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9"/>
  </p:notesMasterIdLst>
  <p:sldIdLst>
    <p:sldId id="320" r:id="rId2"/>
    <p:sldId id="302" r:id="rId3"/>
    <p:sldId id="301" r:id="rId4"/>
    <p:sldId id="303" r:id="rId5"/>
    <p:sldId id="304" r:id="rId6"/>
    <p:sldId id="305" r:id="rId7"/>
    <p:sldId id="306" r:id="rId8"/>
    <p:sldId id="309" r:id="rId9"/>
    <p:sldId id="307" r:id="rId10"/>
    <p:sldId id="308" r:id="rId11"/>
    <p:sldId id="269" r:id="rId12"/>
    <p:sldId id="289" r:id="rId13"/>
    <p:sldId id="290" r:id="rId14"/>
    <p:sldId id="316" r:id="rId15"/>
    <p:sldId id="310" r:id="rId16"/>
    <p:sldId id="311" r:id="rId17"/>
    <p:sldId id="291" r:id="rId18"/>
    <p:sldId id="317" r:id="rId19"/>
    <p:sldId id="312" r:id="rId20"/>
    <p:sldId id="313" r:id="rId21"/>
    <p:sldId id="292" r:id="rId22"/>
    <p:sldId id="318" r:id="rId23"/>
    <p:sldId id="314" r:id="rId24"/>
    <p:sldId id="315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19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1" roundtripDataSignature="AMtx7mghIV9MC/y+zjaf3Wzgw2UTYm0l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35675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282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9751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960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8998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0776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3616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4122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8318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19161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517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3326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1140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7700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9308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407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7655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7792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9809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495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3344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79690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0368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15965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1526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55648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36008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6bd3e4554f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g6bd3e455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29341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6bd3e4554f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g6bd3e4554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71492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6bd3e4554f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g6bd3e4554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80151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6bd3e4554f_0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g6bd3e4554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0713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422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6926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715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0581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7597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293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0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0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2"/>
          <p:cNvSpPr txBox="1">
            <a:spLocks noGrp="1"/>
          </p:cNvSpPr>
          <p:nvPr>
            <p:ph type="title"/>
          </p:nvPr>
        </p:nvSpPr>
        <p:spPr>
          <a:xfrm rot="5400000">
            <a:off x="4914900" y="2095500"/>
            <a:ext cx="61722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body" idx="1"/>
          </p:nvPr>
        </p:nvSpPr>
        <p:spPr>
          <a:xfrm rot="5400000">
            <a:off x="266700" y="-114300"/>
            <a:ext cx="6172200" cy="6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68605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630"/>
              <a:buChar char="●"/>
              <a:defRPr/>
            </a:lvl2pPr>
            <a:lvl3pPr marL="1371600" lvl="2" indent="-320039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Char char="–"/>
              <a:defRPr/>
            </a:lvl3pPr>
            <a:lvl4pPr marL="1828800" lvl="3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🖉"/>
              <a:defRPr/>
            </a:lvl4pPr>
            <a:lvl5pPr marL="2286000" lvl="4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3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body" idx="1"/>
          </p:nvPr>
        </p:nvSpPr>
        <p:spPr>
          <a:xfrm rot="5400000">
            <a:off x="1828800" y="-304800"/>
            <a:ext cx="5410200" cy="78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68605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630"/>
              <a:buChar char="●"/>
              <a:defRPr/>
            </a:lvl2pPr>
            <a:lvl3pPr marL="1371600" lvl="2" indent="-320039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Char char="–"/>
              <a:defRPr/>
            </a:lvl3pPr>
            <a:lvl4pPr marL="1828800" lvl="3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🖉"/>
              <a:defRPr/>
            </a:lvl4pPr>
            <a:lvl5pPr marL="2286000" lvl="4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8125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Arial"/>
              <a:buNone/>
              <a:defRPr sz="3200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omic Sans MS"/>
              <a:buNone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600"/>
            </a:lvl1pPr>
            <a:lvl2pPr marL="914400" lvl="1" indent="-2286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490"/>
              <a:buNone/>
              <a:defRPr sz="1400"/>
            </a:lvl2pPr>
            <a:lvl3pPr marL="1371600" lvl="2" indent="-228600" algn="l">
              <a:lnSpc>
                <a:spcPct val="216666"/>
              </a:lnSpc>
              <a:spcBef>
                <a:spcPts val="0"/>
              </a:spcBef>
              <a:spcAft>
                <a:spcPts val="0"/>
              </a:spcAft>
              <a:buSzPts val="960"/>
              <a:buFont typeface="Comic Sans MS"/>
              <a:buNone/>
              <a:defRPr sz="1200"/>
            </a:lvl3pPr>
            <a:lvl4pPr marL="1828800" lvl="3" indent="-2286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81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9083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SzPts val="980"/>
              <a:buChar char="●"/>
              <a:defRPr sz="2800"/>
            </a:lvl2pPr>
            <a:lvl3pPr marL="1371600" lvl="2" indent="-350519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920"/>
              <a:buFont typeface="Comic Sans MS"/>
              <a:buChar char="–"/>
              <a:defRPr sz="2400"/>
            </a:lvl3pPr>
            <a:lvl4pPr marL="1828800" lvl="3" indent="-355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🖉"/>
              <a:defRPr sz="2000"/>
            </a:lvl4pPr>
            <a:lvl5pPr marL="2286000" lvl="4" indent="-355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600"/>
            </a:lvl1pPr>
            <a:lvl2pPr marL="914400" lvl="1" indent="-2286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490"/>
              <a:buNone/>
              <a:defRPr sz="1400"/>
            </a:lvl2pPr>
            <a:lvl3pPr marL="1371600" lvl="2" indent="-228600" algn="l">
              <a:lnSpc>
                <a:spcPct val="216666"/>
              </a:lnSpc>
              <a:spcBef>
                <a:spcPts val="0"/>
              </a:spcBef>
              <a:spcAft>
                <a:spcPts val="0"/>
              </a:spcAft>
              <a:buSzPts val="960"/>
              <a:buFont typeface="Comic Sans MS"/>
              <a:buNone/>
              <a:defRPr sz="1200"/>
            </a:lvl3pPr>
            <a:lvl4pPr marL="1828800" lvl="3" indent="-2286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mic Sans MS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 b="1"/>
            </a:lvl1pPr>
            <a:lvl2pPr marL="914400" lvl="1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000" b="1"/>
            </a:lvl2pPr>
            <a:lvl3pPr marL="1371600" lvl="2" indent="-228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None/>
              <a:defRPr sz="1800" b="1"/>
            </a:lvl3pPr>
            <a:lvl4pPr marL="1828800" lvl="3" indent="-228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68605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630"/>
              <a:buChar char="●"/>
              <a:defRPr/>
            </a:lvl2pPr>
            <a:lvl3pPr marL="1371600" lvl="2" indent="-320039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Char char="–"/>
              <a:defRPr/>
            </a:lvl3pPr>
            <a:lvl4pPr marL="1828800" lvl="3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🖉"/>
              <a:defRPr/>
            </a:lvl4pPr>
            <a:lvl5pPr marL="2286000" lvl="4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 b="1"/>
            </a:lvl1pPr>
            <a:lvl2pPr marL="914400" lvl="1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000" b="1"/>
            </a:lvl2pPr>
            <a:lvl3pPr marL="1371600" lvl="2" indent="-228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None/>
              <a:defRPr sz="1800" b="1"/>
            </a:lvl3pPr>
            <a:lvl4pPr marL="1828800" lvl="3" indent="-228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68605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630"/>
              <a:buChar char="●"/>
              <a:defRPr/>
            </a:lvl2pPr>
            <a:lvl3pPr marL="1371600" lvl="2" indent="-320039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Char char="–"/>
              <a:defRPr/>
            </a:lvl3pPr>
            <a:lvl4pPr marL="1828800" lvl="3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🖉"/>
              <a:defRPr/>
            </a:lvl4pPr>
            <a:lvl5pPr marL="2286000" lvl="4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8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8"/>
          <p:cNvSpPr txBox="1">
            <a:spLocks noGrp="1"/>
          </p:cNvSpPr>
          <p:nvPr>
            <p:ph type="body" idx="1"/>
          </p:nvPr>
        </p:nvSpPr>
        <p:spPr>
          <a:xfrm>
            <a:off x="609600" y="914400"/>
            <a:ext cx="38481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68605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630"/>
              <a:buChar char="●"/>
              <a:defRPr/>
            </a:lvl2pPr>
            <a:lvl3pPr marL="1371600" lvl="2" indent="-320039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Char char="–"/>
              <a:defRPr/>
            </a:lvl3pPr>
            <a:lvl4pPr marL="1828800" lvl="3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🖉"/>
              <a:defRPr/>
            </a:lvl4pPr>
            <a:lvl5pPr marL="2286000" lvl="4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8"/>
          <p:cNvSpPr txBox="1">
            <a:spLocks noGrp="1"/>
          </p:cNvSpPr>
          <p:nvPr>
            <p:ph type="body" idx="2"/>
          </p:nvPr>
        </p:nvSpPr>
        <p:spPr>
          <a:xfrm>
            <a:off x="4610100" y="914400"/>
            <a:ext cx="38481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68605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630"/>
              <a:buChar char="●"/>
              <a:defRPr/>
            </a:lvl2pPr>
            <a:lvl3pPr marL="1371600" lvl="2" indent="-320039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Char char="–"/>
              <a:defRPr/>
            </a:lvl3pPr>
            <a:lvl4pPr marL="1828800" lvl="3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🖉"/>
              <a:defRPr/>
            </a:lvl4pPr>
            <a:lvl5pPr marL="2286000" lvl="4" indent="-3429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8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9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9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marL="914400" lvl="1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2000"/>
            </a:lvl2pPr>
            <a:lvl3pPr marL="1371600" lvl="2" indent="-228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None/>
              <a:defRPr sz="1800"/>
            </a:lvl3pPr>
            <a:lvl4pPr marL="1828800" lvl="3" indent="-228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39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22860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marR="0" lvl="1" indent="-268605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marR="0" lvl="2" indent="-320039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omic Sans MS"/>
              <a:buChar char="–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marR="0" lvl="3" indent="-34290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🖉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2286000" marR="0" lvl="4" indent="-34290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sldNum" idx="12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mic Sans MS"/>
              <a:buNone/>
              <a:defRPr sz="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36" y="2279176"/>
            <a:ext cx="7886700" cy="891227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Searching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59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344800"/>
              </p:ext>
            </p:extLst>
          </p:nvPr>
        </p:nvGraphicFramePr>
        <p:xfrm>
          <a:off x="644992" y="1974830"/>
          <a:ext cx="7771280" cy="511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</a:tblGrid>
              <a:tr h="5113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43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51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72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84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90323" y="1398078"/>
          <a:ext cx="7843990" cy="48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5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7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8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9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Google Shape;524;p14"/>
          <p:cNvSpPr txBox="1">
            <a:spLocks/>
          </p:cNvSpPr>
          <p:nvPr/>
        </p:nvSpPr>
        <p:spPr>
          <a:xfrm>
            <a:off x="0" y="152400"/>
            <a:ext cx="9144000" cy="8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>
              <a:buClr>
                <a:schemeClr val="hlink"/>
              </a:buClr>
              <a:buSzPts val="2000"/>
              <a:buFont typeface="Comic Sans MS"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Search 33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62315" y="3165931"/>
            <a:ext cx="791571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33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69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8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Comic Sans MS"/>
              <a:buNone/>
            </a:pPr>
            <a:r>
              <a:rPr lang="en-US" sz="3600" b="0" i="0" u="none" dirty="0">
                <a:solidFill>
                  <a:schemeClr val="tx2"/>
                </a:solidFill>
                <a:sym typeface="Comic Sans MS"/>
              </a:rPr>
              <a:t>Binary Search</a:t>
            </a:r>
            <a:endParaRPr sz="360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2956" y="1379349"/>
            <a:ext cx="58583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lo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int hi = array_size - 1;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while (lo &lt;= hi) {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   int </a:t>
            </a:r>
            <a:r>
              <a:rPr lang="en-US" sz="2000" dirty="0">
                <a:latin typeface="Consolas" panose="020B0609020204030204" pitchFamily="49" charset="0"/>
              </a:rPr>
              <a:t>mid = lo + (hi - lo) / 2;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if(key &lt; a[mid]) hi = mid - 1;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else if (key &gt; a[mid]) lo = mid + 1;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else return mid;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8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Comic Sans MS"/>
              <a:buNone/>
            </a:pPr>
            <a:r>
              <a:rPr lang="en-US" sz="3600" b="0" i="0" u="none" dirty="0" smtClean="0">
                <a:solidFill>
                  <a:schemeClr val="tx2"/>
                </a:solidFill>
                <a:sym typeface="Comic Sans MS"/>
              </a:rPr>
              <a:t>Search 33</a:t>
            </a:r>
            <a:endParaRPr sz="360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0318" y="817939"/>
            <a:ext cx="28051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int lo = 0;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int hi = array_size - 1;</a:t>
            </a:r>
          </a:p>
          <a:p>
            <a:r>
              <a:rPr lang="en-US" dirty="0">
                <a:latin typeface="Consolas" panose="020B0609020204030204" pitchFamily="49" charset="0"/>
              </a:rPr>
              <a:t>while (lo &lt;= hi)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int </a:t>
            </a:r>
            <a:r>
              <a:rPr lang="en-US" dirty="0">
                <a:latin typeface="Consolas" panose="020B0609020204030204" pitchFamily="49" charset="0"/>
              </a:rPr>
              <a:t>mid = </a:t>
            </a:r>
            <a:r>
              <a:rPr lang="en-US" dirty="0" smtClean="0">
                <a:latin typeface="Consolas" panose="020B0609020204030204" pitchFamily="49" charset="0"/>
              </a:rPr>
              <a:t>lo </a:t>
            </a:r>
            <a:r>
              <a:rPr lang="en-US" dirty="0">
                <a:latin typeface="Consolas" panose="020B0609020204030204" pitchFamily="49" charset="0"/>
              </a:rPr>
              <a:t>+ (hi - </a:t>
            </a:r>
            <a:r>
              <a:rPr lang="en-US" dirty="0" smtClean="0">
                <a:latin typeface="Consolas" panose="020B0609020204030204" pitchFamily="49" charset="0"/>
              </a:rPr>
              <a:t>	lo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</a:rPr>
              <a:t>/ </a:t>
            </a:r>
            <a:r>
              <a:rPr lang="en-US" dirty="0">
                <a:latin typeface="Consolas" panose="020B0609020204030204" pitchFamily="49" charset="0"/>
              </a:rPr>
              <a:t>2;</a:t>
            </a:r>
          </a:p>
          <a:p>
            <a:r>
              <a:rPr lang="en-US" dirty="0">
                <a:latin typeface="Consolas" panose="020B0609020204030204" pitchFamily="49" charset="0"/>
              </a:rPr>
              <a:t>    if(key &lt; a[mid])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hi </a:t>
            </a:r>
            <a:r>
              <a:rPr lang="en-US" dirty="0">
                <a:latin typeface="Consolas" panose="020B0609020204030204" pitchFamily="49" charset="0"/>
              </a:rPr>
              <a:t>= mid - 1;</a:t>
            </a:r>
          </a:p>
          <a:p>
            <a:r>
              <a:rPr lang="en-US" dirty="0">
                <a:latin typeface="Consolas" panose="020B0609020204030204" pitchFamily="49" charset="0"/>
              </a:rPr>
              <a:t>    else if (key &gt; a[mid])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lo </a:t>
            </a:r>
            <a:r>
              <a:rPr lang="en-US" dirty="0">
                <a:latin typeface="Consolas" panose="020B0609020204030204" pitchFamily="49" charset="0"/>
              </a:rPr>
              <a:t>= mid + 1;</a:t>
            </a:r>
          </a:p>
          <a:p>
            <a:r>
              <a:rPr lang="en-US" dirty="0">
                <a:latin typeface="Consolas" panose="020B0609020204030204" pitchFamily="49" charset="0"/>
              </a:rPr>
              <a:t>    else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return </a:t>
            </a:r>
            <a:r>
              <a:rPr lang="en-US" dirty="0">
                <a:latin typeface="Consolas" panose="020B0609020204030204" pitchFamily="49" charset="0"/>
              </a:rPr>
              <a:t>mid;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300639"/>
              </p:ext>
            </p:extLst>
          </p:nvPr>
        </p:nvGraphicFramePr>
        <p:xfrm>
          <a:off x="424739" y="1469825"/>
          <a:ext cx="5570521" cy="480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43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51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72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84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7457" y="2107769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14813" y="2043192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407063"/>
              </p:ext>
            </p:extLst>
          </p:nvPr>
        </p:nvGraphicFramePr>
        <p:xfrm>
          <a:off x="344665" y="1002294"/>
          <a:ext cx="5570521" cy="48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5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7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8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9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91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8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Comic Sans MS"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Search 33:1</a:t>
            </a:r>
            <a:r>
              <a:rPr lang="en-US" sz="3600" baseline="30000" dirty="0" smtClean="0">
                <a:solidFill>
                  <a:schemeClr val="tx2"/>
                </a:solidFill>
              </a:rPr>
              <a:t>st</a:t>
            </a:r>
            <a:r>
              <a:rPr lang="en-US" sz="3600" dirty="0" smtClean="0">
                <a:solidFill>
                  <a:schemeClr val="tx2"/>
                </a:solidFill>
              </a:rPr>
              <a:t> iteration</a:t>
            </a:r>
            <a:endParaRPr sz="36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49577"/>
              </p:ext>
            </p:extLst>
          </p:nvPr>
        </p:nvGraphicFramePr>
        <p:xfrm>
          <a:off x="313668" y="1653222"/>
          <a:ext cx="5570521" cy="480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43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51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72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84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2880" y="2120685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0236" y="2056108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61986"/>
              </p:ext>
            </p:extLst>
          </p:nvPr>
        </p:nvGraphicFramePr>
        <p:xfrm>
          <a:off x="242423" y="1210017"/>
          <a:ext cx="5570521" cy="48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5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7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8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9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738032" y="2164597"/>
            <a:ext cx="9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mid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47738" y="1749688"/>
            <a:ext cx="280519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lo = 0;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hi = array_size - 1;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while (lo &lt;= hi) 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int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mid =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+ (hi -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lo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/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2;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if(key &lt; a[mid])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hi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mid - 1;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else if (key &gt; a[mid])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lo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mid + 1;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else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return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mid;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47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8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Comic Sans MS"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Search 33:1</a:t>
            </a:r>
            <a:r>
              <a:rPr lang="en-US" sz="3600" baseline="30000" dirty="0" smtClean="0">
                <a:solidFill>
                  <a:schemeClr val="tx2"/>
                </a:solidFill>
              </a:rPr>
              <a:t>st</a:t>
            </a:r>
            <a:r>
              <a:rPr lang="en-US" sz="3600" dirty="0" smtClean="0">
                <a:solidFill>
                  <a:schemeClr val="tx2"/>
                </a:solidFill>
              </a:rPr>
              <a:t> iteration</a:t>
            </a:r>
            <a:endParaRPr sz="36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49577"/>
              </p:ext>
            </p:extLst>
          </p:nvPr>
        </p:nvGraphicFramePr>
        <p:xfrm>
          <a:off x="313668" y="1653222"/>
          <a:ext cx="5570521" cy="480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43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51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72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84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2880" y="2120685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0236" y="2056108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61986"/>
              </p:ext>
            </p:extLst>
          </p:nvPr>
        </p:nvGraphicFramePr>
        <p:xfrm>
          <a:off x="242423" y="1210017"/>
          <a:ext cx="5570521" cy="48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5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7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8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9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738032" y="2164597"/>
            <a:ext cx="9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mid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95748" y="2887654"/>
            <a:ext cx="557798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43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43335" y="2885072"/>
            <a:ext cx="557798" cy="40011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33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33747" y="2652596"/>
            <a:ext cx="55779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&lt; </a:t>
            </a:r>
            <a:endParaRPr lang="en-US" sz="4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47738" y="1749688"/>
            <a:ext cx="280519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lo = 0;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hi = array_size - 1;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while (lo &lt;= hi) 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int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mid =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+ (hi -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lo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/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2;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if(key &lt; a[mid])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hi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mid - 1;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else if (key &gt; a[mid])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lo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mid + 1;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else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return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mid;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424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8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Comic Sans MS"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Search 33:1</a:t>
            </a:r>
            <a:r>
              <a:rPr lang="en-US" sz="3600" baseline="30000" dirty="0" smtClean="0">
                <a:solidFill>
                  <a:schemeClr val="tx2"/>
                </a:solidFill>
              </a:rPr>
              <a:t>st</a:t>
            </a:r>
            <a:r>
              <a:rPr lang="en-US" sz="3600" dirty="0" smtClean="0">
                <a:solidFill>
                  <a:schemeClr val="tx2"/>
                </a:solidFill>
              </a:rPr>
              <a:t> iteration</a:t>
            </a:r>
            <a:endParaRPr sz="36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49577"/>
              </p:ext>
            </p:extLst>
          </p:nvPr>
        </p:nvGraphicFramePr>
        <p:xfrm>
          <a:off x="313668" y="1653222"/>
          <a:ext cx="5570521" cy="480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43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51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72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84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2880" y="2120685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0236" y="2056108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61986"/>
              </p:ext>
            </p:extLst>
          </p:nvPr>
        </p:nvGraphicFramePr>
        <p:xfrm>
          <a:off x="242423" y="1210017"/>
          <a:ext cx="5570521" cy="48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5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7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8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9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738032" y="2164597"/>
            <a:ext cx="9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mid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95748" y="2887654"/>
            <a:ext cx="557798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43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43335" y="2885072"/>
            <a:ext cx="557798" cy="40011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33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33747" y="2652596"/>
            <a:ext cx="55779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&lt; </a:t>
            </a:r>
            <a:endParaRPr lang="en-US" sz="4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83805"/>
              </p:ext>
            </p:extLst>
          </p:nvPr>
        </p:nvGraphicFramePr>
        <p:xfrm>
          <a:off x="419573" y="3897892"/>
          <a:ext cx="5570521" cy="480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43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51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72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84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97788" y="4396352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238989"/>
              </p:ext>
            </p:extLst>
          </p:nvPr>
        </p:nvGraphicFramePr>
        <p:xfrm>
          <a:off x="280089" y="3386449"/>
          <a:ext cx="5570521" cy="48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5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7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8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9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425482" y="4440264"/>
            <a:ext cx="9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47738" y="1749688"/>
            <a:ext cx="280519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lo = 0;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hi = array_size - 1;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while (lo &lt;= hi) 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int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mid =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+ (hi -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lo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/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2;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if(key &lt; a[mid])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hi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mid - 1;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else if (key &gt; a[mid])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lo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mid + 1;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else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return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mid;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698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8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Comic Sans MS"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Search 33:1</a:t>
            </a:r>
            <a:r>
              <a:rPr lang="en-US" sz="3600" baseline="30000" dirty="0" smtClean="0">
                <a:solidFill>
                  <a:schemeClr val="tx2"/>
                </a:solidFill>
              </a:rPr>
              <a:t>st</a:t>
            </a:r>
            <a:r>
              <a:rPr lang="en-US" sz="3600" dirty="0" smtClean="0">
                <a:solidFill>
                  <a:schemeClr val="tx2"/>
                </a:solidFill>
              </a:rPr>
              <a:t> iteration</a:t>
            </a:r>
            <a:endParaRPr sz="36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49577"/>
              </p:ext>
            </p:extLst>
          </p:nvPr>
        </p:nvGraphicFramePr>
        <p:xfrm>
          <a:off x="313668" y="1653222"/>
          <a:ext cx="5570521" cy="480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43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51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72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84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2880" y="2120685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0236" y="2056108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61986"/>
              </p:ext>
            </p:extLst>
          </p:nvPr>
        </p:nvGraphicFramePr>
        <p:xfrm>
          <a:off x="242423" y="1210017"/>
          <a:ext cx="5570521" cy="48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5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7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8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9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738032" y="2164597"/>
            <a:ext cx="9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mid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95748" y="2887654"/>
            <a:ext cx="557798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43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43335" y="2885072"/>
            <a:ext cx="557798" cy="40011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33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33747" y="2652596"/>
            <a:ext cx="55779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&lt; </a:t>
            </a:r>
            <a:endParaRPr lang="en-US" sz="4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277854"/>
              </p:ext>
            </p:extLst>
          </p:nvPr>
        </p:nvGraphicFramePr>
        <p:xfrm>
          <a:off x="419573" y="3897892"/>
          <a:ext cx="5570521" cy="480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43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51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72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84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97788" y="4396352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238989"/>
              </p:ext>
            </p:extLst>
          </p:nvPr>
        </p:nvGraphicFramePr>
        <p:xfrm>
          <a:off x="280089" y="3386449"/>
          <a:ext cx="5570521" cy="48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5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7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8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9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425482" y="4440264"/>
            <a:ext cx="9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598825"/>
              </p:ext>
            </p:extLst>
          </p:nvPr>
        </p:nvGraphicFramePr>
        <p:xfrm>
          <a:off x="3361669" y="5584625"/>
          <a:ext cx="2532055" cy="480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411"/>
                <a:gridCol w="506411"/>
                <a:gridCol w="506411"/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213483"/>
              </p:ext>
            </p:extLst>
          </p:nvPr>
        </p:nvGraphicFramePr>
        <p:xfrm>
          <a:off x="3330673" y="5073182"/>
          <a:ext cx="2532055" cy="48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411"/>
                <a:gridCol w="506411"/>
                <a:gridCol w="506411"/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401876" y="6083084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29570" y="6126996"/>
            <a:ext cx="9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47738" y="1749688"/>
            <a:ext cx="280519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lo = 0;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hi = array_size - 1;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while (lo &lt;= hi) 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int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mid =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+ (hi -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lo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/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2;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if(key &lt; a[mid])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hi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mid - 1;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else if (key &gt; a[mid])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lo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mid + 1;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else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return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mid;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7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8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lvl="0">
              <a:buClr>
                <a:schemeClr val="hlink"/>
              </a:buClr>
              <a:buSzPts val="2000"/>
            </a:pPr>
            <a:r>
              <a:rPr lang="en-US" sz="3600" dirty="0">
                <a:solidFill>
                  <a:schemeClr val="tx2"/>
                </a:solidFill>
              </a:rPr>
              <a:t>Search </a:t>
            </a:r>
            <a:r>
              <a:rPr lang="en-US" sz="3600" dirty="0" smtClean="0">
                <a:solidFill>
                  <a:schemeClr val="tx2"/>
                </a:solidFill>
              </a:rPr>
              <a:t>33:2nd </a:t>
            </a:r>
            <a:r>
              <a:rPr lang="en-US" sz="3600" dirty="0">
                <a:solidFill>
                  <a:schemeClr val="tx2"/>
                </a:solidFill>
              </a:rPr>
              <a:t>iteration</a:t>
            </a:r>
            <a:endParaRPr sz="36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426467"/>
              </p:ext>
            </p:extLst>
          </p:nvPr>
        </p:nvGraphicFramePr>
        <p:xfrm>
          <a:off x="313668" y="1653222"/>
          <a:ext cx="4845185" cy="489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037"/>
                <a:gridCol w="969037"/>
                <a:gridCol w="969037"/>
                <a:gridCol w="969037"/>
                <a:gridCol w="969037"/>
              </a:tblGrid>
              <a:tr h="4894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2880" y="2120685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81245" y="2178938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001675"/>
              </p:ext>
            </p:extLst>
          </p:nvPr>
        </p:nvGraphicFramePr>
        <p:xfrm>
          <a:off x="242423" y="1210017"/>
          <a:ext cx="4916430" cy="400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286"/>
                <a:gridCol w="983286"/>
                <a:gridCol w="983286"/>
                <a:gridCol w="983286"/>
                <a:gridCol w="983286"/>
              </a:tblGrid>
              <a:tr h="4004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303578" y="2125927"/>
            <a:ext cx="9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mid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47738" y="1749688"/>
            <a:ext cx="280519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lo = 0;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hi = array_size - 1;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while (lo &lt;= hi) 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int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mid =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+ (hi -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lo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/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2;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if(key &lt; a[mid])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hi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mid - 1;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else if (key &gt; a[mid])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lo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mid + 1;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else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return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mid;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34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8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lvl="0">
              <a:buClr>
                <a:schemeClr val="hlink"/>
              </a:buClr>
              <a:buSzPts val="2000"/>
            </a:pPr>
            <a:r>
              <a:rPr lang="en-US" sz="3600" dirty="0">
                <a:solidFill>
                  <a:schemeClr val="tx2"/>
                </a:solidFill>
              </a:rPr>
              <a:t>Search </a:t>
            </a:r>
            <a:r>
              <a:rPr lang="en-US" sz="3600" dirty="0" smtClean="0">
                <a:solidFill>
                  <a:schemeClr val="tx2"/>
                </a:solidFill>
              </a:rPr>
              <a:t>33:2nd </a:t>
            </a:r>
            <a:r>
              <a:rPr lang="en-US" sz="3600" dirty="0">
                <a:solidFill>
                  <a:schemeClr val="tx2"/>
                </a:solidFill>
              </a:rPr>
              <a:t>iteration</a:t>
            </a:r>
            <a:endParaRPr sz="36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426467"/>
              </p:ext>
            </p:extLst>
          </p:nvPr>
        </p:nvGraphicFramePr>
        <p:xfrm>
          <a:off x="313668" y="1653222"/>
          <a:ext cx="4845185" cy="489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037"/>
                <a:gridCol w="969037"/>
                <a:gridCol w="969037"/>
                <a:gridCol w="969037"/>
                <a:gridCol w="969037"/>
              </a:tblGrid>
              <a:tr h="4894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2880" y="2120685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81245" y="2178938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001675"/>
              </p:ext>
            </p:extLst>
          </p:nvPr>
        </p:nvGraphicFramePr>
        <p:xfrm>
          <a:off x="242423" y="1210017"/>
          <a:ext cx="4916430" cy="400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286"/>
                <a:gridCol w="983286"/>
                <a:gridCol w="983286"/>
                <a:gridCol w="983286"/>
                <a:gridCol w="983286"/>
              </a:tblGrid>
              <a:tr h="4004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595748" y="2887654"/>
            <a:ext cx="557798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14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43335" y="2885072"/>
            <a:ext cx="557798" cy="40011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33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33747" y="2652596"/>
            <a:ext cx="55779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omic Sans MS" panose="030F0702030302020204" pitchFamily="66" charset="0"/>
              </a:rPr>
              <a:t>&gt;</a:t>
            </a:r>
            <a:r>
              <a:rPr lang="en-US" sz="4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endParaRPr lang="en-US" sz="4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03578" y="2125927"/>
            <a:ext cx="9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mid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47738" y="1749688"/>
            <a:ext cx="280519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lo = 0;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hi = array_size - 1;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while (lo &lt;= hi) 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int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mid =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+ (hi -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lo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/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2;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if(key &lt; a[mid])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hi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mid - 1;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else if (key &gt; a[mid])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lo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mid + 1;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else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return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mid;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5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8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lvl="0">
              <a:buClr>
                <a:schemeClr val="hlink"/>
              </a:buClr>
              <a:buSzPts val="2000"/>
            </a:pPr>
            <a:r>
              <a:rPr lang="en-US" sz="3600" dirty="0">
                <a:solidFill>
                  <a:schemeClr val="tx2"/>
                </a:solidFill>
              </a:rPr>
              <a:t>Search </a:t>
            </a:r>
            <a:r>
              <a:rPr lang="en-US" sz="3600" dirty="0" smtClean="0">
                <a:solidFill>
                  <a:schemeClr val="tx2"/>
                </a:solidFill>
              </a:rPr>
              <a:t>33:2nd </a:t>
            </a:r>
            <a:r>
              <a:rPr lang="en-US" sz="3600" dirty="0">
                <a:solidFill>
                  <a:schemeClr val="tx2"/>
                </a:solidFill>
              </a:rPr>
              <a:t>iteration</a:t>
            </a:r>
            <a:endParaRPr sz="36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13668" y="1653222"/>
          <a:ext cx="4845185" cy="489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037"/>
                <a:gridCol w="969037"/>
                <a:gridCol w="969037"/>
                <a:gridCol w="969037"/>
                <a:gridCol w="969037"/>
              </a:tblGrid>
              <a:tr h="4894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2880" y="2120685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81245" y="2178938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42423" y="1210017"/>
          <a:ext cx="4916430" cy="400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286"/>
                <a:gridCol w="983286"/>
                <a:gridCol w="983286"/>
                <a:gridCol w="983286"/>
                <a:gridCol w="983286"/>
              </a:tblGrid>
              <a:tr h="4004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595748" y="2887654"/>
            <a:ext cx="557798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14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43335" y="2885072"/>
            <a:ext cx="557798" cy="40011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33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33747" y="2652596"/>
            <a:ext cx="55779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omic Sans MS" panose="030F0702030302020204" pitchFamily="66" charset="0"/>
              </a:rPr>
              <a:t>&gt;</a:t>
            </a:r>
            <a:r>
              <a:rPr lang="en-US" sz="4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endParaRPr lang="en-US" sz="4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161978"/>
              </p:ext>
            </p:extLst>
          </p:nvPr>
        </p:nvGraphicFramePr>
        <p:xfrm>
          <a:off x="419573" y="3897892"/>
          <a:ext cx="4889405" cy="4966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7881"/>
                <a:gridCol w="977881"/>
                <a:gridCol w="977881"/>
                <a:gridCol w="977881"/>
                <a:gridCol w="977881"/>
              </a:tblGrid>
              <a:tr h="496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564068" y="4410000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80089" y="3386449"/>
          <a:ext cx="5042540" cy="489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508"/>
                <a:gridCol w="1008508"/>
                <a:gridCol w="1008508"/>
                <a:gridCol w="1008508"/>
                <a:gridCol w="1008508"/>
              </a:tblGrid>
              <a:tr h="489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691011" y="4372025"/>
            <a:ext cx="9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03578" y="2125927"/>
            <a:ext cx="9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mid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47738" y="1749688"/>
            <a:ext cx="280519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lo = 0;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hi = array_size - 1;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while (lo &lt;= hi) 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int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mid =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+ (hi -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lo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/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2;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if(key &lt; a[mid])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hi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mid - 1;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else if (key &gt; a[mid])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lo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mid + 1;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else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return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mid;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651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8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Comic Sans MS"/>
              <a:buNone/>
            </a:pPr>
            <a:r>
              <a:rPr lang="en-US" sz="3600" b="0" i="0" u="none" dirty="0" smtClean="0">
                <a:solidFill>
                  <a:schemeClr val="tx2"/>
                </a:solidFill>
                <a:sym typeface="Comic Sans MS"/>
              </a:rPr>
              <a:t>Search 33</a:t>
            </a:r>
            <a:endParaRPr sz="360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8115" y="1056198"/>
            <a:ext cx="8214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anose="030F0702030302020204" pitchFamily="66" charset="0"/>
              </a:rPr>
              <a:t>Search for key = 33 in the following sorted array 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35810" y="1565398"/>
          <a:ext cx="7771280" cy="511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</a:tblGrid>
              <a:tr h="5113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43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51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72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84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34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8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lvl="0">
              <a:buClr>
                <a:schemeClr val="hlink"/>
              </a:buClr>
              <a:buSzPts val="2000"/>
            </a:pPr>
            <a:r>
              <a:rPr lang="en-US" sz="3600" dirty="0">
                <a:solidFill>
                  <a:schemeClr val="tx2"/>
                </a:solidFill>
              </a:rPr>
              <a:t>Search </a:t>
            </a:r>
            <a:r>
              <a:rPr lang="en-US" sz="3600" dirty="0" smtClean="0">
                <a:solidFill>
                  <a:schemeClr val="tx2"/>
                </a:solidFill>
              </a:rPr>
              <a:t>33:2nd </a:t>
            </a:r>
            <a:r>
              <a:rPr lang="en-US" sz="3600" dirty="0">
                <a:solidFill>
                  <a:schemeClr val="tx2"/>
                </a:solidFill>
              </a:rPr>
              <a:t>iteration</a:t>
            </a:r>
            <a:endParaRPr sz="36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13668" y="1653222"/>
          <a:ext cx="4845185" cy="489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037"/>
                <a:gridCol w="969037"/>
                <a:gridCol w="969037"/>
                <a:gridCol w="969037"/>
                <a:gridCol w="969037"/>
              </a:tblGrid>
              <a:tr h="4894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2880" y="2120685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81245" y="2178938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42423" y="1210017"/>
          <a:ext cx="4916430" cy="400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286"/>
                <a:gridCol w="983286"/>
                <a:gridCol w="983286"/>
                <a:gridCol w="983286"/>
                <a:gridCol w="983286"/>
              </a:tblGrid>
              <a:tr h="4004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595748" y="2887654"/>
            <a:ext cx="557798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14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43335" y="2885072"/>
            <a:ext cx="557798" cy="40011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33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33747" y="2652596"/>
            <a:ext cx="55779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omic Sans MS" panose="030F0702030302020204" pitchFamily="66" charset="0"/>
              </a:rPr>
              <a:t>&gt;</a:t>
            </a:r>
            <a:r>
              <a:rPr lang="en-US" sz="4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endParaRPr lang="en-US" sz="4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834500"/>
              </p:ext>
            </p:extLst>
          </p:nvPr>
        </p:nvGraphicFramePr>
        <p:xfrm>
          <a:off x="419573" y="3897892"/>
          <a:ext cx="4889405" cy="4966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7881"/>
                <a:gridCol w="977881"/>
                <a:gridCol w="977881"/>
                <a:gridCol w="977881"/>
                <a:gridCol w="977881"/>
              </a:tblGrid>
              <a:tr h="496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564068" y="4410000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80089" y="3386449"/>
          <a:ext cx="5042540" cy="489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508"/>
                <a:gridCol w="1008508"/>
                <a:gridCol w="1008508"/>
                <a:gridCol w="1008508"/>
                <a:gridCol w="1008508"/>
              </a:tblGrid>
              <a:tr h="489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691011" y="4372025"/>
            <a:ext cx="9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3361669" y="5584625"/>
          <a:ext cx="1012822" cy="480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3330673" y="5073182"/>
          <a:ext cx="1012822" cy="48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401876" y="6083084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8316" y="6099700"/>
            <a:ext cx="9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03578" y="2125927"/>
            <a:ext cx="9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mid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47738" y="1749688"/>
            <a:ext cx="280519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lo = 0;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hi = array_size - 1;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while (lo &lt;= hi) 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int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mid =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+ (hi -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lo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/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2;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if(key &lt; a[mid])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hi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mid - 1;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else if (key &gt; a[mid])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lo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mid + 1;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else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return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mid;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231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"/>
          <p:cNvSpPr txBox="1">
            <a:spLocks noGrp="1"/>
          </p:cNvSpPr>
          <p:nvPr>
            <p:ph type="title"/>
          </p:nvPr>
        </p:nvSpPr>
        <p:spPr>
          <a:xfrm>
            <a:off x="0" y="125105"/>
            <a:ext cx="9144000" cy="8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lvl="0">
              <a:buClr>
                <a:schemeClr val="hlink"/>
              </a:buClr>
              <a:buSzPts val="2000"/>
            </a:pPr>
            <a:r>
              <a:rPr lang="en-US" sz="3600" dirty="0">
                <a:solidFill>
                  <a:schemeClr val="tx2"/>
                </a:solidFill>
              </a:rPr>
              <a:t>Search </a:t>
            </a:r>
            <a:r>
              <a:rPr lang="en-US" sz="3600" dirty="0" smtClean="0">
                <a:solidFill>
                  <a:schemeClr val="tx2"/>
                </a:solidFill>
              </a:rPr>
              <a:t>33:3rd </a:t>
            </a:r>
            <a:r>
              <a:rPr lang="en-US" sz="3600" dirty="0">
                <a:solidFill>
                  <a:schemeClr val="tx2"/>
                </a:solidFill>
              </a:rPr>
              <a:t>iteration</a:t>
            </a:r>
            <a:endParaRPr sz="36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273558"/>
              </p:ext>
            </p:extLst>
          </p:nvPr>
        </p:nvGraphicFramePr>
        <p:xfrm>
          <a:off x="914167" y="1312028"/>
          <a:ext cx="3630536" cy="489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5268"/>
                <a:gridCol w="1815268"/>
              </a:tblGrid>
              <a:tr h="4894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3883" y="1765843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12254" y="1824096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091747"/>
              </p:ext>
            </p:extLst>
          </p:nvPr>
        </p:nvGraphicFramePr>
        <p:xfrm>
          <a:off x="1074936" y="868823"/>
          <a:ext cx="3265052" cy="400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2526"/>
                <a:gridCol w="1632526"/>
              </a:tblGrid>
              <a:tr h="4004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375529" y="2194165"/>
            <a:ext cx="9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mid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47738" y="1749688"/>
            <a:ext cx="280519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int lo = 0;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int hi = array_size - 1;</a:t>
            </a:r>
          </a:p>
          <a:p>
            <a:r>
              <a:rPr lang="en-US" dirty="0">
                <a:latin typeface="Consolas" panose="020B0609020204030204" pitchFamily="49" charset="0"/>
              </a:rPr>
              <a:t>while (lo &lt;= hi)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int </a:t>
            </a:r>
            <a:r>
              <a:rPr lang="en-US" dirty="0">
                <a:latin typeface="Consolas" panose="020B0609020204030204" pitchFamily="49" charset="0"/>
              </a:rPr>
              <a:t>mid = </a:t>
            </a:r>
            <a:r>
              <a:rPr lang="en-US" dirty="0" smtClean="0">
                <a:latin typeface="Consolas" panose="020B0609020204030204" pitchFamily="49" charset="0"/>
              </a:rPr>
              <a:t>lo </a:t>
            </a:r>
            <a:r>
              <a:rPr lang="en-US" dirty="0">
                <a:latin typeface="Consolas" panose="020B0609020204030204" pitchFamily="49" charset="0"/>
              </a:rPr>
              <a:t>+ (hi - </a:t>
            </a:r>
            <a:r>
              <a:rPr lang="en-US" dirty="0" smtClean="0">
                <a:latin typeface="Consolas" panose="020B0609020204030204" pitchFamily="49" charset="0"/>
              </a:rPr>
              <a:t>	lo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</a:rPr>
              <a:t>/ </a:t>
            </a:r>
            <a:r>
              <a:rPr lang="en-US" dirty="0">
                <a:latin typeface="Consolas" panose="020B0609020204030204" pitchFamily="49" charset="0"/>
              </a:rPr>
              <a:t>2;</a:t>
            </a:r>
          </a:p>
          <a:p>
            <a:r>
              <a:rPr lang="en-US" dirty="0">
                <a:latin typeface="Consolas" panose="020B0609020204030204" pitchFamily="49" charset="0"/>
              </a:rPr>
              <a:t>    if(key &lt; a[mid])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hi </a:t>
            </a:r>
            <a:r>
              <a:rPr lang="en-US" dirty="0">
                <a:latin typeface="Consolas" panose="020B0609020204030204" pitchFamily="49" charset="0"/>
              </a:rPr>
              <a:t>= mid - 1;</a:t>
            </a:r>
          </a:p>
          <a:p>
            <a:r>
              <a:rPr lang="en-US" dirty="0">
                <a:latin typeface="Consolas" panose="020B0609020204030204" pitchFamily="49" charset="0"/>
              </a:rPr>
              <a:t>    else if (key &gt; a[mid])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lo </a:t>
            </a:r>
            <a:r>
              <a:rPr lang="en-US" dirty="0">
                <a:latin typeface="Consolas" panose="020B0609020204030204" pitchFamily="49" charset="0"/>
              </a:rPr>
              <a:t>= mid + 1;</a:t>
            </a:r>
          </a:p>
          <a:p>
            <a:r>
              <a:rPr lang="en-US" dirty="0">
                <a:latin typeface="Consolas" panose="020B0609020204030204" pitchFamily="49" charset="0"/>
              </a:rPr>
              <a:t>    else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return </a:t>
            </a:r>
            <a:r>
              <a:rPr lang="en-US" dirty="0">
                <a:latin typeface="Consolas" panose="020B0609020204030204" pitchFamily="49" charset="0"/>
              </a:rPr>
              <a:t>mid;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5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"/>
          <p:cNvSpPr txBox="1">
            <a:spLocks noGrp="1"/>
          </p:cNvSpPr>
          <p:nvPr>
            <p:ph type="title"/>
          </p:nvPr>
        </p:nvSpPr>
        <p:spPr>
          <a:xfrm>
            <a:off x="0" y="125105"/>
            <a:ext cx="9144000" cy="8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lvl="0">
              <a:buClr>
                <a:schemeClr val="hlink"/>
              </a:buClr>
              <a:buSzPts val="2000"/>
            </a:pPr>
            <a:r>
              <a:rPr lang="en-US" sz="3600" dirty="0">
                <a:solidFill>
                  <a:schemeClr val="tx2"/>
                </a:solidFill>
              </a:rPr>
              <a:t>Search </a:t>
            </a:r>
            <a:r>
              <a:rPr lang="en-US" sz="3600" dirty="0" smtClean="0">
                <a:solidFill>
                  <a:schemeClr val="tx2"/>
                </a:solidFill>
              </a:rPr>
              <a:t>33:3rd </a:t>
            </a:r>
            <a:r>
              <a:rPr lang="en-US" sz="3600" dirty="0">
                <a:solidFill>
                  <a:schemeClr val="tx2"/>
                </a:solidFill>
              </a:rPr>
              <a:t>iteration</a:t>
            </a:r>
            <a:endParaRPr sz="36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273558"/>
              </p:ext>
            </p:extLst>
          </p:nvPr>
        </p:nvGraphicFramePr>
        <p:xfrm>
          <a:off x="914167" y="1312028"/>
          <a:ext cx="3630536" cy="489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5268"/>
                <a:gridCol w="1815268"/>
              </a:tblGrid>
              <a:tr h="4894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3883" y="1765843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12254" y="1824096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091747"/>
              </p:ext>
            </p:extLst>
          </p:nvPr>
        </p:nvGraphicFramePr>
        <p:xfrm>
          <a:off x="1074936" y="868823"/>
          <a:ext cx="3265052" cy="400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2526"/>
                <a:gridCol w="1632526"/>
              </a:tblGrid>
              <a:tr h="4004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418327" y="2996835"/>
            <a:ext cx="557798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25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65914" y="2994253"/>
            <a:ext cx="557798" cy="40011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33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56326" y="2761777"/>
            <a:ext cx="55779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omic Sans MS" panose="030F0702030302020204" pitchFamily="66" charset="0"/>
              </a:rPr>
              <a:t>&gt;</a:t>
            </a:r>
            <a:r>
              <a:rPr lang="en-US" sz="4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endParaRPr lang="en-US" sz="4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5529" y="2194165"/>
            <a:ext cx="9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mid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47738" y="1749688"/>
            <a:ext cx="280519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int lo = 0;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int hi = array_size - 1;</a:t>
            </a:r>
          </a:p>
          <a:p>
            <a:r>
              <a:rPr lang="en-US" dirty="0">
                <a:latin typeface="Consolas" panose="020B0609020204030204" pitchFamily="49" charset="0"/>
              </a:rPr>
              <a:t>while (lo &lt;= hi)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int </a:t>
            </a:r>
            <a:r>
              <a:rPr lang="en-US" dirty="0">
                <a:latin typeface="Consolas" panose="020B0609020204030204" pitchFamily="49" charset="0"/>
              </a:rPr>
              <a:t>mid = </a:t>
            </a:r>
            <a:r>
              <a:rPr lang="en-US" dirty="0" smtClean="0">
                <a:latin typeface="Consolas" panose="020B0609020204030204" pitchFamily="49" charset="0"/>
              </a:rPr>
              <a:t>lo </a:t>
            </a:r>
            <a:r>
              <a:rPr lang="en-US" dirty="0">
                <a:latin typeface="Consolas" panose="020B0609020204030204" pitchFamily="49" charset="0"/>
              </a:rPr>
              <a:t>+ (hi - </a:t>
            </a:r>
            <a:r>
              <a:rPr lang="en-US" dirty="0" smtClean="0">
                <a:latin typeface="Consolas" panose="020B0609020204030204" pitchFamily="49" charset="0"/>
              </a:rPr>
              <a:t>	lo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</a:rPr>
              <a:t>/ </a:t>
            </a:r>
            <a:r>
              <a:rPr lang="en-US" dirty="0">
                <a:latin typeface="Consolas" panose="020B0609020204030204" pitchFamily="49" charset="0"/>
              </a:rPr>
              <a:t>2;</a:t>
            </a:r>
          </a:p>
          <a:p>
            <a:r>
              <a:rPr lang="en-US" dirty="0">
                <a:latin typeface="Consolas" panose="020B0609020204030204" pitchFamily="49" charset="0"/>
              </a:rPr>
              <a:t>    if(key &lt; a[mid])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hi </a:t>
            </a:r>
            <a:r>
              <a:rPr lang="en-US" dirty="0">
                <a:latin typeface="Consolas" panose="020B0609020204030204" pitchFamily="49" charset="0"/>
              </a:rPr>
              <a:t>= mid - 1;</a:t>
            </a:r>
          </a:p>
          <a:p>
            <a:r>
              <a:rPr lang="en-US" dirty="0">
                <a:latin typeface="Consolas" panose="020B0609020204030204" pitchFamily="49" charset="0"/>
              </a:rPr>
              <a:t>    else if (key &gt; a[mid])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lo </a:t>
            </a:r>
            <a:r>
              <a:rPr lang="en-US" dirty="0">
                <a:latin typeface="Consolas" panose="020B0609020204030204" pitchFamily="49" charset="0"/>
              </a:rPr>
              <a:t>= mid + 1;</a:t>
            </a:r>
          </a:p>
          <a:p>
            <a:r>
              <a:rPr lang="en-US" dirty="0">
                <a:latin typeface="Consolas" panose="020B0609020204030204" pitchFamily="49" charset="0"/>
              </a:rPr>
              <a:t>    else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return </a:t>
            </a:r>
            <a:r>
              <a:rPr lang="en-US" dirty="0">
                <a:latin typeface="Consolas" panose="020B0609020204030204" pitchFamily="49" charset="0"/>
              </a:rPr>
              <a:t>mid;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260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"/>
          <p:cNvSpPr txBox="1">
            <a:spLocks noGrp="1"/>
          </p:cNvSpPr>
          <p:nvPr>
            <p:ph type="title"/>
          </p:nvPr>
        </p:nvSpPr>
        <p:spPr>
          <a:xfrm>
            <a:off x="0" y="125105"/>
            <a:ext cx="9144000" cy="8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lvl="0">
              <a:buClr>
                <a:schemeClr val="hlink"/>
              </a:buClr>
              <a:buSzPts val="2000"/>
            </a:pPr>
            <a:r>
              <a:rPr lang="en-US" sz="3600" dirty="0">
                <a:solidFill>
                  <a:schemeClr val="tx2"/>
                </a:solidFill>
              </a:rPr>
              <a:t>Search </a:t>
            </a:r>
            <a:r>
              <a:rPr lang="en-US" sz="3600" dirty="0" smtClean="0">
                <a:solidFill>
                  <a:schemeClr val="tx2"/>
                </a:solidFill>
              </a:rPr>
              <a:t>33:3rd </a:t>
            </a:r>
            <a:r>
              <a:rPr lang="en-US" sz="3600" dirty="0">
                <a:solidFill>
                  <a:schemeClr val="tx2"/>
                </a:solidFill>
              </a:rPr>
              <a:t>iteration</a:t>
            </a:r>
            <a:endParaRPr sz="36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14167" y="1312028"/>
          <a:ext cx="3630536" cy="489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5268"/>
                <a:gridCol w="1815268"/>
              </a:tblGrid>
              <a:tr h="4894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3883" y="1765843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12254" y="1824096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074936" y="868823"/>
          <a:ext cx="3265052" cy="400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2526"/>
                <a:gridCol w="1632526"/>
              </a:tblGrid>
              <a:tr h="4004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418327" y="2996835"/>
            <a:ext cx="557798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25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65914" y="2994253"/>
            <a:ext cx="557798" cy="40011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33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56326" y="2761777"/>
            <a:ext cx="55779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omic Sans MS" panose="030F0702030302020204" pitchFamily="66" charset="0"/>
              </a:rPr>
              <a:t>&gt;</a:t>
            </a:r>
            <a:r>
              <a:rPr lang="en-US" sz="4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endParaRPr lang="en-US" sz="4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5529" y="2194165"/>
            <a:ext cx="9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mid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2129"/>
              </p:ext>
            </p:extLst>
          </p:nvPr>
        </p:nvGraphicFramePr>
        <p:xfrm>
          <a:off x="998328" y="4043855"/>
          <a:ext cx="3630536" cy="489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5268"/>
                <a:gridCol w="1815268"/>
              </a:tblGrid>
              <a:tr h="4894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573321" y="4934398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96415" y="4555923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159097" y="3600650"/>
          <a:ext cx="3265052" cy="400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2526"/>
                <a:gridCol w="1632526"/>
              </a:tblGrid>
              <a:tr h="4004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147738" y="1749688"/>
            <a:ext cx="280519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int lo = 0;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int hi = array_size - 1;</a:t>
            </a:r>
          </a:p>
          <a:p>
            <a:r>
              <a:rPr lang="en-US" dirty="0">
                <a:latin typeface="Consolas" panose="020B0609020204030204" pitchFamily="49" charset="0"/>
              </a:rPr>
              <a:t>while (lo &lt;= hi)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int </a:t>
            </a:r>
            <a:r>
              <a:rPr lang="en-US" dirty="0">
                <a:latin typeface="Consolas" panose="020B0609020204030204" pitchFamily="49" charset="0"/>
              </a:rPr>
              <a:t>mid = </a:t>
            </a:r>
            <a:r>
              <a:rPr lang="en-US" dirty="0" smtClean="0">
                <a:latin typeface="Consolas" panose="020B0609020204030204" pitchFamily="49" charset="0"/>
              </a:rPr>
              <a:t>lo </a:t>
            </a:r>
            <a:r>
              <a:rPr lang="en-US" dirty="0">
                <a:latin typeface="Consolas" panose="020B0609020204030204" pitchFamily="49" charset="0"/>
              </a:rPr>
              <a:t>+ (hi - </a:t>
            </a:r>
            <a:r>
              <a:rPr lang="en-US" dirty="0" smtClean="0">
                <a:latin typeface="Consolas" panose="020B0609020204030204" pitchFamily="49" charset="0"/>
              </a:rPr>
              <a:t>	lo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</a:rPr>
              <a:t>/ </a:t>
            </a:r>
            <a:r>
              <a:rPr lang="en-US" dirty="0">
                <a:latin typeface="Consolas" panose="020B0609020204030204" pitchFamily="49" charset="0"/>
              </a:rPr>
              <a:t>2;</a:t>
            </a:r>
          </a:p>
          <a:p>
            <a:r>
              <a:rPr lang="en-US" dirty="0">
                <a:latin typeface="Consolas" panose="020B0609020204030204" pitchFamily="49" charset="0"/>
              </a:rPr>
              <a:t>    if(key &lt; a[mid])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hi </a:t>
            </a:r>
            <a:r>
              <a:rPr lang="en-US" dirty="0">
                <a:latin typeface="Consolas" panose="020B0609020204030204" pitchFamily="49" charset="0"/>
              </a:rPr>
              <a:t>= mid - 1;</a:t>
            </a:r>
          </a:p>
          <a:p>
            <a:r>
              <a:rPr lang="en-US" dirty="0">
                <a:latin typeface="Consolas" panose="020B0609020204030204" pitchFamily="49" charset="0"/>
              </a:rPr>
              <a:t>    else if (key &gt; a[mid])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lo </a:t>
            </a:r>
            <a:r>
              <a:rPr lang="en-US" dirty="0">
                <a:latin typeface="Consolas" panose="020B0609020204030204" pitchFamily="49" charset="0"/>
              </a:rPr>
              <a:t>= mid + 1;</a:t>
            </a:r>
          </a:p>
          <a:p>
            <a:r>
              <a:rPr lang="en-US" dirty="0">
                <a:latin typeface="Consolas" panose="020B0609020204030204" pitchFamily="49" charset="0"/>
              </a:rPr>
              <a:t>    else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return </a:t>
            </a:r>
            <a:r>
              <a:rPr lang="en-US" dirty="0">
                <a:latin typeface="Consolas" panose="020B0609020204030204" pitchFamily="49" charset="0"/>
              </a:rPr>
              <a:t>mid;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096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"/>
          <p:cNvSpPr txBox="1">
            <a:spLocks noGrp="1"/>
          </p:cNvSpPr>
          <p:nvPr>
            <p:ph type="title"/>
          </p:nvPr>
        </p:nvSpPr>
        <p:spPr>
          <a:xfrm>
            <a:off x="0" y="125105"/>
            <a:ext cx="9144000" cy="8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lvl="0">
              <a:buClr>
                <a:schemeClr val="hlink"/>
              </a:buClr>
              <a:buSzPts val="2000"/>
            </a:pPr>
            <a:r>
              <a:rPr lang="en-US" sz="3600" dirty="0">
                <a:solidFill>
                  <a:schemeClr val="tx2"/>
                </a:solidFill>
              </a:rPr>
              <a:t>Search </a:t>
            </a:r>
            <a:r>
              <a:rPr lang="en-US" sz="3600" dirty="0" smtClean="0">
                <a:solidFill>
                  <a:schemeClr val="tx2"/>
                </a:solidFill>
              </a:rPr>
              <a:t>33:3rd </a:t>
            </a:r>
            <a:r>
              <a:rPr lang="en-US" sz="3600" dirty="0">
                <a:solidFill>
                  <a:schemeClr val="tx2"/>
                </a:solidFill>
              </a:rPr>
              <a:t>iteration</a:t>
            </a:r>
            <a:endParaRPr sz="36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14167" y="1312028"/>
          <a:ext cx="3630536" cy="489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5268"/>
                <a:gridCol w="1815268"/>
              </a:tblGrid>
              <a:tr h="4894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3883" y="1765843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12254" y="1824096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074936" y="868823"/>
          <a:ext cx="3265052" cy="400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2526"/>
                <a:gridCol w="1632526"/>
              </a:tblGrid>
              <a:tr h="4004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418327" y="2996835"/>
            <a:ext cx="557798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25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65914" y="2994253"/>
            <a:ext cx="557798" cy="40011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33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56326" y="2761777"/>
            <a:ext cx="55779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omic Sans MS" panose="030F0702030302020204" pitchFamily="66" charset="0"/>
              </a:rPr>
              <a:t>&gt;</a:t>
            </a:r>
            <a:r>
              <a:rPr lang="en-US" sz="4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endParaRPr lang="en-US" sz="4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5529" y="2194165"/>
            <a:ext cx="9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mid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816507"/>
              </p:ext>
            </p:extLst>
          </p:nvPr>
        </p:nvGraphicFramePr>
        <p:xfrm>
          <a:off x="998328" y="4043855"/>
          <a:ext cx="3630536" cy="489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5268"/>
                <a:gridCol w="1815268"/>
              </a:tblGrid>
              <a:tr h="4894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573321" y="4934398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96415" y="4555923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159097" y="3600650"/>
          <a:ext cx="3265052" cy="400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2526"/>
                <a:gridCol w="1632526"/>
              </a:tblGrid>
              <a:tr h="4004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4740090" y="5383611"/>
          <a:ext cx="1815268" cy="489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5268"/>
              </a:tblGrid>
              <a:tr h="4894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38351" y="4953787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3453" y="6233210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86547" y="5854735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47738" y="1749688"/>
            <a:ext cx="280519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int lo = 0;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int hi = array_size - 1;</a:t>
            </a:r>
          </a:p>
          <a:p>
            <a:r>
              <a:rPr lang="en-US" dirty="0">
                <a:latin typeface="Consolas" panose="020B0609020204030204" pitchFamily="49" charset="0"/>
              </a:rPr>
              <a:t>while (lo &lt;= hi)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int </a:t>
            </a:r>
            <a:r>
              <a:rPr lang="en-US" dirty="0">
                <a:latin typeface="Consolas" panose="020B0609020204030204" pitchFamily="49" charset="0"/>
              </a:rPr>
              <a:t>mid = </a:t>
            </a:r>
            <a:r>
              <a:rPr lang="en-US" dirty="0" smtClean="0">
                <a:latin typeface="Consolas" panose="020B0609020204030204" pitchFamily="49" charset="0"/>
              </a:rPr>
              <a:t>lo </a:t>
            </a:r>
            <a:r>
              <a:rPr lang="en-US" dirty="0">
                <a:latin typeface="Consolas" panose="020B0609020204030204" pitchFamily="49" charset="0"/>
              </a:rPr>
              <a:t>+ (hi - </a:t>
            </a:r>
            <a:r>
              <a:rPr lang="en-US" dirty="0" smtClean="0">
                <a:latin typeface="Consolas" panose="020B0609020204030204" pitchFamily="49" charset="0"/>
              </a:rPr>
              <a:t>	lo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</a:rPr>
              <a:t>/ </a:t>
            </a:r>
            <a:r>
              <a:rPr lang="en-US" dirty="0">
                <a:latin typeface="Consolas" panose="020B0609020204030204" pitchFamily="49" charset="0"/>
              </a:rPr>
              <a:t>2;</a:t>
            </a:r>
          </a:p>
          <a:p>
            <a:r>
              <a:rPr lang="en-US" dirty="0">
                <a:latin typeface="Consolas" panose="020B0609020204030204" pitchFamily="49" charset="0"/>
              </a:rPr>
              <a:t>    if(key &lt; a[mid])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hi </a:t>
            </a:r>
            <a:r>
              <a:rPr lang="en-US" dirty="0">
                <a:latin typeface="Consolas" panose="020B0609020204030204" pitchFamily="49" charset="0"/>
              </a:rPr>
              <a:t>= mid - 1;</a:t>
            </a:r>
          </a:p>
          <a:p>
            <a:r>
              <a:rPr lang="en-US" dirty="0">
                <a:latin typeface="Consolas" panose="020B0609020204030204" pitchFamily="49" charset="0"/>
              </a:rPr>
              <a:t>    else if (key &gt; a[mid])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lo </a:t>
            </a:r>
            <a:r>
              <a:rPr lang="en-US" dirty="0">
                <a:latin typeface="Consolas" panose="020B0609020204030204" pitchFamily="49" charset="0"/>
              </a:rPr>
              <a:t>= mid + 1;</a:t>
            </a:r>
          </a:p>
          <a:p>
            <a:r>
              <a:rPr lang="en-US" dirty="0">
                <a:latin typeface="Consolas" panose="020B0609020204030204" pitchFamily="49" charset="0"/>
              </a:rPr>
              <a:t>    else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return </a:t>
            </a:r>
            <a:r>
              <a:rPr lang="en-US" dirty="0">
                <a:latin typeface="Consolas" panose="020B0609020204030204" pitchFamily="49" charset="0"/>
              </a:rPr>
              <a:t>mid;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868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"/>
          <p:cNvSpPr txBox="1">
            <a:spLocks noGrp="1"/>
          </p:cNvSpPr>
          <p:nvPr>
            <p:ph type="title"/>
          </p:nvPr>
        </p:nvSpPr>
        <p:spPr>
          <a:xfrm>
            <a:off x="0" y="125105"/>
            <a:ext cx="9144000" cy="8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lvl="0">
              <a:buClr>
                <a:schemeClr val="hlink"/>
              </a:buClr>
              <a:buSzPts val="2000"/>
            </a:pPr>
            <a:r>
              <a:rPr lang="en-US" sz="3600" dirty="0">
                <a:solidFill>
                  <a:schemeClr val="tx2"/>
                </a:solidFill>
              </a:rPr>
              <a:t>Search </a:t>
            </a:r>
            <a:r>
              <a:rPr lang="en-US" sz="3600" dirty="0" smtClean="0">
                <a:solidFill>
                  <a:schemeClr val="tx2"/>
                </a:solidFill>
              </a:rPr>
              <a:t>33:4th </a:t>
            </a:r>
            <a:r>
              <a:rPr lang="en-US" sz="3600" dirty="0">
                <a:solidFill>
                  <a:schemeClr val="tx2"/>
                </a:solidFill>
              </a:rPr>
              <a:t>iteration</a:t>
            </a:r>
            <a:endParaRPr sz="3600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18327" y="2996835"/>
            <a:ext cx="557798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33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65914" y="2994253"/>
            <a:ext cx="557798" cy="40011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33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56326" y="2761777"/>
            <a:ext cx="55779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omic Sans MS" panose="030F0702030302020204" pitchFamily="66" charset="0"/>
              </a:rPr>
              <a:t>=</a:t>
            </a:r>
            <a:r>
              <a:rPr lang="en-US" sz="4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endParaRPr lang="en-US" sz="4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27808"/>
              </p:ext>
            </p:extLst>
          </p:nvPr>
        </p:nvGraphicFramePr>
        <p:xfrm>
          <a:off x="1159097" y="3600650"/>
          <a:ext cx="3265052" cy="400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2526"/>
                <a:gridCol w="1632526"/>
              </a:tblGrid>
              <a:tr h="4004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072336"/>
              </p:ext>
            </p:extLst>
          </p:nvPr>
        </p:nvGraphicFramePr>
        <p:xfrm>
          <a:off x="2201606" y="1302931"/>
          <a:ext cx="1815268" cy="489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5268"/>
              </a:tblGrid>
              <a:tr h="4894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899867" y="873107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70378" y="2193473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93472" y="1814998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41657" y="1830920"/>
            <a:ext cx="971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mid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53114" y="5149600"/>
            <a:ext cx="1924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Output: 4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47738" y="1749688"/>
            <a:ext cx="280519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lo = 0;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hi = array_size - 1;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while (lo &lt;= hi) 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int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mid =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+ (hi -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lo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/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2;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if(key &lt; a[mid])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hi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mid - 1;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else if (key &gt; a[mid])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lo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mid + 1;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else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return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mid;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202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8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Comic Sans MS"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Search 43:1</a:t>
            </a:r>
            <a:r>
              <a:rPr lang="en-US" sz="3600" baseline="30000" dirty="0" smtClean="0">
                <a:solidFill>
                  <a:schemeClr val="tx2"/>
                </a:solidFill>
              </a:rPr>
              <a:t>st</a:t>
            </a:r>
            <a:r>
              <a:rPr lang="en-US" sz="3600" dirty="0" smtClean="0">
                <a:solidFill>
                  <a:schemeClr val="tx2"/>
                </a:solidFill>
              </a:rPr>
              <a:t> iteration</a:t>
            </a:r>
            <a:endParaRPr sz="36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49577"/>
              </p:ext>
            </p:extLst>
          </p:nvPr>
        </p:nvGraphicFramePr>
        <p:xfrm>
          <a:off x="313668" y="1653222"/>
          <a:ext cx="5570521" cy="480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43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51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72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84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2880" y="2120685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0236" y="2056108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61986"/>
              </p:ext>
            </p:extLst>
          </p:nvPr>
        </p:nvGraphicFramePr>
        <p:xfrm>
          <a:off x="242423" y="1210017"/>
          <a:ext cx="5570521" cy="48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5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7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8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9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738032" y="2164597"/>
            <a:ext cx="9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mid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95748" y="2887654"/>
            <a:ext cx="557798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43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43335" y="2885072"/>
            <a:ext cx="557798" cy="40011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33747" y="2652596"/>
            <a:ext cx="55779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omic Sans MS" panose="030F0702030302020204" pitchFamily="66" charset="0"/>
              </a:rPr>
              <a:t>=</a:t>
            </a:r>
            <a:r>
              <a:rPr lang="en-US" sz="4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endParaRPr lang="en-US" sz="4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27063" y="4475617"/>
            <a:ext cx="211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Output = 5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47738" y="1749688"/>
            <a:ext cx="280519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lo = 0;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hi = array_size - 1;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while (lo &lt;= hi) 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int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mid =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+ (hi -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lo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/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2;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if(key &lt; a[mid])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hi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mid - 1;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else if (key &gt; a[mid])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lo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mid + 1;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else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return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mid;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843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8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Comic Sans MS"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Search 14:1</a:t>
            </a:r>
            <a:r>
              <a:rPr lang="en-US" sz="3600" baseline="30000" dirty="0" smtClean="0">
                <a:solidFill>
                  <a:schemeClr val="tx2"/>
                </a:solidFill>
              </a:rPr>
              <a:t>st</a:t>
            </a:r>
            <a:r>
              <a:rPr lang="en-US" sz="3600" dirty="0" smtClean="0">
                <a:solidFill>
                  <a:schemeClr val="tx2"/>
                </a:solidFill>
              </a:rPr>
              <a:t> iteration</a:t>
            </a:r>
            <a:endParaRPr sz="36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13668" y="1653222"/>
          <a:ext cx="5570521" cy="480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43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51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72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84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2880" y="2120685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0236" y="2056108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42423" y="1210017"/>
          <a:ext cx="5570521" cy="48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5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7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8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9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738032" y="2164597"/>
            <a:ext cx="9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mid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95748" y="2887654"/>
            <a:ext cx="557798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43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43335" y="2885072"/>
            <a:ext cx="557798" cy="40011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14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33747" y="2652596"/>
            <a:ext cx="55779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&lt; </a:t>
            </a:r>
            <a:endParaRPr lang="en-US" sz="4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1363"/>
              </p:ext>
            </p:extLst>
          </p:nvPr>
        </p:nvGraphicFramePr>
        <p:xfrm>
          <a:off x="419573" y="3897892"/>
          <a:ext cx="5570521" cy="480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43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51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72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84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97788" y="4396352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80089" y="3386449"/>
          <a:ext cx="5570521" cy="48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5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7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8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9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425482" y="4440264"/>
            <a:ext cx="9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3361669" y="5584625"/>
          <a:ext cx="2532055" cy="480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411"/>
                <a:gridCol w="506411"/>
                <a:gridCol w="506411"/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3330673" y="5073182"/>
          <a:ext cx="2532055" cy="48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411"/>
                <a:gridCol w="506411"/>
                <a:gridCol w="506411"/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401876" y="6083084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29570" y="6126996"/>
            <a:ext cx="9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47738" y="1749688"/>
            <a:ext cx="280519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lo = 0;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hi = array_size - 1;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while (lo &lt;= hi) 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int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mid =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+ (hi -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lo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/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2;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if(key &lt; a[mid])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hi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mid - 1;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else if (key &gt; a[mid])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lo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mid + 1;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else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return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mid;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969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8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lvl="0">
              <a:buClr>
                <a:schemeClr val="hlink"/>
              </a:buClr>
              <a:buSzPts val="2000"/>
            </a:pPr>
            <a:r>
              <a:rPr lang="en-US" sz="3600" dirty="0">
                <a:solidFill>
                  <a:schemeClr val="tx2"/>
                </a:solidFill>
              </a:rPr>
              <a:t>Search </a:t>
            </a:r>
            <a:r>
              <a:rPr lang="en-US" sz="3600" dirty="0" smtClean="0">
                <a:solidFill>
                  <a:schemeClr val="tx2"/>
                </a:solidFill>
              </a:rPr>
              <a:t>14:2nd </a:t>
            </a:r>
            <a:r>
              <a:rPr lang="en-US" sz="3600" dirty="0">
                <a:solidFill>
                  <a:schemeClr val="tx2"/>
                </a:solidFill>
              </a:rPr>
              <a:t>iteration</a:t>
            </a:r>
            <a:endParaRPr sz="36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13668" y="1653222"/>
          <a:ext cx="4845185" cy="489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037"/>
                <a:gridCol w="969037"/>
                <a:gridCol w="969037"/>
                <a:gridCol w="969037"/>
                <a:gridCol w="969037"/>
              </a:tblGrid>
              <a:tr h="4894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2880" y="2120685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81245" y="2178938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42423" y="1210017"/>
          <a:ext cx="4916430" cy="400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286"/>
                <a:gridCol w="983286"/>
                <a:gridCol w="983286"/>
                <a:gridCol w="983286"/>
                <a:gridCol w="983286"/>
              </a:tblGrid>
              <a:tr h="4004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595748" y="2887654"/>
            <a:ext cx="557798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14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43335" y="2885072"/>
            <a:ext cx="557798" cy="40011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14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33747" y="2652596"/>
            <a:ext cx="55779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omic Sans MS" panose="030F0702030302020204" pitchFamily="66" charset="0"/>
              </a:rPr>
              <a:t>=</a:t>
            </a:r>
            <a:r>
              <a:rPr lang="en-US" sz="4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endParaRPr lang="en-US" sz="4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03578" y="2125927"/>
            <a:ext cx="9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mid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47738" y="1749688"/>
            <a:ext cx="280519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lo = 0;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hi = array_size - 1;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while (lo &lt;= hi) 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int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mid =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+ (hi -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lo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/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2;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if(key &lt; a[mid])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hi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mid - 1;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else if (key &gt; a[mid])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lo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mid + 1;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else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return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mid;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27063" y="4475617"/>
            <a:ext cx="211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Output = 2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88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8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Comic Sans MS"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Search 34:1</a:t>
            </a:r>
            <a:r>
              <a:rPr lang="en-US" sz="3600" baseline="30000" dirty="0" smtClean="0">
                <a:solidFill>
                  <a:schemeClr val="tx2"/>
                </a:solidFill>
              </a:rPr>
              <a:t>st</a:t>
            </a:r>
            <a:r>
              <a:rPr lang="en-US" sz="3600" dirty="0" smtClean="0">
                <a:solidFill>
                  <a:schemeClr val="tx2"/>
                </a:solidFill>
              </a:rPr>
              <a:t> iteration</a:t>
            </a:r>
            <a:endParaRPr sz="36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13668" y="1653222"/>
          <a:ext cx="5570521" cy="480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43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51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72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84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2880" y="2120685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0236" y="2056108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42423" y="1210017"/>
          <a:ext cx="5570521" cy="48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5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7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8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9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738032" y="2164597"/>
            <a:ext cx="9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mid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95748" y="2887654"/>
            <a:ext cx="557798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43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43335" y="2885072"/>
            <a:ext cx="557798" cy="40011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34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33747" y="2652596"/>
            <a:ext cx="55779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&lt; </a:t>
            </a:r>
            <a:endParaRPr lang="en-US" sz="4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011632"/>
              </p:ext>
            </p:extLst>
          </p:nvPr>
        </p:nvGraphicFramePr>
        <p:xfrm>
          <a:off x="419573" y="3897892"/>
          <a:ext cx="5570521" cy="480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43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51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72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84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97788" y="4396352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80089" y="3386449"/>
          <a:ext cx="5570521" cy="48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5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7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8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9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425482" y="4440264"/>
            <a:ext cx="9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3361669" y="5584625"/>
          <a:ext cx="2532055" cy="480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411"/>
                <a:gridCol w="506411"/>
                <a:gridCol w="506411"/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3330673" y="5073182"/>
          <a:ext cx="2532055" cy="48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411"/>
                <a:gridCol w="506411"/>
                <a:gridCol w="506411"/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401876" y="6083084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29570" y="6126996"/>
            <a:ext cx="9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47738" y="1749688"/>
            <a:ext cx="280519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lo = 0;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hi = array_size - 1;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while (lo &lt;= hi) 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int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mid =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+ (hi -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lo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/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2;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if(key &lt; a[mid])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hi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mid - 1;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else if (key &gt; a[mid])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lo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mid + 1;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else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return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mid;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358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8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Comic Sans MS"/>
              <a:buNone/>
            </a:pPr>
            <a:r>
              <a:rPr lang="en-US" sz="3600" b="0" i="0" u="none" dirty="0" smtClean="0">
                <a:solidFill>
                  <a:schemeClr val="tx2"/>
                </a:solidFill>
                <a:sym typeface="Comic Sans MS"/>
              </a:rPr>
              <a:t>Linear Search</a:t>
            </a:r>
            <a:endParaRPr sz="3600" dirty="0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2956" y="1379349"/>
            <a:ext cx="6939540" cy="215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85714"/>
              </a:lnSpc>
              <a:buClr>
                <a:srgbClr val="003399"/>
              </a:buClr>
              <a:buSzPts val="700"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for(int i=0; i &lt; </a:t>
            </a:r>
            <a:r>
              <a:rPr lang="en-US" sz="1800" dirty="0" smtClean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length(a); 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 smtClean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++){</a:t>
            </a:r>
          </a:p>
          <a:p>
            <a:pPr lvl="0">
              <a:lnSpc>
                <a:spcPct val="185714"/>
              </a:lnSpc>
              <a:buClr>
                <a:srgbClr val="003399"/>
              </a:buClr>
              <a:buSzPts val="700"/>
            </a:pP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   if(a[i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]== key) return i;	</a:t>
            </a:r>
            <a:r>
              <a:rPr lang="en-US" sz="1800" dirty="0" smtClean="0">
                <a:latin typeface="Consolas" panose="020B0609020204030204" pitchFamily="49" charset="0"/>
                <a:ea typeface="Courier New"/>
              </a:rPr>
              <a:t/>
            </a:r>
            <a:br>
              <a:rPr lang="en-US" sz="1800" dirty="0" smtClean="0">
                <a:latin typeface="Consolas" panose="020B0609020204030204" pitchFamily="49" charset="0"/>
                <a:ea typeface="Courier New"/>
              </a:rPr>
            </a:br>
            <a:r>
              <a:rPr lang="en-US" sz="1800" dirty="0" smtClean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}</a:t>
            </a:r>
            <a:endParaRPr lang="en-US" sz="1800" dirty="0">
              <a:latin typeface="Consolas" panose="020B0609020204030204" pitchFamily="49" charset="0"/>
            </a:endParaRPr>
          </a:p>
          <a:p>
            <a:pPr lvl="0">
              <a:lnSpc>
                <a:spcPct val="185714"/>
              </a:lnSpc>
              <a:buClr>
                <a:srgbClr val="003399"/>
              </a:buClr>
              <a:buSzPts val="700"/>
            </a:pPr>
            <a:r>
              <a:rPr lang="en-US" sz="1800" dirty="0" smtClean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return </a:t>
            </a:r>
            <a:r>
              <a:rPr lang="en-US" sz="1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-1;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3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8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lvl="0">
              <a:buClr>
                <a:schemeClr val="hlink"/>
              </a:buClr>
              <a:buSzPts val="2000"/>
            </a:pPr>
            <a:r>
              <a:rPr lang="en-US" sz="3600" dirty="0">
                <a:solidFill>
                  <a:schemeClr val="tx2"/>
                </a:solidFill>
              </a:rPr>
              <a:t>Search </a:t>
            </a:r>
            <a:r>
              <a:rPr lang="en-US" sz="3600" dirty="0" smtClean="0">
                <a:solidFill>
                  <a:schemeClr val="tx2"/>
                </a:solidFill>
              </a:rPr>
              <a:t>33:2nd </a:t>
            </a:r>
            <a:r>
              <a:rPr lang="en-US" sz="3600" dirty="0">
                <a:solidFill>
                  <a:schemeClr val="tx2"/>
                </a:solidFill>
              </a:rPr>
              <a:t>iteration</a:t>
            </a:r>
            <a:endParaRPr sz="36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13668" y="1653222"/>
          <a:ext cx="4845185" cy="489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037"/>
                <a:gridCol w="969037"/>
                <a:gridCol w="969037"/>
                <a:gridCol w="969037"/>
                <a:gridCol w="969037"/>
              </a:tblGrid>
              <a:tr h="4894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2880" y="2120685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81245" y="2178938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42423" y="1210017"/>
          <a:ext cx="4916430" cy="400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286"/>
                <a:gridCol w="983286"/>
                <a:gridCol w="983286"/>
                <a:gridCol w="983286"/>
                <a:gridCol w="983286"/>
              </a:tblGrid>
              <a:tr h="4004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24132" y="4430125"/>
            <a:ext cx="9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mid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95748" y="2887654"/>
            <a:ext cx="557798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14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43335" y="2885072"/>
            <a:ext cx="557798" cy="40011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34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33747" y="2652596"/>
            <a:ext cx="55779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omic Sans MS" panose="030F0702030302020204" pitchFamily="66" charset="0"/>
              </a:rPr>
              <a:t>&gt;</a:t>
            </a:r>
            <a:r>
              <a:rPr lang="en-US" sz="4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endParaRPr lang="en-US" sz="4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37230"/>
              </p:ext>
            </p:extLst>
          </p:nvPr>
        </p:nvGraphicFramePr>
        <p:xfrm>
          <a:off x="419573" y="3897892"/>
          <a:ext cx="4889405" cy="4966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7881"/>
                <a:gridCol w="977881"/>
                <a:gridCol w="977881"/>
                <a:gridCol w="977881"/>
                <a:gridCol w="977881"/>
              </a:tblGrid>
              <a:tr h="496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564068" y="4410000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80089" y="3386449"/>
          <a:ext cx="5042540" cy="489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508"/>
                <a:gridCol w="1008508"/>
                <a:gridCol w="1008508"/>
                <a:gridCol w="1008508"/>
                <a:gridCol w="1008508"/>
              </a:tblGrid>
              <a:tr h="4895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691011" y="4372025"/>
            <a:ext cx="9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3361669" y="5584625"/>
          <a:ext cx="1012822" cy="480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/>
          </p:nvPr>
        </p:nvGraphicFramePr>
        <p:xfrm>
          <a:off x="3330673" y="5073182"/>
          <a:ext cx="1012822" cy="48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411"/>
                <a:gridCol w="506411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401876" y="6083084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8316" y="6099700"/>
            <a:ext cx="9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03578" y="2125927"/>
            <a:ext cx="9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mid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47738" y="1749688"/>
            <a:ext cx="280519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lo = 0;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hi = array_size - 1;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while (lo &lt;= hi) 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int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mid =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+ (hi -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lo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/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2;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if(key &lt; a[mid])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hi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mid - 1;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else if (key &gt; a[mid])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lo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mid + 1;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else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return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mid;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325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"/>
          <p:cNvSpPr txBox="1">
            <a:spLocks noGrp="1"/>
          </p:cNvSpPr>
          <p:nvPr>
            <p:ph type="title"/>
          </p:nvPr>
        </p:nvSpPr>
        <p:spPr>
          <a:xfrm>
            <a:off x="0" y="125105"/>
            <a:ext cx="9144000" cy="8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lvl="0">
              <a:buClr>
                <a:schemeClr val="hlink"/>
              </a:buClr>
              <a:buSzPts val="2000"/>
            </a:pPr>
            <a:r>
              <a:rPr lang="en-US" sz="3600" dirty="0">
                <a:solidFill>
                  <a:schemeClr val="tx2"/>
                </a:solidFill>
              </a:rPr>
              <a:t>Search </a:t>
            </a:r>
            <a:r>
              <a:rPr lang="en-US" sz="3600" dirty="0" smtClean="0">
                <a:solidFill>
                  <a:schemeClr val="tx2"/>
                </a:solidFill>
              </a:rPr>
              <a:t>33:3rd </a:t>
            </a:r>
            <a:r>
              <a:rPr lang="en-US" sz="3600" dirty="0">
                <a:solidFill>
                  <a:schemeClr val="tx2"/>
                </a:solidFill>
              </a:rPr>
              <a:t>iteration</a:t>
            </a:r>
            <a:endParaRPr sz="36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14167" y="1312028"/>
          <a:ext cx="3630536" cy="489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5268"/>
                <a:gridCol w="1815268"/>
              </a:tblGrid>
              <a:tr h="4894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23883" y="1765843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12254" y="1824096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074936" y="868823"/>
          <a:ext cx="3265052" cy="400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2526"/>
                <a:gridCol w="1632526"/>
              </a:tblGrid>
              <a:tr h="4004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418327" y="2996835"/>
            <a:ext cx="557798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25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65914" y="2994253"/>
            <a:ext cx="557798" cy="40011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34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56326" y="2761777"/>
            <a:ext cx="55779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omic Sans MS" panose="030F0702030302020204" pitchFamily="66" charset="0"/>
              </a:rPr>
              <a:t>&gt;</a:t>
            </a:r>
            <a:r>
              <a:rPr lang="en-US" sz="4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endParaRPr lang="en-US" sz="4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5529" y="2194165"/>
            <a:ext cx="90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mid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293794"/>
              </p:ext>
            </p:extLst>
          </p:nvPr>
        </p:nvGraphicFramePr>
        <p:xfrm>
          <a:off x="998328" y="4043855"/>
          <a:ext cx="3630536" cy="489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5268"/>
                <a:gridCol w="1815268"/>
              </a:tblGrid>
              <a:tr h="4894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573321" y="4934398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96415" y="4555923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159097" y="3600650"/>
          <a:ext cx="3265052" cy="400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2526"/>
                <a:gridCol w="1632526"/>
              </a:tblGrid>
              <a:tr h="4004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4740090" y="5383611"/>
          <a:ext cx="1815268" cy="489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5268"/>
              </a:tblGrid>
              <a:tr h="4894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438351" y="4953787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63453" y="6233210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86547" y="5854735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47738" y="1749688"/>
            <a:ext cx="280519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int lo = 0;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int hi = array_size - 1;</a:t>
            </a:r>
          </a:p>
          <a:p>
            <a:r>
              <a:rPr lang="en-US" dirty="0">
                <a:latin typeface="Consolas" panose="020B0609020204030204" pitchFamily="49" charset="0"/>
              </a:rPr>
              <a:t>while (lo &lt;= hi) 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int </a:t>
            </a:r>
            <a:r>
              <a:rPr lang="en-US" dirty="0">
                <a:latin typeface="Consolas" panose="020B0609020204030204" pitchFamily="49" charset="0"/>
              </a:rPr>
              <a:t>mid = </a:t>
            </a:r>
            <a:r>
              <a:rPr lang="en-US" dirty="0" smtClean="0">
                <a:latin typeface="Consolas" panose="020B0609020204030204" pitchFamily="49" charset="0"/>
              </a:rPr>
              <a:t>lo </a:t>
            </a:r>
            <a:r>
              <a:rPr lang="en-US" dirty="0">
                <a:latin typeface="Consolas" panose="020B0609020204030204" pitchFamily="49" charset="0"/>
              </a:rPr>
              <a:t>+ (hi - </a:t>
            </a:r>
            <a:r>
              <a:rPr lang="en-US" dirty="0" smtClean="0">
                <a:latin typeface="Consolas" panose="020B0609020204030204" pitchFamily="49" charset="0"/>
              </a:rPr>
              <a:t>	lo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</a:rPr>
              <a:t>/ </a:t>
            </a:r>
            <a:r>
              <a:rPr lang="en-US" dirty="0">
                <a:latin typeface="Consolas" panose="020B0609020204030204" pitchFamily="49" charset="0"/>
              </a:rPr>
              <a:t>2;</a:t>
            </a:r>
          </a:p>
          <a:p>
            <a:r>
              <a:rPr lang="en-US" dirty="0">
                <a:latin typeface="Consolas" panose="020B0609020204030204" pitchFamily="49" charset="0"/>
              </a:rPr>
              <a:t>    if(key &lt; a[mid])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hi </a:t>
            </a:r>
            <a:r>
              <a:rPr lang="en-US" dirty="0">
                <a:latin typeface="Consolas" panose="020B0609020204030204" pitchFamily="49" charset="0"/>
              </a:rPr>
              <a:t>= mid - 1;</a:t>
            </a:r>
          </a:p>
          <a:p>
            <a:r>
              <a:rPr lang="en-US" dirty="0">
                <a:latin typeface="Consolas" panose="020B0609020204030204" pitchFamily="49" charset="0"/>
              </a:rPr>
              <a:t>    else if (key &gt; a[mid])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lo </a:t>
            </a:r>
            <a:r>
              <a:rPr lang="en-US" dirty="0">
                <a:latin typeface="Consolas" panose="020B0609020204030204" pitchFamily="49" charset="0"/>
              </a:rPr>
              <a:t>= mid + 1;</a:t>
            </a:r>
          </a:p>
          <a:p>
            <a:r>
              <a:rPr lang="en-US" dirty="0">
                <a:latin typeface="Consolas" panose="020B0609020204030204" pitchFamily="49" charset="0"/>
              </a:rPr>
              <a:t>    else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return </a:t>
            </a:r>
            <a:r>
              <a:rPr lang="en-US" dirty="0">
                <a:latin typeface="Consolas" panose="020B0609020204030204" pitchFamily="49" charset="0"/>
              </a:rPr>
              <a:t>mid;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57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"/>
          <p:cNvSpPr txBox="1">
            <a:spLocks noGrp="1"/>
          </p:cNvSpPr>
          <p:nvPr>
            <p:ph type="title"/>
          </p:nvPr>
        </p:nvSpPr>
        <p:spPr>
          <a:xfrm>
            <a:off x="0" y="125105"/>
            <a:ext cx="9144000" cy="8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lvl="0">
              <a:buClr>
                <a:schemeClr val="hlink"/>
              </a:buClr>
              <a:buSzPts val="2000"/>
            </a:pPr>
            <a:r>
              <a:rPr lang="en-US" sz="3600" dirty="0">
                <a:solidFill>
                  <a:schemeClr val="tx2"/>
                </a:solidFill>
              </a:rPr>
              <a:t>Search </a:t>
            </a:r>
            <a:r>
              <a:rPr lang="en-US" sz="3600" dirty="0" smtClean="0">
                <a:solidFill>
                  <a:schemeClr val="tx2"/>
                </a:solidFill>
              </a:rPr>
              <a:t>33:4th </a:t>
            </a:r>
            <a:r>
              <a:rPr lang="en-US" sz="3600" dirty="0">
                <a:solidFill>
                  <a:schemeClr val="tx2"/>
                </a:solidFill>
              </a:rPr>
              <a:t>iteration</a:t>
            </a:r>
            <a:endParaRPr sz="3600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18327" y="2996835"/>
            <a:ext cx="557798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33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65914" y="2994253"/>
            <a:ext cx="557798" cy="40011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34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56326" y="2761777"/>
            <a:ext cx="55779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omic Sans MS" panose="030F0702030302020204" pitchFamily="66" charset="0"/>
              </a:rPr>
              <a:t>&gt;</a:t>
            </a:r>
            <a:r>
              <a:rPr lang="en-US" sz="4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endParaRPr lang="en-US" sz="4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159097" y="3600650"/>
          <a:ext cx="3265052" cy="400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2526"/>
                <a:gridCol w="1632526"/>
              </a:tblGrid>
              <a:tr h="4004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2201606" y="1302931"/>
          <a:ext cx="1815268" cy="489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5268"/>
              </a:tblGrid>
              <a:tr h="4894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899867" y="873107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770378" y="2193473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93472" y="1814998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41657" y="1830920"/>
            <a:ext cx="971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mid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47738" y="1749688"/>
            <a:ext cx="280519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lo = 0;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hi = array_size - 1;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while (lo &lt;= hi) 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int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mid =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+ (hi -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lo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/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2;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if(key &lt; a[mid])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hi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mid - 1;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else if (key &gt; a[mid])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lo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mid + 1;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else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return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mid;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02181"/>
              </p:ext>
            </p:extLst>
          </p:nvPr>
        </p:nvGraphicFramePr>
        <p:xfrm>
          <a:off x="2081050" y="5017397"/>
          <a:ext cx="1815268" cy="489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634"/>
                <a:gridCol w="907634"/>
              </a:tblGrid>
              <a:tr h="4894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?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2328936" y="5638450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00201" y="5640724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49836" y="4437643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82085" y="4420333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3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4"/>
          <p:cNvSpPr txBox="1">
            <a:spLocks noGrp="1"/>
          </p:cNvSpPr>
          <p:nvPr>
            <p:ph type="title"/>
          </p:nvPr>
        </p:nvSpPr>
        <p:spPr>
          <a:xfrm>
            <a:off x="0" y="125105"/>
            <a:ext cx="9144000" cy="8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lvl="0">
              <a:buClr>
                <a:schemeClr val="hlink"/>
              </a:buClr>
              <a:buSzPts val="2000"/>
            </a:pPr>
            <a:r>
              <a:rPr lang="en-US" sz="3600" dirty="0">
                <a:solidFill>
                  <a:schemeClr val="tx2"/>
                </a:solidFill>
              </a:rPr>
              <a:t>Search </a:t>
            </a:r>
            <a:r>
              <a:rPr lang="en-US" sz="3600" dirty="0" smtClean="0">
                <a:solidFill>
                  <a:schemeClr val="tx2"/>
                </a:solidFill>
              </a:rPr>
              <a:t>33:4th </a:t>
            </a:r>
            <a:r>
              <a:rPr lang="en-US" sz="3600" dirty="0">
                <a:solidFill>
                  <a:schemeClr val="tx2"/>
                </a:solidFill>
              </a:rPr>
              <a:t>iteration</a:t>
            </a:r>
            <a:endParaRPr sz="360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47738" y="1749688"/>
            <a:ext cx="2805193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lo = 0;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hi = array_size - 1;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while (lo &lt;= hi) {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int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mid =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lo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+ (hi -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lo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/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2;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if(key &lt; a[mid])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hi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mid - 1;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else if (key &gt; a[mid])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lo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= mid + 1;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   else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	return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mid;</a:t>
            </a:r>
          </a:p>
          <a:p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963951"/>
              </p:ext>
            </p:extLst>
          </p:nvPr>
        </p:nvGraphicFramePr>
        <p:xfrm>
          <a:off x="2121994" y="2096777"/>
          <a:ext cx="1815268" cy="4894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634"/>
                <a:gridCol w="907634"/>
              </a:tblGrid>
              <a:tr h="4894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?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2369880" y="2717830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41145" y="2720104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90780" y="1517023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hi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23029" y="1499713"/>
            <a:ext cx="49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lo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27063" y="4475617"/>
            <a:ext cx="211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Output = -1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0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6bd3e4554f_0_0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Comic Sans MS"/>
              <a:buNone/>
            </a:pPr>
            <a:r>
              <a:rPr lang="en-US"/>
              <a:t>Finding time complexity of </a:t>
            </a:r>
            <a:r>
              <a:rPr lang="en-US" sz="2000" b="0" i="0" u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Linear Search</a:t>
            </a:r>
            <a:endParaRPr/>
          </a:p>
        </p:txBody>
      </p:sp>
      <p:sp>
        <p:nvSpPr>
          <p:cNvPr id="1102" name="Google Shape;1102;g6bd3e4554f_0_0"/>
          <p:cNvSpPr txBox="1">
            <a:spLocks noGrp="1"/>
          </p:cNvSpPr>
          <p:nvPr>
            <p:ph type="subTitle" idx="4294967295"/>
          </p:nvPr>
        </p:nvSpPr>
        <p:spPr>
          <a:xfrm>
            <a:off x="522287" y="960437"/>
            <a:ext cx="8099400" cy="50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7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 int linear search(int[] </a:t>
            </a:r>
            <a:r>
              <a:rPr lang="en-US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lang="en-US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marL="0" marR="0" lvl="0" indent="0" algn="l" rtl="0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7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for(int i=0; i &lt; a.length; i++){</a:t>
            </a:r>
            <a:endParaRPr/>
          </a:p>
          <a:p>
            <a:pPr marL="0" marR="0" lvl="0" indent="0" algn="l" rtl="0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7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if(a[i]== key) return i;	</a:t>
            </a:r>
            <a:endParaRPr/>
          </a:p>
          <a:p>
            <a:pPr marL="0" marR="0" lvl="0" indent="0" algn="l" rtl="0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7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marL="0" marR="0" lvl="0" indent="0" algn="l" rtl="0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7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-1;</a:t>
            </a:r>
            <a:endParaRPr/>
          </a:p>
          <a:p>
            <a:pPr marL="0" marR="0" lvl="0" indent="0" algn="l" rtl="0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7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marL="0" marR="0" lvl="0" indent="0" algn="l" rtl="0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7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3" name="Google Shape;1103;g6bd3e4554f_0_0"/>
          <p:cNvSpPr txBox="1"/>
          <p:nvPr/>
        </p:nvSpPr>
        <p:spPr>
          <a:xfrm>
            <a:off x="5388050" y="1536575"/>
            <a:ext cx="30636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Approximately 3 operations per iteration</a:t>
            </a:r>
            <a:endParaRPr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3n + 2</a:t>
            </a:r>
            <a:endParaRPr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6bd3e4554f_0_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Comic Sans MS"/>
              <a:buNone/>
            </a:pPr>
            <a:r>
              <a:rPr lang="en-US"/>
              <a:t>Finding time complexity of </a:t>
            </a:r>
            <a:r>
              <a:rPr lang="en-US" sz="2000" b="0" i="0" u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Linear Search:</a:t>
            </a:r>
            <a:br>
              <a:rPr lang="en-US" sz="2000" b="0" i="0" u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 b="0" i="0" u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Average case</a:t>
            </a:r>
            <a:endParaRPr/>
          </a:p>
        </p:txBody>
      </p:sp>
      <p:sp>
        <p:nvSpPr>
          <p:cNvPr id="1109" name="Google Shape;1109;g6bd3e4554f_0_6"/>
          <p:cNvSpPr txBox="1">
            <a:spLocks noGrp="1"/>
          </p:cNvSpPr>
          <p:nvPr>
            <p:ph type="subTitle" idx="4294967295"/>
          </p:nvPr>
        </p:nvSpPr>
        <p:spPr>
          <a:xfrm>
            <a:off x="522287" y="960437"/>
            <a:ext cx="8099400" cy="50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FF0000"/>
                </a:solidFill>
              </a:rPr>
              <a:t>f(n) = 3n + 2</a:t>
            </a:r>
            <a:endParaRPr sz="140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7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n = no of iterations/ location of key</a:t>
            </a:r>
            <a:endParaRPr sz="14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solidFill>
                  <a:srgbClr val="000000"/>
                </a:solidFill>
              </a:rPr>
              <a:t>f(1) = 3.1 + 2</a:t>
            </a:r>
            <a:endParaRPr sz="14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solidFill>
                  <a:srgbClr val="000000"/>
                </a:solidFill>
              </a:rPr>
              <a:t>f(2) = 3.2 + 2</a:t>
            </a:r>
            <a:endParaRPr sz="14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solidFill>
                  <a:srgbClr val="000000"/>
                </a:solidFill>
              </a:rPr>
              <a:t>f(3) = 3.3 + 2</a:t>
            </a:r>
            <a:endParaRPr sz="1400">
              <a:solidFill>
                <a:srgbClr val="000000"/>
              </a:solidFill>
            </a:endParaRPr>
          </a:p>
          <a:p>
            <a:pPr marL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solidFill>
                  <a:srgbClr val="000000"/>
                </a:solidFill>
              </a:rPr>
              <a:t>⋮</a:t>
            </a:r>
            <a:endParaRPr sz="1400">
              <a:solidFill>
                <a:srgbClr val="000000"/>
              </a:solidFill>
            </a:endParaRPr>
          </a:p>
          <a:p>
            <a:pPr marL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solidFill>
                  <a:srgbClr val="000000"/>
                </a:solidFill>
              </a:rPr>
              <a:t>⋮</a:t>
            </a:r>
            <a:endParaRPr sz="1400">
              <a:solidFill>
                <a:srgbClr val="000000"/>
              </a:solidFill>
            </a:endParaRPr>
          </a:p>
          <a:p>
            <a:pPr marL="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solidFill>
                  <a:srgbClr val="000000"/>
                </a:solidFill>
              </a:rPr>
              <a:t>⋮</a:t>
            </a:r>
            <a:endParaRPr sz="14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solidFill>
                  <a:srgbClr val="000000"/>
                </a:solidFill>
              </a:rPr>
              <a:t>f(n) = 3.n + 2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solidFill>
                  <a:srgbClr val="FF0000"/>
                </a:solidFill>
              </a:rPr>
              <a:t>                                                        --------------------------------</a:t>
            </a:r>
            <a:endParaRPr sz="140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solidFill>
                  <a:srgbClr val="FF0000"/>
                </a:solidFill>
              </a:rPr>
              <a:t>          </a:t>
            </a:r>
            <a:r>
              <a:rPr lang="en-US" sz="1400">
                <a:solidFill>
                  <a:srgbClr val="000000"/>
                </a:solidFill>
              </a:rPr>
              <a:t>f(1)+ f(2)+... + f(n) = 3.(1+2+... + n) + (2+ 2+ … + 2)</a:t>
            </a:r>
            <a:br>
              <a:rPr lang="en-US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solidFill>
                  <a:srgbClr val="000000"/>
                </a:solidFill>
              </a:rPr>
              <a:t>                     = 3 n(n+1) /2 + 2.n</a:t>
            </a:r>
            <a:br>
              <a:rPr lang="en-US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solidFill>
                  <a:srgbClr val="000000"/>
                </a:solidFill>
              </a:rPr>
              <a:t>              = ½ (3n</a:t>
            </a:r>
            <a:r>
              <a:rPr lang="en-US" sz="1400" baseline="30000">
                <a:solidFill>
                  <a:srgbClr val="000000"/>
                </a:solidFill>
              </a:rPr>
              <a:t>2</a:t>
            </a:r>
            <a:r>
              <a:rPr lang="en-US" sz="1400">
                <a:solidFill>
                  <a:srgbClr val="000000"/>
                </a:solidFill>
              </a:rPr>
              <a:t> + 7n)</a:t>
            </a:r>
            <a:endParaRPr sz="14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solidFill>
                  <a:srgbClr val="000000"/>
                </a:solidFill>
              </a:rPr>
              <a:t>No of cases = n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solidFill>
                  <a:srgbClr val="000000"/>
                </a:solidFill>
              </a:rPr>
              <a:t>Average case time complexity = ½ (3n</a:t>
            </a:r>
            <a:r>
              <a:rPr lang="en-US" sz="1400" baseline="30000">
                <a:solidFill>
                  <a:srgbClr val="000000"/>
                </a:solidFill>
              </a:rPr>
              <a:t>2</a:t>
            </a:r>
            <a:r>
              <a:rPr lang="en-US" sz="1400">
                <a:solidFill>
                  <a:srgbClr val="000000"/>
                </a:solidFill>
              </a:rPr>
              <a:t> + 7n) /n</a:t>
            </a:r>
            <a:br>
              <a:rPr lang="en-US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solidFill>
                  <a:srgbClr val="000000"/>
                </a:solidFill>
              </a:rPr>
              <a:t>                                               = ½ (3n + 7)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Big O notation: </a:t>
            </a:r>
            <a:r>
              <a:rPr lang="en-US">
                <a:solidFill>
                  <a:srgbClr val="000000"/>
                </a:solidFill>
              </a:rPr>
              <a:t>O(n)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10" name="Google Shape;1110;g6bd3e4554f_0_6"/>
          <p:cNvSpPr txBox="1"/>
          <p:nvPr/>
        </p:nvSpPr>
        <p:spPr>
          <a:xfrm>
            <a:off x="5388050" y="1536575"/>
            <a:ext cx="30636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6bd3e4554f_0_18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Comic Sans MS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Comic Sans MS"/>
              <a:buNone/>
            </a:pPr>
            <a:r>
              <a:rPr lang="en-US"/>
              <a:t>Finding time complexity of Binary Search:</a:t>
            </a:r>
            <a:br>
              <a:rPr lang="en-US"/>
            </a:br>
            <a:r>
              <a:rPr lang="en-US"/>
              <a:t>Average case</a:t>
            </a:r>
            <a:endParaRPr/>
          </a:p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Comic Sans MS"/>
              <a:buNone/>
            </a:pPr>
            <a:endParaRPr/>
          </a:p>
        </p:txBody>
      </p:sp>
      <p:sp>
        <p:nvSpPr>
          <p:cNvPr id="1116" name="Google Shape;1116;g6bd3e4554f_0_18"/>
          <p:cNvSpPr txBox="1">
            <a:spLocks noGrp="1"/>
          </p:cNvSpPr>
          <p:nvPr>
            <p:ph type="subTitle" idx="4294967295"/>
          </p:nvPr>
        </p:nvSpPr>
        <p:spPr>
          <a:xfrm>
            <a:off x="522287" y="960437"/>
            <a:ext cx="8099400" cy="50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7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int binary search(int[] </a:t>
            </a:r>
            <a:r>
              <a:rPr lang="en-US" sz="1400" b="1" i="0" u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4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int </a:t>
            </a:r>
            <a:r>
              <a:rPr lang="en-US" sz="1400" b="1" i="0" u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key</a:t>
            </a:r>
            <a:r>
              <a:rPr lang="en-US" sz="14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7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int </a:t>
            </a:r>
            <a:r>
              <a:rPr lang="en-US" sz="1400" b="1" i="0" u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n-US" sz="14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7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int </a:t>
            </a:r>
            <a:r>
              <a:rPr lang="en-US" sz="1400" b="1" i="0" u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-US" sz="14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a.length - 1;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7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while (lo &lt;= hi)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7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// Key is in a[lo..hi] or not present.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7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int mid = lo + (hi - lo) / 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7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b="1" i="0" u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if      (key &lt; a[mid]) hi = mid - 1;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7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b="1" i="0" u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else if (key &gt; a[mid]) lo = mid + 1;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7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b="1" i="0" u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 return mid;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7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7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-1;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700"/>
              <a:buFont typeface="Arial"/>
              <a:buNone/>
            </a:pPr>
            <a:r>
              <a:rPr lang="en-US" sz="1400" b="1" i="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700"/>
              <a:buFont typeface="Arial"/>
              <a:buNone/>
            </a:pPr>
            <a:endParaRPr sz="14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7" name="Google Shape;1117;g6bd3e4554f_0_18"/>
          <p:cNvSpPr txBox="1"/>
          <p:nvPr/>
        </p:nvSpPr>
        <p:spPr>
          <a:xfrm>
            <a:off x="5388050" y="1536575"/>
            <a:ext cx="30636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Approximately 3 comparisons per iteration</a:t>
            </a:r>
            <a:endParaRPr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6bd3e4554f_0_12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Comic Sans MS"/>
              <a:buNone/>
            </a:pPr>
            <a:r>
              <a:rPr lang="en-US"/>
              <a:t>Finding time complexity of Binary</a:t>
            </a:r>
            <a:r>
              <a:rPr lang="en-US" sz="2000" b="0" i="0" u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 Search:</a:t>
            </a:r>
            <a:br>
              <a:rPr lang="en-US" sz="2000" b="0" i="0" u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 b="0" i="0" u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Average case</a:t>
            </a:r>
            <a:endParaRPr/>
          </a:p>
        </p:txBody>
      </p:sp>
      <p:sp>
        <p:nvSpPr>
          <p:cNvPr id="1123" name="Google Shape;1123;g6bd3e4554f_0_12"/>
          <p:cNvSpPr txBox="1">
            <a:spLocks noGrp="1"/>
          </p:cNvSpPr>
          <p:nvPr>
            <p:ph type="subTitle" idx="4294967295"/>
          </p:nvPr>
        </p:nvSpPr>
        <p:spPr>
          <a:xfrm>
            <a:off x="522287" y="960437"/>
            <a:ext cx="8099400" cy="50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List size n = 2</a:t>
            </a:r>
            <a:r>
              <a:rPr lang="en-US" sz="1400" baseline="30000">
                <a:solidFill>
                  <a:srgbClr val="000000"/>
                </a:solidFill>
              </a:rPr>
              <a:t>k</a:t>
            </a:r>
            <a:endParaRPr sz="1400" baseline="300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7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k = log</a:t>
            </a:r>
            <a:r>
              <a:rPr lang="en-US" sz="1400" baseline="-25000">
                <a:solidFill>
                  <a:srgbClr val="000000"/>
                </a:solidFill>
              </a:rPr>
              <a:t>2</a:t>
            </a:r>
            <a:r>
              <a:rPr lang="en-US" sz="1400">
                <a:solidFill>
                  <a:srgbClr val="000000"/>
                </a:solidFill>
              </a:rPr>
              <a:t>n</a:t>
            </a:r>
            <a:endParaRPr sz="1400">
              <a:solidFill>
                <a:srgbClr val="000000"/>
              </a:solidFill>
            </a:endParaRPr>
          </a:p>
          <a:p>
            <a:pPr marL="2743200" marR="0" lvl="0" indent="0" algn="l" rtl="0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700"/>
              <a:buFont typeface="Arial"/>
              <a:buNone/>
            </a:pPr>
            <a:r>
              <a:rPr lang="en-US" sz="1400">
                <a:solidFill>
                  <a:srgbClr val="000000"/>
                </a:solidFill>
              </a:rPr>
              <a:t>   List size       No of comparisons</a:t>
            </a:r>
            <a:endParaRPr sz="14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solidFill>
                  <a:srgbClr val="000000"/>
                </a:solidFill>
              </a:rPr>
              <a:t>2</a:t>
            </a:r>
            <a:r>
              <a:rPr lang="en-US" sz="1400" baseline="30000">
                <a:solidFill>
                  <a:srgbClr val="000000"/>
                </a:solidFill>
              </a:rPr>
              <a:t>k</a:t>
            </a:r>
            <a:r>
              <a:rPr lang="en-US" sz="1400">
                <a:solidFill>
                  <a:srgbClr val="000000"/>
                </a:solidFill>
              </a:rPr>
              <a:t> = 3</a:t>
            </a:r>
            <a:endParaRPr sz="14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solidFill>
                  <a:srgbClr val="000000"/>
                </a:solidFill>
              </a:rPr>
              <a:t>2</a:t>
            </a:r>
            <a:r>
              <a:rPr lang="en-US" sz="1400" baseline="30000">
                <a:solidFill>
                  <a:srgbClr val="000000"/>
                </a:solidFill>
              </a:rPr>
              <a:t>k-1</a:t>
            </a:r>
            <a:r>
              <a:rPr lang="en-US" sz="1400">
                <a:solidFill>
                  <a:srgbClr val="000000"/>
                </a:solidFill>
              </a:rPr>
              <a:t> = 3</a:t>
            </a:r>
            <a:endParaRPr sz="14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solidFill>
                  <a:srgbClr val="000000"/>
                </a:solidFill>
              </a:rPr>
              <a:t>2</a:t>
            </a:r>
            <a:r>
              <a:rPr lang="en-US" sz="1400" baseline="30000">
                <a:solidFill>
                  <a:srgbClr val="000000"/>
                </a:solidFill>
              </a:rPr>
              <a:t>k-2</a:t>
            </a:r>
            <a:r>
              <a:rPr lang="en-US" sz="1400">
                <a:solidFill>
                  <a:srgbClr val="000000"/>
                </a:solidFill>
              </a:rPr>
              <a:t> = 3 </a:t>
            </a:r>
            <a:endParaRPr sz="1400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solidFill>
                  <a:srgbClr val="000000"/>
                </a:solidFill>
              </a:rPr>
              <a:t>                                                                 ⋮</a:t>
            </a:r>
            <a:endParaRPr sz="1400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solidFill>
                  <a:srgbClr val="000000"/>
                </a:solidFill>
              </a:rPr>
              <a:t>                                                                 ⋮</a:t>
            </a:r>
            <a:endParaRPr sz="1400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solidFill>
                  <a:srgbClr val="000000"/>
                </a:solidFill>
              </a:rPr>
              <a:t>                                                                 ⋮</a:t>
            </a:r>
            <a:endParaRPr sz="14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solidFill>
                  <a:srgbClr val="000000"/>
                </a:solidFill>
              </a:rPr>
              <a:t>1 = 3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solidFill>
                  <a:srgbClr val="000000"/>
                </a:solidFill>
              </a:rPr>
              <a:t>                                                        --------------------------------</a:t>
            </a:r>
            <a:endParaRPr sz="14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solidFill>
                  <a:srgbClr val="000000"/>
                </a:solidFill>
              </a:rPr>
              <a:t>                     =  (3+ 3+ … + 3)</a:t>
            </a:r>
            <a:br>
              <a:rPr lang="en-US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solidFill>
                  <a:srgbClr val="000000"/>
                </a:solidFill>
              </a:rPr>
              <a:t>            = 3(k + 1)</a:t>
            </a:r>
            <a:br>
              <a:rPr lang="en-US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solidFill>
                  <a:srgbClr val="000000"/>
                </a:solidFill>
              </a:rPr>
              <a:t>                  = 3(log</a:t>
            </a:r>
            <a:r>
              <a:rPr lang="en-US" sz="1400" baseline="-25000">
                <a:solidFill>
                  <a:srgbClr val="000000"/>
                </a:solidFill>
              </a:rPr>
              <a:t>2</a:t>
            </a:r>
            <a:r>
              <a:rPr lang="en-US" sz="1400">
                <a:solidFill>
                  <a:srgbClr val="000000"/>
                </a:solidFill>
              </a:rPr>
              <a:t>n + 1)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solidFill>
                  <a:srgbClr val="000000"/>
                </a:solidFill>
              </a:rPr>
              <a:t>Big O notation: </a:t>
            </a:r>
            <a:r>
              <a:rPr lang="en-US">
                <a:solidFill>
                  <a:srgbClr val="000000"/>
                </a:solidFill>
              </a:rPr>
              <a:t>O(</a:t>
            </a:r>
            <a:r>
              <a:rPr lang="en-US" sz="1400">
                <a:solidFill>
                  <a:srgbClr val="000000"/>
                </a:solidFill>
              </a:rPr>
              <a:t>log</a:t>
            </a:r>
            <a:r>
              <a:rPr lang="en-US" sz="1400" baseline="-25000">
                <a:solidFill>
                  <a:srgbClr val="000000"/>
                </a:solidFill>
              </a:rPr>
              <a:t>2</a:t>
            </a:r>
            <a:r>
              <a:rPr lang="en-US" sz="1400">
                <a:solidFill>
                  <a:srgbClr val="000000"/>
                </a:solidFill>
              </a:rPr>
              <a:t>n</a:t>
            </a:r>
            <a:r>
              <a:rPr lang="en-US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24" name="Google Shape;1124;g6bd3e4554f_0_12"/>
          <p:cNvSpPr txBox="1"/>
          <p:nvPr/>
        </p:nvSpPr>
        <p:spPr>
          <a:xfrm>
            <a:off x="5388050" y="1536575"/>
            <a:ext cx="30636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478914"/>
              </p:ext>
            </p:extLst>
          </p:nvPr>
        </p:nvGraphicFramePr>
        <p:xfrm>
          <a:off x="644992" y="1974830"/>
          <a:ext cx="7771280" cy="511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</a:tblGrid>
              <a:tr h="5113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43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51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72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84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58585"/>
              </p:ext>
            </p:extLst>
          </p:nvPr>
        </p:nvGraphicFramePr>
        <p:xfrm>
          <a:off x="590323" y="1398078"/>
          <a:ext cx="7843990" cy="48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5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7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8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9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Google Shape;524;p14"/>
          <p:cNvSpPr txBox="1">
            <a:spLocks/>
          </p:cNvSpPr>
          <p:nvPr/>
        </p:nvSpPr>
        <p:spPr>
          <a:xfrm>
            <a:off x="0" y="152400"/>
            <a:ext cx="9144000" cy="8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>
              <a:buClr>
                <a:schemeClr val="hlink"/>
              </a:buClr>
              <a:buSzPts val="2000"/>
              <a:buFont typeface="Comic Sans MS"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Search 33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20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377357"/>
              </p:ext>
            </p:extLst>
          </p:nvPr>
        </p:nvGraphicFramePr>
        <p:xfrm>
          <a:off x="644992" y="1974830"/>
          <a:ext cx="7771280" cy="511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</a:tblGrid>
              <a:tr h="5113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43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51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72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84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58585"/>
              </p:ext>
            </p:extLst>
          </p:nvPr>
        </p:nvGraphicFramePr>
        <p:xfrm>
          <a:off x="590323" y="1398078"/>
          <a:ext cx="7843990" cy="48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5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7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8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9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Google Shape;524;p14"/>
          <p:cNvSpPr txBox="1">
            <a:spLocks/>
          </p:cNvSpPr>
          <p:nvPr/>
        </p:nvSpPr>
        <p:spPr>
          <a:xfrm>
            <a:off x="0" y="152400"/>
            <a:ext cx="9144000" cy="8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>
              <a:buClr>
                <a:schemeClr val="hlink"/>
              </a:buClr>
              <a:buSzPts val="2000"/>
              <a:buFont typeface="Comic Sans MS"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Search 33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62315" y="3165931"/>
            <a:ext cx="791571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33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02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145875"/>
              </p:ext>
            </p:extLst>
          </p:nvPr>
        </p:nvGraphicFramePr>
        <p:xfrm>
          <a:off x="644992" y="1974830"/>
          <a:ext cx="7771280" cy="511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</a:tblGrid>
              <a:tr h="5113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43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51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72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84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90323" y="1398078"/>
          <a:ext cx="7843990" cy="48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5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7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8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9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Google Shape;524;p14"/>
          <p:cNvSpPr txBox="1">
            <a:spLocks/>
          </p:cNvSpPr>
          <p:nvPr/>
        </p:nvSpPr>
        <p:spPr>
          <a:xfrm>
            <a:off x="0" y="152400"/>
            <a:ext cx="9144000" cy="8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>
              <a:buClr>
                <a:schemeClr val="hlink"/>
              </a:buClr>
              <a:buSzPts val="2000"/>
              <a:buFont typeface="Comic Sans MS"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Search 33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62315" y="3165931"/>
            <a:ext cx="791571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33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80755"/>
              </p:ext>
            </p:extLst>
          </p:nvPr>
        </p:nvGraphicFramePr>
        <p:xfrm>
          <a:off x="644992" y="1974830"/>
          <a:ext cx="7771280" cy="511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</a:tblGrid>
              <a:tr h="5113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43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51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72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84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90323" y="1398078"/>
          <a:ext cx="7843990" cy="48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5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7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8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9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Google Shape;524;p14"/>
          <p:cNvSpPr txBox="1">
            <a:spLocks/>
          </p:cNvSpPr>
          <p:nvPr/>
        </p:nvSpPr>
        <p:spPr>
          <a:xfrm>
            <a:off x="0" y="152400"/>
            <a:ext cx="9144000" cy="8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>
              <a:buClr>
                <a:schemeClr val="hlink"/>
              </a:buClr>
              <a:buSzPts val="2000"/>
              <a:buFont typeface="Comic Sans MS"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Search 33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62315" y="3165931"/>
            <a:ext cx="791571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33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0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90934"/>
              </p:ext>
            </p:extLst>
          </p:nvPr>
        </p:nvGraphicFramePr>
        <p:xfrm>
          <a:off x="644992" y="1974830"/>
          <a:ext cx="7771280" cy="511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</a:tblGrid>
              <a:tr h="5113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43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51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72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84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90323" y="1398078"/>
          <a:ext cx="7843990" cy="48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5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7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8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9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Google Shape;524;p14"/>
          <p:cNvSpPr txBox="1">
            <a:spLocks/>
          </p:cNvSpPr>
          <p:nvPr/>
        </p:nvSpPr>
        <p:spPr>
          <a:xfrm>
            <a:off x="0" y="152400"/>
            <a:ext cx="9144000" cy="8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>
              <a:buClr>
                <a:schemeClr val="hlink"/>
              </a:buClr>
              <a:buSzPts val="2000"/>
              <a:buFont typeface="Comic Sans MS"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Search 33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62315" y="3165931"/>
            <a:ext cx="791571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33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409256"/>
              </p:ext>
            </p:extLst>
          </p:nvPr>
        </p:nvGraphicFramePr>
        <p:xfrm>
          <a:off x="644992" y="1974830"/>
          <a:ext cx="7771280" cy="511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  <a:gridCol w="706480"/>
              </a:tblGrid>
              <a:tr h="51137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14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25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33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43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51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53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64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72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84</a:t>
                      </a:r>
                      <a:endParaRPr lang="en-US" sz="20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90323" y="1398078"/>
          <a:ext cx="7843990" cy="480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  <a:gridCol w="713090"/>
              </a:tblGrid>
              <a:tr h="48037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3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5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6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7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8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9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Comic Sans MS" panose="030F0702030302020204" pitchFamily="66" charset="0"/>
                        </a:rPr>
                        <a:t>10</a:t>
                      </a:r>
                      <a:endParaRPr 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Google Shape;524;p14"/>
          <p:cNvSpPr txBox="1">
            <a:spLocks/>
          </p:cNvSpPr>
          <p:nvPr/>
        </p:nvSpPr>
        <p:spPr>
          <a:xfrm>
            <a:off x="0" y="152400"/>
            <a:ext cx="9144000" cy="808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>
              <a:buClr>
                <a:schemeClr val="hlink"/>
              </a:buClr>
              <a:buSzPts val="2000"/>
              <a:buFont typeface="Comic Sans MS"/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Search 33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62315" y="3165931"/>
            <a:ext cx="791571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33</a:t>
            </a:r>
            <a:endParaRPr lang="en-US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3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c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1844</Words>
  <Application>Microsoft Office PowerPoint</Application>
  <PresentationFormat>On-screen Show (4:3)</PresentationFormat>
  <Paragraphs>1054</Paragraphs>
  <Slides>37</Slides>
  <Notes>36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Comic Sans MS</vt:lpstr>
      <vt:lpstr>Consolas</vt:lpstr>
      <vt:lpstr>Courier New</vt:lpstr>
      <vt:lpstr>Noto Sans Symbols</vt:lpstr>
      <vt:lpstr>introcs</vt:lpstr>
      <vt:lpstr>Searching</vt:lpstr>
      <vt:lpstr>Search 33</vt:lpstr>
      <vt:lpstr>Linear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</vt:lpstr>
      <vt:lpstr>Search 33</vt:lpstr>
      <vt:lpstr>Search 33:1st iteration</vt:lpstr>
      <vt:lpstr>Search 33:1st iteration</vt:lpstr>
      <vt:lpstr>Search 33:1st iteration</vt:lpstr>
      <vt:lpstr>Search 33:1st iteration</vt:lpstr>
      <vt:lpstr>Search 33:2nd iteration</vt:lpstr>
      <vt:lpstr>Search 33:2nd iteration</vt:lpstr>
      <vt:lpstr>Search 33:2nd iteration</vt:lpstr>
      <vt:lpstr>Search 33:2nd iteration</vt:lpstr>
      <vt:lpstr>Search 33:3rd iteration</vt:lpstr>
      <vt:lpstr>Search 33:3rd iteration</vt:lpstr>
      <vt:lpstr>Search 33:3rd iteration</vt:lpstr>
      <vt:lpstr>Search 33:3rd iteration</vt:lpstr>
      <vt:lpstr>Search 33:4th iteration</vt:lpstr>
      <vt:lpstr>Search 43:1st iteration</vt:lpstr>
      <vt:lpstr>Search 14:1st iteration</vt:lpstr>
      <vt:lpstr>Search 14:2nd iteration</vt:lpstr>
      <vt:lpstr>Search 34:1st iteration</vt:lpstr>
      <vt:lpstr>Search 33:2nd iteration</vt:lpstr>
      <vt:lpstr>Search 33:3rd iteration</vt:lpstr>
      <vt:lpstr>Search 33:4th iteration</vt:lpstr>
      <vt:lpstr>Search 33:4th iteration</vt:lpstr>
      <vt:lpstr>Finding time complexity of Linear Search</vt:lpstr>
      <vt:lpstr>Finding time complexity of Linear Search: Average case</vt:lpstr>
      <vt:lpstr> Finding time complexity of Binary Search: Average case </vt:lpstr>
      <vt:lpstr>Finding time complexity of Binary Search: Average case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Search</dc:title>
  <dc:creator>Kevin Wayne</dc:creator>
  <cp:lastModifiedBy>Yeasir Rayhan Prince</cp:lastModifiedBy>
  <cp:revision>80</cp:revision>
  <dcterms:created xsi:type="dcterms:W3CDTF">2006-10-06T17:28:24Z</dcterms:created>
  <dcterms:modified xsi:type="dcterms:W3CDTF">2020-09-13T12:59:39Z</dcterms:modified>
</cp:coreProperties>
</file>