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62FE93-5AE4-4B55-8800-C0F6E1B921B3}">
  <a:tblStyle styleId="{6362FE93-5AE4-4B55-8800-C0F6E1B92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154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5f651b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5f651b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22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5f651b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5f651b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1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5f651bf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5f651bf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6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5f651bf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5f651bf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44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649be0d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649be0d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86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5f651bf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5f651bf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18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5f651bf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5f651bf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0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5f651b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5f651b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9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5f651b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5f651b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0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5649be0d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5649be0d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0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49be0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49be0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7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649be0d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649be0d7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35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5f651bf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55f651bf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237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649be0d7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649be0d7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79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649be0d7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649be0d7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96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5649be0d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5649be0d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111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649be0d7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649be0d7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5649be0d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5649be0d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231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5649be0d7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5649be0d7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49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5649be0d7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5649be0d7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404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5649be0d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5649be0d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38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649be0d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649be0d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43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5649be0d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5649be0d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8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5649be0d7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5649be0d7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245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5649be0d7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5649be0d7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766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5649be0d7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5649be0d7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204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5649be0d7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5649be0d7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50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5649be0d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5649be0d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34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5649be0d7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5649be0d7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50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44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649be0d7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5649be0d7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7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649be0d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649be0d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54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649be0d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649be0d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9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649be0d7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649be0d7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62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649be0d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649be0d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0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649be0d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649be0d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00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5f651b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5f651b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36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72637"/>
            <a:ext cx="8520600" cy="824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Graphs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300" y="1073925"/>
            <a:ext cx="3878550" cy="387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22"/>
          <p:cNvGraphicFramePr/>
          <p:nvPr>
            <p:extLst>
              <p:ext uri="{D42A27DB-BD31-4B8C-83A1-F6EECF244321}">
                <p14:modId xmlns:p14="http://schemas.microsoft.com/office/powerpoint/2010/main" val="2947489917"/>
              </p:ext>
            </p:extLst>
          </p:nvPr>
        </p:nvGraphicFramePr>
        <p:xfrm>
          <a:off x="451325" y="1202388"/>
          <a:ext cx="4790975" cy="28885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684425"/>
                <a:gridCol w="684425"/>
                <a:gridCol w="684425"/>
                <a:gridCol w="684425"/>
                <a:gridCol w="684425"/>
                <a:gridCol w="684425"/>
                <a:gridCol w="684425"/>
              </a:tblGrid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ic Sans MS" panose="030F0702030302020204" pitchFamily="66" charset="0"/>
              </a:rPr>
              <a:t>Adjacency Matrix Representation: Undirected Graph</a:t>
            </a:r>
            <a:endParaRPr sz="2400">
              <a:latin typeface="Comic Sans MS" panose="030F0702030302020204" pitchFamily="66" charset="0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475" y="1073925"/>
            <a:ext cx="3850250" cy="3850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23"/>
          <p:cNvGraphicFramePr/>
          <p:nvPr>
            <p:extLst>
              <p:ext uri="{D42A27DB-BD31-4B8C-83A1-F6EECF244321}">
                <p14:modId xmlns:p14="http://schemas.microsoft.com/office/powerpoint/2010/main" val="3435519783"/>
              </p:ext>
            </p:extLst>
          </p:nvPr>
        </p:nvGraphicFramePr>
        <p:xfrm>
          <a:off x="451325" y="1202388"/>
          <a:ext cx="4790975" cy="28885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684425"/>
                <a:gridCol w="684425"/>
                <a:gridCol w="684425"/>
                <a:gridCol w="684425"/>
                <a:gridCol w="684425"/>
                <a:gridCol w="684425"/>
                <a:gridCol w="684425"/>
              </a:tblGrid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3991800" y="2195725"/>
            <a:ext cx="819300" cy="91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4926825" y="1177075"/>
            <a:ext cx="3660300" cy="225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 2D array: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a[Number of vertices]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[Number of vertices]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omic Sans MS" panose="030F0702030302020204" pitchFamily="66" charset="0"/>
              </a:rPr>
              <a:t>a[i][j] = a[j][i]</a:t>
            </a:r>
            <a:endParaRPr sz="3000"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0" name="Google Shape;220;p24"/>
          <p:cNvGraphicFramePr/>
          <p:nvPr>
            <p:extLst>
              <p:ext uri="{D42A27DB-BD31-4B8C-83A1-F6EECF244321}">
                <p14:modId xmlns:p14="http://schemas.microsoft.com/office/powerpoint/2010/main" val="752160080"/>
              </p:ext>
            </p:extLst>
          </p:nvPr>
        </p:nvGraphicFramePr>
        <p:xfrm>
          <a:off x="451325" y="1202388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6" name="Google Shape;226;p25"/>
          <p:cNvGraphicFramePr/>
          <p:nvPr>
            <p:extLst>
              <p:ext uri="{D42A27DB-BD31-4B8C-83A1-F6EECF244321}">
                <p14:modId xmlns:p14="http://schemas.microsoft.com/office/powerpoint/2010/main" val="646309200"/>
              </p:ext>
            </p:extLst>
          </p:nvPr>
        </p:nvGraphicFramePr>
        <p:xfrm>
          <a:off x="932700" y="1611238"/>
          <a:ext cx="3896025" cy="28607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250" y="1064125"/>
            <a:ext cx="4017100" cy="40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Initial Vertex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Terminal Vertex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35" name="Google Shape;235;p26"/>
          <p:cNvGraphicFramePr/>
          <p:nvPr>
            <p:extLst>
              <p:ext uri="{D42A27DB-BD31-4B8C-83A1-F6EECF244321}">
                <p14:modId xmlns:p14="http://schemas.microsoft.com/office/powerpoint/2010/main" val="3305006379"/>
              </p:ext>
            </p:extLst>
          </p:nvPr>
        </p:nvGraphicFramePr>
        <p:xfrm>
          <a:off x="932700" y="1611238"/>
          <a:ext cx="3896025" cy="28992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700" y="1290525"/>
            <a:ext cx="3464526" cy="38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Adjacency Matrix Representation: Directed Graph</a:t>
            </a:r>
            <a:endParaRPr>
              <a:latin typeface="Comic Sans MS" panose="030F0702030302020204" pitchFamily="66" charset="0"/>
            </a:endParaRPr>
          </a:p>
        </p:txBody>
      </p:sp>
      <p:graphicFrame>
        <p:nvGraphicFramePr>
          <p:cNvPr id="244" name="Google Shape;244;p27"/>
          <p:cNvGraphicFramePr/>
          <p:nvPr>
            <p:extLst>
              <p:ext uri="{D42A27DB-BD31-4B8C-83A1-F6EECF244321}">
                <p14:modId xmlns:p14="http://schemas.microsoft.com/office/powerpoint/2010/main" val="3577560931"/>
              </p:ext>
            </p:extLst>
          </p:nvPr>
        </p:nvGraphicFramePr>
        <p:xfrm>
          <a:off x="932700" y="1611238"/>
          <a:ext cx="4476150" cy="29627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639450"/>
                <a:gridCol w="639450"/>
                <a:gridCol w="639450"/>
                <a:gridCol w="639450"/>
                <a:gridCol w="639450"/>
                <a:gridCol w="639450"/>
                <a:gridCol w="639450"/>
              </a:tblGrid>
              <a:tr h="42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42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2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400" y="1109500"/>
            <a:ext cx="3464526" cy="38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Adjacency Matrix Representation: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53" name="Google Shape;253;p28"/>
          <p:cNvGraphicFramePr/>
          <p:nvPr>
            <p:extLst>
              <p:ext uri="{D42A27DB-BD31-4B8C-83A1-F6EECF244321}">
                <p14:modId xmlns:p14="http://schemas.microsoft.com/office/powerpoint/2010/main" val="1993591752"/>
              </p:ext>
            </p:extLst>
          </p:nvPr>
        </p:nvGraphicFramePr>
        <p:xfrm>
          <a:off x="932700" y="1611238"/>
          <a:ext cx="4292225" cy="287087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613175"/>
                <a:gridCol w="613175"/>
                <a:gridCol w="613175"/>
                <a:gridCol w="613175"/>
                <a:gridCol w="613175"/>
                <a:gridCol w="613175"/>
                <a:gridCol w="613175"/>
              </a:tblGrid>
              <a:tr h="41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7B7B7"/>
                    </a:solidFill>
                  </a:tcPr>
                </a:tc>
              </a:tr>
              <a:tr h="41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1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1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775" y="1198550"/>
            <a:ext cx="3464526" cy="3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Adjacency Matrix Representation: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62" name="Google Shape;262;p29"/>
          <p:cNvGraphicFramePr/>
          <p:nvPr>
            <p:extLst>
              <p:ext uri="{D42A27DB-BD31-4B8C-83A1-F6EECF244321}">
                <p14:modId xmlns:p14="http://schemas.microsoft.com/office/powerpoint/2010/main" val="2625051080"/>
              </p:ext>
            </p:extLst>
          </p:nvPr>
        </p:nvGraphicFramePr>
        <p:xfrm>
          <a:off x="932700" y="1611238"/>
          <a:ext cx="3464475" cy="28360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94925"/>
                <a:gridCol w="494925"/>
                <a:gridCol w="494925"/>
                <a:gridCol w="494925"/>
                <a:gridCol w="494925"/>
                <a:gridCol w="494925"/>
                <a:gridCol w="494925"/>
              </a:tblGrid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63" name="Google Shape;263;p29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4674525" y="2446375"/>
            <a:ext cx="698400" cy="91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5471666" y="1427725"/>
            <a:ext cx="3120600" cy="3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 panose="030F0702030302020204" pitchFamily="66" charset="0"/>
              </a:rPr>
              <a:t>A 2D array: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 panose="030F0702030302020204" pitchFamily="66" charset="0"/>
              </a:rPr>
              <a:t>a[Number of vertices]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 panose="030F0702030302020204" pitchFamily="66" charset="0"/>
              </a:rPr>
              <a:t>[Number of vertices]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ic Sans MS" panose="030F0702030302020204" pitchFamily="66" charset="0"/>
              </a:rPr>
              <a:t>a[i][j] = a[j][i]/</a:t>
            </a:r>
            <a:endParaRPr sz="3000" b="1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Comic Sans MS" panose="030F0702030302020204" pitchFamily="66" charset="0"/>
              </a:rPr>
              <a:t>a[i][j] ≠ a[j][i]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 panose="030F0702030302020204" pitchFamily="66" charset="0"/>
              </a:rPr>
              <a:t>No Restriction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73" name="Google Shape;273;p30"/>
          <p:cNvGraphicFramePr/>
          <p:nvPr>
            <p:extLst>
              <p:ext uri="{D42A27DB-BD31-4B8C-83A1-F6EECF244321}">
                <p14:modId xmlns:p14="http://schemas.microsoft.com/office/powerpoint/2010/main" val="1745763728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74" name="Google Shape;274;p30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78" name="Google Shape;278;p30"/>
          <p:cNvCxnSpPr>
            <a:endCxn id="274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0"/>
          <p:cNvCxnSpPr>
            <a:endCxn id="276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0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0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0"/>
          <p:cNvCxnSpPr>
            <a:endCxn id="275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0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94" name="Google Shape;294;p31"/>
          <p:cNvGraphicFramePr/>
          <p:nvPr>
            <p:extLst>
              <p:ext uri="{D42A27DB-BD31-4B8C-83A1-F6EECF244321}">
                <p14:modId xmlns:p14="http://schemas.microsoft.com/office/powerpoint/2010/main" val="2231734569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95" name="Google Shape;295;p31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99" name="Google Shape;299;p31"/>
          <p:cNvCxnSpPr>
            <a:endCxn id="295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1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1"/>
          <p:cNvCxnSpPr>
            <a:endCxn id="297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1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1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1"/>
          <p:cNvCxnSpPr>
            <a:endCxn id="296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31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959041" y="2595946"/>
            <a:ext cx="30495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Direction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750137" y="1581402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49288" y="1512606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cxnSp>
        <p:nvCxnSpPr>
          <p:cNvPr id="64" name="Google Shape;64;p14"/>
          <p:cNvCxnSpPr>
            <a:endCxn id="63" idx="2"/>
          </p:cNvCxnSpPr>
          <p:nvPr/>
        </p:nvCxnSpPr>
        <p:spPr>
          <a:xfrm rot="10800000" flipH="1">
            <a:off x="3369688" y="1798956"/>
            <a:ext cx="1179600" cy="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15" name="Google Shape;315;p32"/>
          <p:cNvGraphicFramePr/>
          <p:nvPr>
            <p:extLst>
              <p:ext uri="{D42A27DB-BD31-4B8C-83A1-F6EECF244321}">
                <p14:modId xmlns:p14="http://schemas.microsoft.com/office/powerpoint/2010/main" val="361249442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16" name="Google Shape;316;p32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320" name="Google Shape;320;p32"/>
          <p:cNvCxnSpPr>
            <a:endCxn id="316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2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32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2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2"/>
          <p:cNvCxnSpPr>
            <a:endCxn id="318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2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2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2"/>
          <p:cNvCxnSpPr>
            <a:endCxn id="317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2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 a vertex: Undirected Graph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edges incident with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Loop add +2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875" y="1017725"/>
            <a:ext cx="4972050" cy="452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33"/>
          <p:cNvGraphicFramePr/>
          <p:nvPr/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(3 + 2)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38" name="Google Shape;338;p33"/>
          <p:cNvSpPr/>
          <p:nvPr/>
        </p:nvSpPr>
        <p:spPr>
          <a:xfrm>
            <a:off x="6096498" y="1626044"/>
            <a:ext cx="826850" cy="979250"/>
          </a:xfrm>
          <a:custGeom>
            <a:avLst/>
            <a:gdLst/>
            <a:ahLst/>
            <a:cxnLst/>
            <a:rect l="l" t="t" r="r" b="b"/>
            <a:pathLst>
              <a:path w="33074" h="39170" extrusionOk="0">
                <a:moveTo>
                  <a:pt x="14908" y="39170"/>
                </a:moveTo>
                <a:cubicBezTo>
                  <a:pt x="12490" y="33543"/>
                  <a:pt x="-2545" y="11386"/>
                  <a:pt x="400" y="5407"/>
                </a:cubicBezTo>
                <a:cubicBezTo>
                  <a:pt x="3345" y="-572"/>
                  <a:pt x="29371" y="-1978"/>
                  <a:pt x="32580" y="3297"/>
                </a:cubicBezTo>
                <a:cubicBezTo>
                  <a:pt x="35789" y="8573"/>
                  <a:pt x="21810" y="31433"/>
                  <a:pt x="19656" y="3706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44" name="Google Shape;344;p34"/>
          <p:cNvGraphicFramePr/>
          <p:nvPr>
            <p:extLst>
              <p:ext uri="{D42A27DB-BD31-4B8C-83A1-F6EECF244321}">
                <p14:modId xmlns:p14="http://schemas.microsoft.com/office/powerpoint/2010/main" val="3618507899"/>
              </p:ext>
            </p:extLst>
          </p:nvPr>
        </p:nvGraphicFramePr>
        <p:xfrm>
          <a:off x="410675" y="1203450"/>
          <a:ext cx="175000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875000"/>
                <a:gridCol w="87500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 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45" name="Google Shape;345;p34"/>
          <p:cNvGraphicFramePr/>
          <p:nvPr>
            <p:extLst>
              <p:ext uri="{D42A27DB-BD31-4B8C-83A1-F6EECF244321}">
                <p14:modId xmlns:p14="http://schemas.microsoft.com/office/powerpoint/2010/main" val="3835647773"/>
              </p:ext>
            </p:extLst>
          </p:nvPr>
        </p:nvGraphicFramePr>
        <p:xfrm>
          <a:off x="4257675" y="1251913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46" name="Google Shape;346;p34"/>
          <p:cNvSpPr/>
          <p:nvPr/>
        </p:nvSpPr>
        <p:spPr>
          <a:xfrm>
            <a:off x="2285200" y="17656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3000074" y="1602750"/>
            <a:ext cx="1335706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2297325" y="22255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3027440" y="2085510"/>
            <a:ext cx="120928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 a vertex: Directed Graph</a:t>
            </a:r>
            <a:endParaRPr/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347075" y="1297600"/>
            <a:ext cx="75699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Degree : No of </a:t>
            </a:r>
            <a:r>
              <a:rPr lang="en" sz="2400"/>
              <a:t>INCOMING</a:t>
            </a:r>
            <a:r>
              <a:rPr lang="en"/>
              <a:t> edges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Degree : No of </a:t>
            </a:r>
            <a:r>
              <a:rPr lang="en" sz="2400"/>
              <a:t>OUTGOING</a:t>
            </a:r>
            <a:r>
              <a:rPr lang="en"/>
              <a:t> edges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Degree of a vertex: Directed Graph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67" name="Google Shape;367;p36"/>
          <p:cNvCxnSpPr>
            <a:endCxn id="36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68" name="Google Shape;368;p36"/>
          <p:cNvCxnSpPr>
            <a:endCxn id="36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36"/>
          <p:cNvCxnSpPr>
            <a:stCxn id="360" idx="5"/>
            <a:endCxn id="36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36"/>
          <p:cNvCxnSpPr>
            <a:endCxn id="36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1" name="Google Shape;371;p36"/>
          <p:cNvCxnSpPr>
            <a:endCxn id="36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2" name="Google Shape;372;p36"/>
          <p:cNvCxnSpPr>
            <a:endCxn id="36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36"/>
          <p:cNvCxnSpPr>
            <a:endCxn id="36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4" name="Google Shape;374;p36"/>
          <p:cNvCxnSpPr>
            <a:endCxn id="36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75" name="Google Shape;375;p36"/>
          <p:cNvGraphicFramePr/>
          <p:nvPr/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Degree of a vertex: Directed Graph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87" name="Google Shape;387;p37"/>
          <p:cNvCxnSpPr>
            <a:endCxn id="38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8" name="Google Shape;388;p37"/>
          <p:cNvCxnSpPr>
            <a:endCxn id="38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37"/>
          <p:cNvCxnSpPr>
            <a:stCxn id="380" idx="5"/>
            <a:endCxn id="38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37"/>
          <p:cNvCxnSpPr>
            <a:endCxn id="38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1" name="Google Shape;391;p37"/>
          <p:cNvCxnSpPr>
            <a:endCxn id="38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2" name="Google Shape;392;p37"/>
          <p:cNvCxnSpPr>
            <a:endCxn id="38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37"/>
          <p:cNvCxnSpPr>
            <a:endCxn id="38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4" name="Google Shape;394;p37"/>
          <p:cNvCxnSpPr>
            <a:endCxn id="38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95" name="Google Shape;395;p37"/>
          <p:cNvGraphicFramePr/>
          <p:nvPr/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Degree of a vertex: Directed Graph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07" name="Google Shape;407;p38"/>
          <p:cNvCxnSpPr>
            <a:endCxn id="40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08" name="Google Shape;408;p38"/>
          <p:cNvCxnSpPr>
            <a:endCxn id="40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38"/>
          <p:cNvCxnSpPr>
            <a:stCxn id="400" idx="5"/>
            <a:endCxn id="40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38"/>
          <p:cNvCxnSpPr>
            <a:endCxn id="40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1" name="Google Shape;411;p38"/>
          <p:cNvCxnSpPr>
            <a:endCxn id="40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2" name="Google Shape;412;p38"/>
          <p:cNvCxnSpPr>
            <a:endCxn id="40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38"/>
          <p:cNvCxnSpPr>
            <a:endCxn id="40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4" name="Google Shape;414;p38"/>
          <p:cNvCxnSpPr>
            <a:endCxn id="40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15" name="Google Shape;415;p38"/>
          <p:cNvGraphicFramePr/>
          <p:nvPr/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Degree of a vertex: Directed Graph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27" name="Google Shape;427;p39"/>
          <p:cNvCxnSpPr>
            <a:endCxn id="42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28" name="Google Shape;428;p39"/>
          <p:cNvCxnSpPr>
            <a:endCxn id="42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39"/>
          <p:cNvCxnSpPr>
            <a:stCxn id="420" idx="5"/>
            <a:endCxn id="42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39"/>
          <p:cNvCxnSpPr>
            <a:endCxn id="42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31" name="Google Shape;431;p39"/>
          <p:cNvCxnSpPr>
            <a:endCxn id="42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32" name="Google Shape;432;p39"/>
          <p:cNvCxnSpPr>
            <a:endCxn id="42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39"/>
          <p:cNvCxnSpPr>
            <a:endCxn id="42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34" name="Google Shape;434;p39"/>
          <p:cNvCxnSpPr>
            <a:endCxn id="42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35" name="Google Shape;435;p39"/>
          <p:cNvGraphicFramePr/>
          <p:nvPr/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 a vertex: Directed Graph</a:t>
            </a:r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410675" y="1203450"/>
          <a:ext cx="4304500" cy="85888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417775"/>
                <a:gridCol w="1417775"/>
                <a:gridCol w="1468950"/>
              </a:tblGrid>
              <a:tr h="46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38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442" name="Google Shape;442;p40"/>
          <p:cNvGraphicFramePr/>
          <p:nvPr/>
        </p:nvGraphicFramePr>
        <p:xfrm>
          <a:off x="5219850" y="1335225"/>
          <a:ext cx="2905700" cy="34254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15100"/>
                <a:gridCol w="415100"/>
                <a:gridCol w="415100"/>
                <a:gridCol w="415100"/>
                <a:gridCol w="415100"/>
                <a:gridCol w="415100"/>
                <a:gridCol w="415100"/>
              </a:tblGrid>
              <a:tr h="48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8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8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43" name="Google Shape;443;p40"/>
          <p:cNvSpPr txBox="1"/>
          <p:nvPr/>
        </p:nvSpPr>
        <p:spPr>
          <a:xfrm>
            <a:off x="173325" y="2198225"/>
            <a:ext cx="40752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degree = number of incoming edges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degree of vertex 0 = number of incoming edges to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311700" y="34621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809600" y="3102030"/>
            <a:ext cx="1634300" cy="410625"/>
          </a:xfrm>
          <a:custGeom>
            <a:avLst/>
            <a:gdLst/>
            <a:ahLst/>
            <a:cxnLst/>
            <a:rect l="l" t="t" r="r" b="b"/>
            <a:pathLst>
              <a:path w="65372" h="16425" extrusionOk="0">
                <a:moveTo>
                  <a:pt x="0" y="16425"/>
                </a:moveTo>
                <a:cubicBezTo>
                  <a:pt x="4858" y="13690"/>
                  <a:pt x="18254" y="106"/>
                  <a:pt x="29149" y="12"/>
                </a:cubicBezTo>
                <a:cubicBezTo>
                  <a:pt x="40044" y="-82"/>
                  <a:pt x="59335" y="13218"/>
                  <a:pt x="65372" y="158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46" name="Google Shape;446;p40"/>
          <p:cNvSpPr/>
          <p:nvPr/>
        </p:nvSpPr>
        <p:spPr>
          <a:xfrm>
            <a:off x="929875" y="3717825"/>
            <a:ext cx="1400825" cy="14150"/>
          </a:xfrm>
          <a:custGeom>
            <a:avLst/>
            <a:gdLst/>
            <a:ahLst/>
            <a:cxnLst/>
            <a:rect l="l" t="t" r="r" b="b"/>
            <a:pathLst>
              <a:path w="56033" h="566" extrusionOk="0">
                <a:moveTo>
                  <a:pt x="0" y="566"/>
                </a:moveTo>
                <a:cubicBezTo>
                  <a:pt x="9339" y="472"/>
                  <a:pt x="46694" y="94"/>
                  <a:pt x="5603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47" name="Google Shape;447;p40"/>
          <p:cNvSpPr/>
          <p:nvPr/>
        </p:nvSpPr>
        <p:spPr>
          <a:xfrm>
            <a:off x="887425" y="3901775"/>
            <a:ext cx="1719200" cy="319700"/>
          </a:xfrm>
          <a:custGeom>
            <a:avLst/>
            <a:gdLst/>
            <a:ahLst/>
            <a:cxnLst/>
            <a:rect l="l" t="t" r="r" b="b"/>
            <a:pathLst>
              <a:path w="68768" h="12788" extrusionOk="0">
                <a:moveTo>
                  <a:pt x="0" y="0"/>
                </a:moveTo>
                <a:cubicBezTo>
                  <a:pt x="5283" y="2123"/>
                  <a:pt x="20235" y="12311"/>
                  <a:pt x="31696" y="12735"/>
                </a:cubicBezTo>
                <a:cubicBezTo>
                  <a:pt x="43157" y="13160"/>
                  <a:pt x="62589" y="4245"/>
                  <a:pt x="68768" y="25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48" name="Google Shape;448;p40"/>
          <p:cNvSpPr txBox="1"/>
          <p:nvPr/>
        </p:nvSpPr>
        <p:spPr>
          <a:xfrm>
            <a:off x="2818463" y="3010850"/>
            <a:ext cx="1896900" cy="17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for counting in degrees of vertex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must be 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TERMINAL VERTEX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 a vertex: Directed Graph</a:t>
            </a:r>
            <a:endParaRPr/>
          </a:p>
        </p:txBody>
      </p:sp>
      <p:graphicFrame>
        <p:nvGraphicFramePr>
          <p:cNvPr id="454" name="Google Shape;454;p41"/>
          <p:cNvGraphicFramePr/>
          <p:nvPr/>
        </p:nvGraphicFramePr>
        <p:xfrm>
          <a:off x="410675" y="1203450"/>
          <a:ext cx="4304500" cy="85888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417775"/>
                <a:gridCol w="1417775"/>
                <a:gridCol w="1468950"/>
              </a:tblGrid>
              <a:tr h="46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38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455" name="Google Shape;455;p41"/>
          <p:cNvGraphicFramePr/>
          <p:nvPr/>
        </p:nvGraphicFramePr>
        <p:xfrm>
          <a:off x="5651425" y="1423625"/>
          <a:ext cx="2905700" cy="33229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15100"/>
                <a:gridCol w="415100"/>
                <a:gridCol w="415100"/>
                <a:gridCol w="415100"/>
                <a:gridCol w="415100"/>
                <a:gridCol w="415100"/>
                <a:gridCol w="415100"/>
              </a:tblGrid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56" name="Google Shape;456;p41"/>
          <p:cNvSpPr/>
          <p:nvPr/>
        </p:nvSpPr>
        <p:spPr>
          <a:xfrm rot="-5400000" flipH="1">
            <a:off x="2037800" y="2373025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"/>
          <p:cNvSpPr txBox="1"/>
          <p:nvPr/>
        </p:nvSpPr>
        <p:spPr>
          <a:xfrm>
            <a:off x="1828450" y="2984525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58" name="Google Shape;458;p41"/>
          <p:cNvSpPr/>
          <p:nvPr/>
        </p:nvSpPr>
        <p:spPr>
          <a:xfrm>
            <a:off x="2957325" y="1013636"/>
            <a:ext cx="3356725" cy="2456400"/>
          </a:xfrm>
          <a:custGeom>
            <a:avLst/>
            <a:gdLst/>
            <a:ahLst/>
            <a:cxnLst/>
            <a:rect l="l" t="t" r="r" b="b"/>
            <a:pathLst>
              <a:path w="134269" h="98256" extrusionOk="0">
                <a:moveTo>
                  <a:pt x="0" y="90926"/>
                </a:moveTo>
                <a:cubicBezTo>
                  <a:pt x="11697" y="91256"/>
                  <a:pt x="54808" y="105689"/>
                  <a:pt x="70184" y="92907"/>
                </a:cubicBezTo>
                <a:cubicBezTo>
                  <a:pt x="85560" y="80125"/>
                  <a:pt x="82259" y="29704"/>
                  <a:pt x="92258" y="14233"/>
                </a:cubicBezTo>
                <a:cubicBezTo>
                  <a:pt x="102257" y="-1238"/>
                  <a:pt x="123294" y="83"/>
                  <a:pt x="130180" y="83"/>
                </a:cubicBezTo>
                <a:cubicBezTo>
                  <a:pt x="137066" y="83"/>
                  <a:pt x="133010" y="11875"/>
                  <a:pt x="133576" y="1423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572000" y="1294100"/>
            <a:ext cx="4039800" cy="54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Vertices = {0, 1, 2, 3, 4, 5}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77" name="Google Shape;77;p15"/>
          <p:cNvCxnSpPr>
            <a:endCxn id="6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>
            <a:endCxn id="72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>
            <a:endCxn id="7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>
            <a:endCxn id="7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/>
          <p:cNvCxnSpPr>
            <a:endCxn id="7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>
            <a:stCxn id="75" idx="7"/>
            <a:endCxn id="73" idx="3"/>
          </p:cNvCxnSpPr>
          <p:nvPr/>
        </p:nvCxnSpPr>
        <p:spPr>
          <a:xfrm flipV="1">
            <a:off x="2004029" y="3147230"/>
            <a:ext cx="309842" cy="657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>
            <a:endCxn id="7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>
            <a:stCxn id="72" idx="5"/>
            <a:endCxn id="74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 a vertex: Directed Graph</a:t>
            </a:r>
            <a:endParaRPr/>
          </a:p>
        </p:txBody>
      </p:sp>
      <p:graphicFrame>
        <p:nvGraphicFramePr>
          <p:cNvPr id="464" name="Google Shape;464;p42"/>
          <p:cNvGraphicFramePr/>
          <p:nvPr/>
        </p:nvGraphicFramePr>
        <p:xfrm>
          <a:off x="410675" y="1203450"/>
          <a:ext cx="4304500" cy="85888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417775"/>
                <a:gridCol w="1417775"/>
                <a:gridCol w="1468950"/>
              </a:tblGrid>
              <a:tr h="46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Degree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38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42"/>
          <p:cNvGraphicFramePr/>
          <p:nvPr/>
        </p:nvGraphicFramePr>
        <p:xfrm>
          <a:off x="5651425" y="1423625"/>
          <a:ext cx="2905700" cy="33229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15100"/>
                <a:gridCol w="415100"/>
                <a:gridCol w="415100"/>
                <a:gridCol w="415100"/>
                <a:gridCol w="415100"/>
                <a:gridCol w="415100"/>
                <a:gridCol w="415100"/>
              </a:tblGrid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66" name="Google Shape;466;p42"/>
          <p:cNvSpPr/>
          <p:nvPr/>
        </p:nvSpPr>
        <p:spPr>
          <a:xfrm rot="-5400000" flipH="1">
            <a:off x="3111675" y="229520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2"/>
          <p:cNvSpPr txBox="1"/>
          <p:nvPr/>
        </p:nvSpPr>
        <p:spPr>
          <a:xfrm>
            <a:off x="2910900" y="3076500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68" name="Google Shape;468;p42"/>
          <p:cNvSpPr/>
          <p:nvPr/>
        </p:nvSpPr>
        <p:spPr>
          <a:xfrm>
            <a:off x="3983200" y="2041047"/>
            <a:ext cx="1641400" cy="1482525"/>
          </a:xfrm>
          <a:custGeom>
            <a:avLst/>
            <a:gdLst/>
            <a:ahLst/>
            <a:cxnLst/>
            <a:rect l="l" t="t" r="r" b="b"/>
            <a:pathLst>
              <a:path w="65656" h="59301" extrusionOk="0">
                <a:moveTo>
                  <a:pt x="0" y="55046"/>
                </a:moveTo>
                <a:cubicBezTo>
                  <a:pt x="6745" y="55140"/>
                  <a:pt x="33205" y="64102"/>
                  <a:pt x="40469" y="55612"/>
                </a:cubicBezTo>
                <a:cubicBezTo>
                  <a:pt x="47733" y="47122"/>
                  <a:pt x="39384" y="12833"/>
                  <a:pt x="43582" y="4107"/>
                </a:cubicBezTo>
                <a:cubicBezTo>
                  <a:pt x="47780" y="-4619"/>
                  <a:pt x="61977" y="3400"/>
                  <a:pt x="65656" y="3258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Graph</a:t>
            </a:r>
            <a:endParaRPr/>
          </a:p>
        </p:txBody>
      </p:sp>
      <p:sp>
        <p:nvSpPr>
          <p:cNvPr id="474" name="Google Shape;4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its vertex set V can be partitioned into two disjoint sets V1 and V2 such that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edge in G connects either two vertices in V1 or two vertices in V2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Bipartite Graph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 = {a, b, d}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V2 = {c, e, f, g}</a:t>
            </a:r>
            <a:endParaRPr/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100" y="1231800"/>
            <a:ext cx="4404100" cy="30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if a graph is bipartite or not</a:t>
            </a:r>
            <a:endParaRPr/>
          </a:p>
        </p:txBody>
      </p:sp>
      <p:sp>
        <p:nvSpPr>
          <p:cNvPr id="487" name="Google Shape;487;p45"/>
          <p:cNvSpPr/>
          <p:nvPr/>
        </p:nvSpPr>
        <p:spPr>
          <a:xfrm>
            <a:off x="2081725" y="1553300"/>
            <a:ext cx="438600" cy="438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3796000" y="1800875"/>
            <a:ext cx="438600" cy="438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89" name="Google Shape;489;p45"/>
          <p:cNvSpPr/>
          <p:nvPr/>
        </p:nvSpPr>
        <p:spPr>
          <a:xfrm>
            <a:off x="821275" y="1946200"/>
            <a:ext cx="438600" cy="438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1037350" y="3173900"/>
            <a:ext cx="438600" cy="438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91" name="Google Shape;491;p45"/>
          <p:cNvSpPr/>
          <p:nvPr/>
        </p:nvSpPr>
        <p:spPr>
          <a:xfrm>
            <a:off x="2031675" y="3482050"/>
            <a:ext cx="438600" cy="438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92" name="Google Shape;492;p45"/>
          <p:cNvSpPr/>
          <p:nvPr/>
        </p:nvSpPr>
        <p:spPr>
          <a:xfrm>
            <a:off x="3535375" y="3415125"/>
            <a:ext cx="438600" cy="438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93" name="Google Shape;493;p45"/>
          <p:cNvSpPr/>
          <p:nvPr/>
        </p:nvSpPr>
        <p:spPr>
          <a:xfrm>
            <a:off x="4472100" y="2735300"/>
            <a:ext cx="438600" cy="438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94" name="Google Shape;494;p45"/>
          <p:cNvCxnSpPr>
            <a:endCxn id="487" idx="2"/>
          </p:cNvCxnSpPr>
          <p:nvPr/>
        </p:nvCxnSpPr>
        <p:spPr>
          <a:xfrm rot="10800000" flipH="1">
            <a:off x="1266325" y="1772600"/>
            <a:ext cx="815400" cy="3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5"/>
          <p:cNvCxnSpPr>
            <a:endCxn id="493" idx="2"/>
          </p:cNvCxnSpPr>
          <p:nvPr/>
        </p:nvCxnSpPr>
        <p:spPr>
          <a:xfrm>
            <a:off x="2532900" y="1790000"/>
            <a:ext cx="1939200" cy="11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45"/>
          <p:cNvCxnSpPr>
            <a:endCxn id="490" idx="0"/>
          </p:cNvCxnSpPr>
          <p:nvPr/>
        </p:nvCxnSpPr>
        <p:spPr>
          <a:xfrm flipH="1">
            <a:off x="1256650" y="2009300"/>
            <a:ext cx="1042800" cy="11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45"/>
          <p:cNvCxnSpPr>
            <a:endCxn id="491" idx="0"/>
          </p:cNvCxnSpPr>
          <p:nvPr/>
        </p:nvCxnSpPr>
        <p:spPr>
          <a:xfrm flipH="1">
            <a:off x="2250975" y="2002150"/>
            <a:ext cx="55200" cy="14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45"/>
          <p:cNvCxnSpPr>
            <a:endCxn id="493" idx="2"/>
          </p:cNvCxnSpPr>
          <p:nvPr/>
        </p:nvCxnSpPr>
        <p:spPr>
          <a:xfrm>
            <a:off x="3862800" y="2171900"/>
            <a:ext cx="609300" cy="7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5"/>
          <p:cNvCxnSpPr>
            <a:stCxn id="488" idx="3"/>
            <a:endCxn id="491" idx="0"/>
          </p:cNvCxnSpPr>
          <p:nvPr/>
        </p:nvCxnSpPr>
        <p:spPr>
          <a:xfrm flipH="1">
            <a:off x="2251031" y="2175244"/>
            <a:ext cx="1609200" cy="13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5"/>
          <p:cNvCxnSpPr>
            <a:stCxn id="488" idx="3"/>
            <a:endCxn id="490" idx="0"/>
          </p:cNvCxnSpPr>
          <p:nvPr/>
        </p:nvCxnSpPr>
        <p:spPr>
          <a:xfrm flipH="1">
            <a:off x="1256531" y="2175244"/>
            <a:ext cx="2603700" cy="9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45"/>
          <p:cNvCxnSpPr>
            <a:endCxn id="492" idx="1"/>
          </p:cNvCxnSpPr>
          <p:nvPr/>
        </p:nvCxnSpPr>
        <p:spPr>
          <a:xfrm>
            <a:off x="1217006" y="2348956"/>
            <a:ext cx="2382600" cy="11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5"/>
          <p:cNvCxnSpPr>
            <a:endCxn id="493" idx="2"/>
          </p:cNvCxnSpPr>
          <p:nvPr/>
        </p:nvCxnSpPr>
        <p:spPr>
          <a:xfrm rot="10800000" flipH="1">
            <a:off x="3912300" y="2954600"/>
            <a:ext cx="559800" cy="5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5"/>
          <p:cNvCxnSpPr>
            <a:endCxn id="490" idx="0"/>
          </p:cNvCxnSpPr>
          <p:nvPr/>
        </p:nvCxnSpPr>
        <p:spPr>
          <a:xfrm rot="10800000">
            <a:off x="1256650" y="3173900"/>
            <a:ext cx="2330400" cy="3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5"/>
          <p:cNvCxnSpPr>
            <a:endCxn id="491" idx="6"/>
          </p:cNvCxnSpPr>
          <p:nvPr/>
        </p:nvCxnSpPr>
        <p:spPr>
          <a:xfrm flipH="1">
            <a:off x="2470275" y="3494950"/>
            <a:ext cx="1145100" cy="2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if a graph is bipartite or not</a:t>
            </a:r>
            <a:endParaRPr/>
          </a:p>
        </p:txBody>
      </p:sp>
      <p:sp>
        <p:nvSpPr>
          <p:cNvPr id="510" name="Google Shape;510;p46"/>
          <p:cNvSpPr/>
          <p:nvPr/>
        </p:nvSpPr>
        <p:spPr>
          <a:xfrm>
            <a:off x="3034200" y="915075"/>
            <a:ext cx="921600" cy="9942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>
            <a:off x="5574532" y="1644543"/>
            <a:ext cx="590400" cy="55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12" name="Google Shape;512;p46"/>
          <p:cNvSpPr/>
          <p:nvPr/>
        </p:nvSpPr>
        <p:spPr>
          <a:xfrm>
            <a:off x="1570650" y="1829120"/>
            <a:ext cx="590400" cy="55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513" name="Google Shape;513;p46"/>
          <p:cNvSpPr/>
          <p:nvPr/>
        </p:nvSpPr>
        <p:spPr>
          <a:xfrm>
            <a:off x="1861480" y="3388414"/>
            <a:ext cx="590400" cy="55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14" name="Google Shape;514;p46"/>
          <p:cNvSpPr/>
          <p:nvPr/>
        </p:nvSpPr>
        <p:spPr>
          <a:xfrm>
            <a:off x="3199809" y="3779793"/>
            <a:ext cx="590400" cy="55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15" name="Google Shape;515;p46"/>
          <p:cNvSpPr/>
          <p:nvPr/>
        </p:nvSpPr>
        <p:spPr>
          <a:xfrm>
            <a:off x="5223739" y="3694792"/>
            <a:ext cx="590400" cy="55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16" name="Google Shape;516;p46"/>
          <p:cNvSpPr/>
          <p:nvPr/>
        </p:nvSpPr>
        <p:spPr>
          <a:xfrm>
            <a:off x="6484540" y="2831351"/>
            <a:ext cx="590400" cy="55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17" name="Google Shape;517;p46"/>
          <p:cNvCxnSpPr>
            <a:endCxn id="510" idx="2"/>
          </p:cNvCxnSpPr>
          <p:nvPr/>
        </p:nvCxnSpPr>
        <p:spPr>
          <a:xfrm rot="10800000" flipH="1">
            <a:off x="1936500" y="1412175"/>
            <a:ext cx="10977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46"/>
          <p:cNvCxnSpPr>
            <a:endCxn id="516" idx="2"/>
          </p:cNvCxnSpPr>
          <p:nvPr/>
        </p:nvCxnSpPr>
        <p:spPr>
          <a:xfrm>
            <a:off x="3874540" y="1630901"/>
            <a:ext cx="2610000" cy="147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46"/>
          <p:cNvCxnSpPr>
            <a:endCxn id="513" idx="0"/>
          </p:cNvCxnSpPr>
          <p:nvPr/>
        </p:nvCxnSpPr>
        <p:spPr>
          <a:xfrm flipH="1">
            <a:off x="2156680" y="1909414"/>
            <a:ext cx="1403400" cy="147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46"/>
          <p:cNvCxnSpPr>
            <a:endCxn id="514" idx="0"/>
          </p:cNvCxnSpPr>
          <p:nvPr/>
        </p:nvCxnSpPr>
        <p:spPr>
          <a:xfrm flipH="1">
            <a:off x="3495009" y="1899993"/>
            <a:ext cx="74100" cy="18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46"/>
          <p:cNvCxnSpPr>
            <a:endCxn id="516" idx="2"/>
          </p:cNvCxnSpPr>
          <p:nvPr/>
        </p:nvCxnSpPr>
        <p:spPr>
          <a:xfrm>
            <a:off x="5664340" y="2115701"/>
            <a:ext cx="820200" cy="99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46"/>
          <p:cNvCxnSpPr>
            <a:stCxn id="511" idx="3"/>
            <a:endCxn id="514" idx="0"/>
          </p:cNvCxnSpPr>
          <p:nvPr/>
        </p:nvCxnSpPr>
        <p:spPr>
          <a:xfrm flipH="1">
            <a:off x="3494994" y="2120058"/>
            <a:ext cx="2166000" cy="1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46"/>
          <p:cNvCxnSpPr>
            <a:stCxn id="511" idx="3"/>
            <a:endCxn id="513" idx="0"/>
          </p:cNvCxnSpPr>
          <p:nvPr/>
        </p:nvCxnSpPr>
        <p:spPr>
          <a:xfrm flipH="1">
            <a:off x="2156694" y="2120058"/>
            <a:ext cx="3504300" cy="12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46"/>
          <p:cNvCxnSpPr>
            <a:endCxn id="515" idx="1"/>
          </p:cNvCxnSpPr>
          <p:nvPr/>
        </p:nvCxnSpPr>
        <p:spPr>
          <a:xfrm>
            <a:off x="2103201" y="2340878"/>
            <a:ext cx="3207000" cy="14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46"/>
          <p:cNvCxnSpPr>
            <a:endCxn id="516" idx="2"/>
          </p:cNvCxnSpPr>
          <p:nvPr/>
        </p:nvCxnSpPr>
        <p:spPr>
          <a:xfrm rot="10800000" flipH="1">
            <a:off x="5730940" y="3109901"/>
            <a:ext cx="753600" cy="6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46"/>
          <p:cNvCxnSpPr>
            <a:endCxn id="513" idx="0"/>
          </p:cNvCxnSpPr>
          <p:nvPr/>
        </p:nvCxnSpPr>
        <p:spPr>
          <a:xfrm rot="10800000">
            <a:off x="2156680" y="3388414"/>
            <a:ext cx="31368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46"/>
          <p:cNvCxnSpPr>
            <a:endCxn id="514" idx="6"/>
          </p:cNvCxnSpPr>
          <p:nvPr/>
        </p:nvCxnSpPr>
        <p:spPr>
          <a:xfrm flipH="1">
            <a:off x="3790209" y="3796143"/>
            <a:ext cx="15414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if a graph is bipartite or not</a:t>
            </a:r>
            <a:endParaRPr/>
          </a:p>
        </p:txBody>
      </p:sp>
      <p:sp>
        <p:nvSpPr>
          <p:cNvPr id="533" name="Google Shape;533;p47"/>
          <p:cNvSpPr/>
          <p:nvPr/>
        </p:nvSpPr>
        <p:spPr>
          <a:xfrm>
            <a:off x="3267174" y="1330100"/>
            <a:ext cx="590400" cy="557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34" name="Google Shape;534;p47"/>
          <p:cNvSpPr/>
          <p:nvPr/>
        </p:nvSpPr>
        <p:spPr>
          <a:xfrm>
            <a:off x="5574532" y="1644543"/>
            <a:ext cx="590400" cy="55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35" name="Google Shape;535;p47"/>
          <p:cNvSpPr/>
          <p:nvPr/>
        </p:nvSpPr>
        <p:spPr>
          <a:xfrm>
            <a:off x="1570650" y="1829120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536" name="Google Shape;536;p47"/>
          <p:cNvSpPr/>
          <p:nvPr/>
        </p:nvSpPr>
        <p:spPr>
          <a:xfrm>
            <a:off x="1861480" y="3388414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37" name="Google Shape;537;p47"/>
          <p:cNvSpPr/>
          <p:nvPr/>
        </p:nvSpPr>
        <p:spPr>
          <a:xfrm>
            <a:off x="3199809" y="3779793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38" name="Google Shape;538;p47"/>
          <p:cNvSpPr/>
          <p:nvPr/>
        </p:nvSpPr>
        <p:spPr>
          <a:xfrm>
            <a:off x="5223739" y="3694792"/>
            <a:ext cx="590400" cy="55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39" name="Google Shape;539;p47"/>
          <p:cNvSpPr/>
          <p:nvPr/>
        </p:nvSpPr>
        <p:spPr>
          <a:xfrm>
            <a:off x="6484540" y="2831351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40" name="Google Shape;540;p47"/>
          <p:cNvCxnSpPr>
            <a:endCxn id="533" idx="2"/>
          </p:cNvCxnSpPr>
          <p:nvPr/>
        </p:nvCxnSpPr>
        <p:spPr>
          <a:xfrm rot="10800000" flipH="1">
            <a:off x="2169474" y="1608650"/>
            <a:ext cx="1097700" cy="50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47"/>
          <p:cNvCxnSpPr>
            <a:endCxn id="539" idx="2"/>
          </p:cNvCxnSpPr>
          <p:nvPr/>
        </p:nvCxnSpPr>
        <p:spPr>
          <a:xfrm>
            <a:off x="3874540" y="1630901"/>
            <a:ext cx="2610000" cy="147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47"/>
          <p:cNvCxnSpPr>
            <a:endCxn id="536" idx="0"/>
          </p:cNvCxnSpPr>
          <p:nvPr/>
        </p:nvCxnSpPr>
        <p:spPr>
          <a:xfrm flipH="1">
            <a:off x="2156680" y="1909414"/>
            <a:ext cx="1403400" cy="147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47"/>
          <p:cNvCxnSpPr>
            <a:endCxn id="537" idx="0"/>
          </p:cNvCxnSpPr>
          <p:nvPr/>
        </p:nvCxnSpPr>
        <p:spPr>
          <a:xfrm flipH="1">
            <a:off x="3495009" y="1899993"/>
            <a:ext cx="74100" cy="1879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47"/>
          <p:cNvCxnSpPr>
            <a:endCxn id="539" idx="2"/>
          </p:cNvCxnSpPr>
          <p:nvPr/>
        </p:nvCxnSpPr>
        <p:spPr>
          <a:xfrm>
            <a:off x="5664340" y="2115701"/>
            <a:ext cx="820200" cy="99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47"/>
          <p:cNvCxnSpPr>
            <a:stCxn id="534" idx="3"/>
            <a:endCxn id="537" idx="0"/>
          </p:cNvCxnSpPr>
          <p:nvPr/>
        </p:nvCxnSpPr>
        <p:spPr>
          <a:xfrm flipH="1">
            <a:off x="3494994" y="2120058"/>
            <a:ext cx="2166000" cy="1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47"/>
          <p:cNvCxnSpPr>
            <a:stCxn id="534" idx="3"/>
            <a:endCxn id="536" idx="0"/>
          </p:cNvCxnSpPr>
          <p:nvPr/>
        </p:nvCxnSpPr>
        <p:spPr>
          <a:xfrm flipH="1">
            <a:off x="2156694" y="2120058"/>
            <a:ext cx="3504300" cy="12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47"/>
          <p:cNvCxnSpPr>
            <a:endCxn id="538" idx="1"/>
          </p:cNvCxnSpPr>
          <p:nvPr/>
        </p:nvCxnSpPr>
        <p:spPr>
          <a:xfrm>
            <a:off x="2103201" y="2340878"/>
            <a:ext cx="3207000" cy="14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47"/>
          <p:cNvCxnSpPr>
            <a:endCxn id="539" idx="2"/>
          </p:cNvCxnSpPr>
          <p:nvPr/>
        </p:nvCxnSpPr>
        <p:spPr>
          <a:xfrm rot="10800000" flipH="1">
            <a:off x="5730940" y="3109901"/>
            <a:ext cx="753600" cy="6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47"/>
          <p:cNvCxnSpPr>
            <a:endCxn id="536" idx="0"/>
          </p:cNvCxnSpPr>
          <p:nvPr/>
        </p:nvCxnSpPr>
        <p:spPr>
          <a:xfrm rot="10800000">
            <a:off x="2156680" y="3388414"/>
            <a:ext cx="31368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47"/>
          <p:cNvCxnSpPr>
            <a:endCxn id="537" idx="6"/>
          </p:cNvCxnSpPr>
          <p:nvPr/>
        </p:nvCxnSpPr>
        <p:spPr>
          <a:xfrm flipH="1">
            <a:off x="3790209" y="3796143"/>
            <a:ext cx="15414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if a graph is bipartite or not</a:t>
            </a:r>
            <a:endParaRPr/>
          </a:p>
        </p:txBody>
      </p:sp>
      <p:sp>
        <p:nvSpPr>
          <p:cNvPr id="556" name="Google Shape;556;p48"/>
          <p:cNvSpPr/>
          <p:nvPr/>
        </p:nvSpPr>
        <p:spPr>
          <a:xfrm>
            <a:off x="3267174" y="1330100"/>
            <a:ext cx="590400" cy="557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57" name="Google Shape;557;p48"/>
          <p:cNvSpPr/>
          <p:nvPr/>
        </p:nvSpPr>
        <p:spPr>
          <a:xfrm>
            <a:off x="5574532" y="1644543"/>
            <a:ext cx="590400" cy="55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58" name="Google Shape;558;p48"/>
          <p:cNvSpPr/>
          <p:nvPr/>
        </p:nvSpPr>
        <p:spPr>
          <a:xfrm>
            <a:off x="1161775" y="1770478"/>
            <a:ext cx="1007700" cy="8652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</a:t>
            </a:r>
            <a:endParaRPr b="1"/>
          </a:p>
        </p:txBody>
      </p:sp>
      <p:sp>
        <p:nvSpPr>
          <p:cNvPr id="559" name="Google Shape;559;p48"/>
          <p:cNvSpPr/>
          <p:nvPr/>
        </p:nvSpPr>
        <p:spPr>
          <a:xfrm>
            <a:off x="1861480" y="3388414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60" name="Google Shape;560;p48"/>
          <p:cNvSpPr/>
          <p:nvPr/>
        </p:nvSpPr>
        <p:spPr>
          <a:xfrm>
            <a:off x="3199809" y="3779793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61" name="Google Shape;561;p48"/>
          <p:cNvSpPr/>
          <p:nvPr/>
        </p:nvSpPr>
        <p:spPr>
          <a:xfrm>
            <a:off x="5223739" y="3694792"/>
            <a:ext cx="590400" cy="557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62" name="Google Shape;562;p48"/>
          <p:cNvSpPr/>
          <p:nvPr/>
        </p:nvSpPr>
        <p:spPr>
          <a:xfrm>
            <a:off x="6484540" y="2831351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63" name="Google Shape;563;p48"/>
          <p:cNvCxnSpPr>
            <a:endCxn id="556" idx="2"/>
          </p:cNvCxnSpPr>
          <p:nvPr/>
        </p:nvCxnSpPr>
        <p:spPr>
          <a:xfrm rot="10800000" flipH="1">
            <a:off x="2169474" y="1608650"/>
            <a:ext cx="1097700" cy="50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48"/>
          <p:cNvCxnSpPr>
            <a:endCxn id="562" idx="2"/>
          </p:cNvCxnSpPr>
          <p:nvPr/>
        </p:nvCxnSpPr>
        <p:spPr>
          <a:xfrm>
            <a:off x="3874540" y="1630901"/>
            <a:ext cx="2610000" cy="147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48"/>
          <p:cNvCxnSpPr>
            <a:endCxn id="559" idx="0"/>
          </p:cNvCxnSpPr>
          <p:nvPr/>
        </p:nvCxnSpPr>
        <p:spPr>
          <a:xfrm flipH="1">
            <a:off x="2156680" y="1909414"/>
            <a:ext cx="1403400" cy="147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48"/>
          <p:cNvCxnSpPr>
            <a:endCxn id="560" idx="0"/>
          </p:cNvCxnSpPr>
          <p:nvPr/>
        </p:nvCxnSpPr>
        <p:spPr>
          <a:xfrm flipH="1">
            <a:off x="3495009" y="1899993"/>
            <a:ext cx="74100" cy="18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48"/>
          <p:cNvCxnSpPr>
            <a:endCxn id="562" idx="2"/>
          </p:cNvCxnSpPr>
          <p:nvPr/>
        </p:nvCxnSpPr>
        <p:spPr>
          <a:xfrm>
            <a:off x="5664340" y="2115701"/>
            <a:ext cx="820200" cy="99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8"/>
          <p:cNvCxnSpPr>
            <a:stCxn id="557" idx="3"/>
            <a:endCxn id="560" idx="0"/>
          </p:cNvCxnSpPr>
          <p:nvPr/>
        </p:nvCxnSpPr>
        <p:spPr>
          <a:xfrm flipH="1">
            <a:off x="3494994" y="2120058"/>
            <a:ext cx="2166000" cy="1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48"/>
          <p:cNvCxnSpPr>
            <a:stCxn id="557" idx="3"/>
            <a:endCxn id="559" idx="0"/>
          </p:cNvCxnSpPr>
          <p:nvPr/>
        </p:nvCxnSpPr>
        <p:spPr>
          <a:xfrm flipH="1">
            <a:off x="2156694" y="2120058"/>
            <a:ext cx="3504300" cy="12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48"/>
          <p:cNvCxnSpPr>
            <a:endCxn id="561" idx="1"/>
          </p:cNvCxnSpPr>
          <p:nvPr/>
        </p:nvCxnSpPr>
        <p:spPr>
          <a:xfrm>
            <a:off x="2103201" y="2340878"/>
            <a:ext cx="3207000" cy="143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48"/>
          <p:cNvCxnSpPr>
            <a:endCxn id="562" idx="2"/>
          </p:cNvCxnSpPr>
          <p:nvPr/>
        </p:nvCxnSpPr>
        <p:spPr>
          <a:xfrm rot="10800000" flipH="1">
            <a:off x="5730940" y="3109901"/>
            <a:ext cx="753600" cy="6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48"/>
          <p:cNvCxnSpPr>
            <a:endCxn id="559" idx="0"/>
          </p:cNvCxnSpPr>
          <p:nvPr/>
        </p:nvCxnSpPr>
        <p:spPr>
          <a:xfrm rot="10800000">
            <a:off x="2156680" y="3388414"/>
            <a:ext cx="31368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48"/>
          <p:cNvCxnSpPr>
            <a:endCxn id="560" idx="6"/>
          </p:cNvCxnSpPr>
          <p:nvPr/>
        </p:nvCxnSpPr>
        <p:spPr>
          <a:xfrm flipH="1">
            <a:off x="3790209" y="3796143"/>
            <a:ext cx="15414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if a graph is bipartite or not</a:t>
            </a:r>
            <a:endParaRPr/>
          </a:p>
        </p:txBody>
      </p:sp>
      <p:sp>
        <p:nvSpPr>
          <p:cNvPr id="579" name="Google Shape;579;p49"/>
          <p:cNvSpPr/>
          <p:nvPr/>
        </p:nvSpPr>
        <p:spPr>
          <a:xfrm>
            <a:off x="3267174" y="1330100"/>
            <a:ext cx="590400" cy="557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80" name="Google Shape;580;p49"/>
          <p:cNvSpPr/>
          <p:nvPr/>
        </p:nvSpPr>
        <p:spPr>
          <a:xfrm>
            <a:off x="5574532" y="1644543"/>
            <a:ext cx="590400" cy="557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81" name="Google Shape;581;p49"/>
          <p:cNvSpPr/>
          <p:nvPr/>
        </p:nvSpPr>
        <p:spPr>
          <a:xfrm>
            <a:off x="1308870" y="3388431"/>
            <a:ext cx="1143000" cy="8634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82" name="Google Shape;582;p49"/>
          <p:cNvSpPr/>
          <p:nvPr/>
        </p:nvSpPr>
        <p:spPr>
          <a:xfrm>
            <a:off x="3199809" y="3779793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83" name="Google Shape;583;p49"/>
          <p:cNvSpPr/>
          <p:nvPr/>
        </p:nvSpPr>
        <p:spPr>
          <a:xfrm>
            <a:off x="5223739" y="3694792"/>
            <a:ext cx="590400" cy="557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84" name="Google Shape;584;p49"/>
          <p:cNvSpPr/>
          <p:nvPr/>
        </p:nvSpPr>
        <p:spPr>
          <a:xfrm>
            <a:off x="6484540" y="2831351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85" name="Google Shape;585;p49"/>
          <p:cNvCxnSpPr>
            <a:endCxn id="579" idx="2"/>
          </p:cNvCxnSpPr>
          <p:nvPr/>
        </p:nvCxnSpPr>
        <p:spPr>
          <a:xfrm rot="10800000" flipH="1">
            <a:off x="2169474" y="1608650"/>
            <a:ext cx="10977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9"/>
          <p:cNvCxnSpPr>
            <a:endCxn id="584" idx="2"/>
          </p:cNvCxnSpPr>
          <p:nvPr/>
        </p:nvCxnSpPr>
        <p:spPr>
          <a:xfrm>
            <a:off x="3874540" y="1630901"/>
            <a:ext cx="2610000" cy="147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9"/>
          <p:cNvCxnSpPr>
            <a:stCxn id="579" idx="3"/>
            <a:endCxn id="581" idx="0"/>
          </p:cNvCxnSpPr>
          <p:nvPr/>
        </p:nvCxnSpPr>
        <p:spPr>
          <a:xfrm flipH="1">
            <a:off x="1880336" y="1805615"/>
            <a:ext cx="1473300" cy="158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9"/>
          <p:cNvCxnSpPr>
            <a:endCxn id="582" idx="0"/>
          </p:cNvCxnSpPr>
          <p:nvPr/>
        </p:nvCxnSpPr>
        <p:spPr>
          <a:xfrm flipH="1">
            <a:off x="3495009" y="1899993"/>
            <a:ext cx="74100" cy="18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49"/>
          <p:cNvCxnSpPr>
            <a:endCxn id="584" idx="2"/>
          </p:cNvCxnSpPr>
          <p:nvPr/>
        </p:nvCxnSpPr>
        <p:spPr>
          <a:xfrm>
            <a:off x="5664340" y="2115701"/>
            <a:ext cx="820200" cy="99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49"/>
          <p:cNvCxnSpPr>
            <a:stCxn id="580" idx="3"/>
            <a:endCxn id="582" idx="0"/>
          </p:cNvCxnSpPr>
          <p:nvPr/>
        </p:nvCxnSpPr>
        <p:spPr>
          <a:xfrm flipH="1">
            <a:off x="3494994" y="2120058"/>
            <a:ext cx="2166000" cy="1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49"/>
          <p:cNvCxnSpPr>
            <a:stCxn id="580" idx="3"/>
            <a:endCxn id="581" idx="0"/>
          </p:cNvCxnSpPr>
          <p:nvPr/>
        </p:nvCxnSpPr>
        <p:spPr>
          <a:xfrm flipH="1">
            <a:off x="1880394" y="2120058"/>
            <a:ext cx="3780600" cy="126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49"/>
          <p:cNvCxnSpPr>
            <a:endCxn id="583" idx="1"/>
          </p:cNvCxnSpPr>
          <p:nvPr/>
        </p:nvCxnSpPr>
        <p:spPr>
          <a:xfrm>
            <a:off x="2103201" y="2340878"/>
            <a:ext cx="3207000" cy="14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49"/>
          <p:cNvCxnSpPr>
            <a:endCxn id="584" idx="2"/>
          </p:cNvCxnSpPr>
          <p:nvPr/>
        </p:nvCxnSpPr>
        <p:spPr>
          <a:xfrm rot="10800000" flipH="1">
            <a:off x="5730940" y="3109901"/>
            <a:ext cx="753600" cy="6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49"/>
          <p:cNvCxnSpPr>
            <a:stCxn id="583" idx="1"/>
            <a:endCxn id="581" idx="0"/>
          </p:cNvCxnSpPr>
          <p:nvPr/>
        </p:nvCxnSpPr>
        <p:spPr>
          <a:xfrm rot="10800000">
            <a:off x="1880301" y="3388478"/>
            <a:ext cx="3429900" cy="38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49"/>
          <p:cNvCxnSpPr>
            <a:endCxn id="582" idx="6"/>
          </p:cNvCxnSpPr>
          <p:nvPr/>
        </p:nvCxnSpPr>
        <p:spPr>
          <a:xfrm flipH="1">
            <a:off x="3790209" y="3796143"/>
            <a:ext cx="15414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49"/>
          <p:cNvSpPr/>
          <p:nvPr/>
        </p:nvSpPr>
        <p:spPr>
          <a:xfrm>
            <a:off x="1579080" y="1924514"/>
            <a:ext cx="590400" cy="557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if a graph is bipartite or not</a:t>
            </a:r>
            <a:endParaRPr/>
          </a:p>
        </p:txBody>
      </p:sp>
      <p:sp>
        <p:nvSpPr>
          <p:cNvPr id="602" name="Google Shape;602;p50"/>
          <p:cNvSpPr/>
          <p:nvPr/>
        </p:nvSpPr>
        <p:spPr>
          <a:xfrm>
            <a:off x="1767904" y="1400850"/>
            <a:ext cx="405000" cy="5544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03" name="Google Shape;603;p50"/>
          <p:cNvSpPr/>
          <p:nvPr/>
        </p:nvSpPr>
        <p:spPr>
          <a:xfrm>
            <a:off x="3350271" y="1713825"/>
            <a:ext cx="405000" cy="5544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04" name="Google Shape;604;p50"/>
          <p:cNvSpPr/>
          <p:nvPr/>
        </p:nvSpPr>
        <p:spPr>
          <a:xfrm>
            <a:off x="1721706" y="3839104"/>
            <a:ext cx="405000" cy="5544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05" name="Google Shape;605;p50"/>
          <p:cNvSpPr/>
          <p:nvPr/>
        </p:nvSpPr>
        <p:spPr>
          <a:xfrm>
            <a:off x="3109701" y="3754500"/>
            <a:ext cx="405000" cy="5544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06" name="Google Shape;606;p50"/>
          <p:cNvSpPr/>
          <p:nvPr/>
        </p:nvSpPr>
        <p:spPr>
          <a:xfrm>
            <a:off x="3974347" y="2895090"/>
            <a:ext cx="405000" cy="5544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07" name="Google Shape;607;p50"/>
          <p:cNvCxnSpPr>
            <a:endCxn id="602" idx="2"/>
          </p:cNvCxnSpPr>
          <p:nvPr/>
        </p:nvCxnSpPr>
        <p:spPr>
          <a:xfrm rot="10800000" flipH="1">
            <a:off x="1014904" y="1678050"/>
            <a:ext cx="753000" cy="5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50"/>
          <p:cNvCxnSpPr>
            <a:endCxn id="606" idx="2"/>
          </p:cNvCxnSpPr>
          <p:nvPr/>
        </p:nvCxnSpPr>
        <p:spPr>
          <a:xfrm>
            <a:off x="2184247" y="1700190"/>
            <a:ext cx="1790100" cy="147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50"/>
          <p:cNvCxnSpPr>
            <a:stCxn id="602" idx="3"/>
            <a:endCxn id="610" idx="0"/>
          </p:cNvCxnSpPr>
          <p:nvPr/>
        </p:nvCxnSpPr>
        <p:spPr>
          <a:xfrm flipH="1">
            <a:off x="816515" y="1874060"/>
            <a:ext cx="1010700" cy="157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50"/>
          <p:cNvCxnSpPr>
            <a:endCxn id="604" idx="0"/>
          </p:cNvCxnSpPr>
          <p:nvPr/>
        </p:nvCxnSpPr>
        <p:spPr>
          <a:xfrm flipH="1">
            <a:off x="1924206" y="1968304"/>
            <a:ext cx="50400" cy="18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50"/>
          <p:cNvCxnSpPr>
            <a:endCxn id="606" idx="2"/>
          </p:cNvCxnSpPr>
          <p:nvPr/>
        </p:nvCxnSpPr>
        <p:spPr>
          <a:xfrm>
            <a:off x="3411547" y="2182590"/>
            <a:ext cx="562800" cy="9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50"/>
          <p:cNvCxnSpPr>
            <a:stCxn id="603" idx="3"/>
            <a:endCxn id="604" idx="0"/>
          </p:cNvCxnSpPr>
          <p:nvPr/>
        </p:nvCxnSpPr>
        <p:spPr>
          <a:xfrm flipH="1">
            <a:off x="1924282" y="2187035"/>
            <a:ext cx="1485300" cy="16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50"/>
          <p:cNvCxnSpPr>
            <a:stCxn id="603" idx="3"/>
            <a:endCxn id="610" idx="0"/>
          </p:cNvCxnSpPr>
          <p:nvPr/>
        </p:nvCxnSpPr>
        <p:spPr>
          <a:xfrm flipH="1">
            <a:off x="816982" y="2187035"/>
            <a:ext cx="2592600" cy="12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50"/>
          <p:cNvCxnSpPr>
            <a:endCxn id="605" idx="1"/>
          </p:cNvCxnSpPr>
          <p:nvPr/>
        </p:nvCxnSpPr>
        <p:spPr>
          <a:xfrm>
            <a:off x="969711" y="2406790"/>
            <a:ext cx="2199300" cy="14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50"/>
          <p:cNvCxnSpPr>
            <a:endCxn id="606" idx="2"/>
          </p:cNvCxnSpPr>
          <p:nvPr/>
        </p:nvCxnSpPr>
        <p:spPr>
          <a:xfrm rot="10800000" flipH="1">
            <a:off x="3457747" y="3172290"/>
            <a:ext cx="5166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50"/>
          <p:cNvCxnSpPr>
            <a:stCxn id="605" idx="1"/>
            <a:endCxn id="610" idx="0"/>
          </p:cNvCxnSpPr>
          <p:nvPr/>
        </p:nvCxnSpPr>
        <p:spPr>
          <a:xfrm rot="10800000">
            <a:off x="816711" y="3449590"/>
            <a:ext cx="2352300" cy="38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50"/>
          <p:cNvCxnSpPr>
            <a:endCxn id="604" idx="6"/>
          </p:cNvCxnSpPr>
          <p:nvPr/>
        </p:nvCxnSpPr>
        <p:spPr>
          <a:xfrm flipH="1">
            <a:off x="2126706" y="3855304"/>
            <a:ext cx="1057200" cy="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50"/>
          <p:cNvSpPr/>
          <p:nvPr/>
        </p:nvSpPr>
        <p:spPr>
          <a:xfrm>
            <a:off x="610223" y="1992488"/>
            <a:ext cx="405000" cy="5544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20" name="Google Shape;620;p50"/>
          <p:cNvSpPr/>
          <p:nvPr/>
        </p:nvSpPr>
        <p:spPr>
          <a:xfrm>
            <a:off x="564775" y="3449557"/>
            <a:ext cx="405000" cy="5544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21" name="Google Shape;621;p50"/>
          <p:cNvSpPr txBox="1"/>
          <p:nvPr/>
        </p:nvSpPr>
        <p:spPr>
          <a:xfrm>
            <a:off x="4959550" y="10612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if two adjacent vertices are assigned same color?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0"/>
          <p:cNvSpPr txBox="1"/>
          <p:nvPr/>
        </p:nvSpPr>
        <p:spPr>
          <a:xfrm>
            <a:off x="4959550" y="2546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Answer: NO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Bipartite graph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940425" y="1263300"/>
            <a:ext cx="36159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{02, 05, 04, 15, 14, 24, 23, 45 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convention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Which vertex to write first.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97" name="Google Shape;97;p16"/>
          <p:cNvCxnSpPr>
            <a:endCxn id="8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endCxn id="92" idx="2"/>
          </p:cNvCxnSpPr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>
            <a:endCxn id="9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6"/>
          <p:cNvCxnSpPr>
            <a:endCxn id="9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endCxn id="9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>
            <a:endCxn id="93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>
            <a:endCxn id="9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>
            <a:endCxn id="94" idx="0"/>
          </p:cNvCxnSpPr>
          <p:nvPr/>
        </p:nvCxnSpPr>
        <p:spPr>
          <a:xfrm>
            <a:off x="3499088" y="2002600"/>
            <a:ext cx="417300" cy="1177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6" name="Google Shape;116;p17"/>
          <p:cNvCxnSpPr>
            <a:endCxn id="10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7" name="Google Shape;117;p17"/>
          <p:cNvCxnSpPr>
            <a:endCxn id="111" idx="2"/>
          </p:cNvCxnSpPr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7"/>
          <p:cNvCxnSpPr>
            <a:stCxn id="109" idx="5"/>
            <a:endCxn id="112" idx="1"/>
          </p:cNvCxnSpPr>
          <p:nvPr/>
        </p:nvCxnSpPr>
        <p:spPr>
          <a:xfrm>
            <a:off x="2164429" y="1722880"/>
            <a:ext cx="149400" cy="10194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7"/>
          <p:cNvCxnSpPr>
            <a:endCxn id="112" idx="2"/>
          </p:cNvCxnSpPr>
          <p:nvPr/>
        </p:nvCxnSpPr>
        <p:spPr>
          <a:xfrm>
            <a:off x="1293975" y="2790850"/>
            <a:ext cx="929700" cy="1539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0" name="Google Shape;120;p17"/>
          <p:cNvCxnSpPr>
            <a:endCxn id="114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1" name="Google Shape;121;p17"/>
          <p:cNvCxnSpPr>
            <a:endCxn id="112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7"/>
          <p:cNvCxnSpPr>
            <a:endCxn id="111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3" name="Google Shape;123;p17"/>
          <p:cNvCxnSpPr>
            <a:endCxn id="113" idx="0"/>
          </p:cNvCxnSpPr>
          <p:nvPr/>
        </p:nvCxnSpPr>
        <p:spPr>
          <a:xfrm>
            <a:off x="3499088" y="2002600"/>
            <a:ext cx="417300" cy="11778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7"/>
          <p:cNvSpPr/>
          <p:nvPr/>
        </p:nvSpPr>
        <p:spPr>
          <a:xfrm>
            <a:off x="5279400" y="1332038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885150" y="1279438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26" name="Google Shape;126;p17"/>
          <p:cNvCxnSpPr>
            <a:stCxn id="124" idx="6"/>
            <a:endCxn id="125" idx="2"/>
          </p:cNvCxnSpPr>
          <p:nvPr/>
        </p:nvCxnSpPr>
        <p:spPr>
          <a:xfrm flipV="1">
            <a:off x="5895300" y="1565788"/>
            <a:ext cx="989850" cy="526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7"/>
          <p:cNvSpPr txBox="1"/>
          <p:nvPr/>
        </p:nvSpPr>
        <p:spPr>
          <a:xfrm>
            <a:off x="4376100" y="2002600"/>
            <a:ext cx="4550700" cy="25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From Node 0 - Node 2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0: Initial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2: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Initial Vertex -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>
            <a:off x="6206000" y="3843625"/>
            <a:ext cx="601500" cy="52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1638725" y="1234050"/>
            <a:ext cx="615900" cy="586048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86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949200" y="1495775"/>
            <a:ext cx="615900" cy="586048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223675" y="2658400"/>
            <a:ext cx="615900" cy="586048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608438" y="3180400"/>
            <a:ext cx="615900" cy="586048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478325" y="3720900"/>
            <a:ext cx="615900" cy="586048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57975" y="2285400"/>
            <a:ext cx="615900" cy="586048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40" name="Google Shape;140;p18"/>
          <p:cNvCxnSpPr>
            <a:endCxn id="133" idx="3"/>
          </p:cNvCxnSpPr>
          <p:nvPr/>
        </p:nvCxnSpPr>
        <p:spPr>
          <a:xfrm flipV="1">
            <a:off x="1287621" y="1734273"/>
            <a:ext cx="441300" cy="6255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1" name="Google Shape;141;p18"/>
          <p:cNvCxnSpPr>
            <a:endCxn id="135" idx="2"/>
          </p:cNvCxnSpPr>
          <p:nvPr/>
        </p:nvCxnSpPr>
        <p:spPr>
          <a:xfrm>
            <a:off x="2273300" y="1528025"/>
            <a:ext cx="675900" cy="2607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8"/>
          <p:cNvCxnSpPr>
            <a:stCxn id="133" idx="5"/>
            <a:endCxn id="136" idx="1"/>
          </p:cNvCxnSpPr>
          <p:nvPr/>
        </p:nvCxnSpPr>
        <p:spPr>
          <a:xfrm>
            <a:off x="2164429" y="1734273"/>
            <a:ext cx="149442" cy="100995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8"/>
          <p:cNvCxnSpPr>
            <a:endCxn id="136" idx="2"/>
          </p:cNvCxnSpPr>
          <p:nvPr/>
        </p:nvCxnSpPr>
        <p:spPr>
          <a:xfrm>
            <a:off x="1293975" y="2790850"/>
            <a:ext cx="929700" cy="1605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4" name="Google Shape;144;p18"/>
          <p:cNvCxnSpPr>
            <a:endCxn id="138" idx="1"/>
          </p:cNvCxnSpPr>
          <p:nvPr/>
        </p:nvCxnSpPr>
        <p:spPr>
          <a:xfrm>
            <a:off x="1090621" y="2852570"/>
            <a:ext cx="477900" cy="95415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5" name="Google Shape;145;p18"/>
          <p:cNvCxnSpPr>
            <a:endCxn id="136" idx="3"/>
          </p:cNvCxnSpPr>
          <p:nvPr/>
        </p:nvCxnSpPr>
        <p:spPr>
          <a:xfrm flipV="1">
            <a:off x="2026771" y="3158623"/>
            <a:ext cx="287100" cy="6426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8"/>
          <p:cNvCxnSpPr>
            <a:endCxn id="135" idx="3"/>
          </p:cNvCxnSpPr>
          <p:nvPr/>
        </p:nvCxnSpPr>
        <p:spPr>
          <a:xfrm flipV="1">
            <a:off x="2753796" y="1995998"/>
            <a:ext cx="285600" cy="7332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7" name="Google Shape;147;p18"/>
          <p:cNvCxnSpPr>
            <a:endCxn id="137" idx="0"/>
          </p:cNvCxnSpPr>
          <p:nvPr/>
        </p:nvCxnSpPr>
        <p:spPr>
          <a:xfrm>
            <a:off x="3499088" y="2002600"/>
            <a:ext cx="417300" cy="117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18"/>
          <p:cNvSpPr txBox="1"/>
          <p:nvPr/>
        </p:nvSpPr>
        <p:spPr>
          <a:xfrm>
            <a:off x="4908125" y="1866500"/>
            <a:ext cx="3971700" cy="90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{05, 04, 02,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24, 45, 15, 14, 23}</a:t>
            </a: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Loops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60" name="Google Shape;160;p19"/>
          <p:cNvCxnSpPr>
            <a:endCxn id="155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>
            <a:endCxn id="156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endCxn id="156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>
            <a:endCxn id="158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>
            <a:endCxn id="156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9"/>
          <p:cNvCxnSpPr>
            <a:endCxn id="157" idx="0"/>
          </p:cNvCxnSpPr>
          <p:nvPr/>
        </p:nvCxnSpPr>
        <p:spPr>
          <a:xfrm>
            <a:off x="3499088" y="2002600"/>
            <a:ext cx="417300" cy="11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9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4160075" y="3108543"/>
            <a:ext cx="714950" cy="600000"/>
          </a:xfrm>
          <a:custGeom>
            <a:avLst/>
            <a:gdLst/>
            <a:ahLst/>
            <a:cxnLst/>
            <a:rect l="l" t="t" r="r" b="b"/>
            <a:pathLst>
              <a:path w="28598" h="24000" extrusionOk="0">
                <a:moveTo>
                  <a:pt x="0" y="6846"/>
                </a:moveTo>
                <a:cubicBezTo>
                  <a:pt x="4151" y="5808"/>
                  <a:pt x="20565" y="-2163"/>
                  <a:pt x="24904" y="620"/>
                </a:cubicBezTo>
                <a:cubicBezTo>
                  <a:pt x="29243" y="3403"/>
                  <a:pt x="29762" y="20995"/>
                  <a:pt x="26036" y="23542"/>
                </a:cubicBezTo>
                <a:cubicBezTo>
                  <a:pt x="22310" y="26089"/>
                  <a:pt x="6462" y="17175"/>
                  <a:pt x="2547" y="15902"/>
                </a:cubicBez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Multiple edges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81" name="Google Shape;181;p20"/>
          <p:cNvCxnSpPr>
            <a:endCxn id="176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0"/>
          <p:cNvCxnSpPr>
            <a:endCxn id="177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0"/>
          <p:cNvCxnSpPr>
            <a:endCxn id="177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0"/>
          <p:cNvCxnSpPr>
            <a:endCxn id="179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0"/>
          <p:cNvCxnSpPr>
            <a:endCxn id="177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0"/>
          <p:cNvCxnSpPr/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0"/>
          <p:cNvCxnSpPr>
            <a:stCxn id="189" idx="5"/>
            <a:endCxn id="178" idx="0"/>
          </p:cNvCxnSpPr>
          <p:nvPr/>
        </p:nvCxnSpPr>
        <p:spPr>
          <a:xfrm>
            <a:off x="3474904" y="1984605"/>
            <a:ext cx="441600" cy="119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0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3516250" y="1966850"/>
            <a:ext cx="774225" cy="1315925"/>
          </a:xfrm>
          <a:custGeom>
            <a:avLst/>
            <a:gdLst/>
            <a:ahLst/>
            <a:cxnLst/>
            <a:rect l="l" t="t" r="r" b="b"/>
            <a:pathLst>
              <a:path w="30969" h="52637" extrusionOk="0">
                <a:moveTo>
                  <a:pt x="0" y="0"/>
                </a:moveTo>
                <a:cubicBezTo>
                  <a:pt x="4953" y="3396"/>
                  <a:pt x="25517" y="11603"/>
                  <a:pt x="29715" y="20376"/>
                </a:cubicBezTo>
                <a:cubicBezTo>
                  <a:pt x="33913" y="29149"/>
                  <a:pt x="25942" y="47260"/>
                  <a:pt x="25187" y="52637"/>
                </a:cubicBezTo>
              </a:path>
            </a:pathLst>
          </a:cu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p20"/>
          <p:cNvSpPr/>
          <p:nvPr/>
        </p:nvSpPr>
        <p:spPr>
          <a:xfrm>
            <a:off x="3184043" y="2072975"/>
            <a:ext cx="502000" cy="1167350"/>
          </a:xfrm>
          <a:custGeom>
            <a:avLst/>
            <a:gdLst/>
            <a:ahLst/>
            <a:cxnLst/>
            <a:rect l="l" t="t" r="r" b="b"/>
            <a:pathLst>
              <a:path w="20080" h="46694" extrusionOk="0">
                <a:moveTo>
                  <a:pt x="5647" y="0"/>
                </a:moveTo>
                <a:cubicBezTo>
                  <a:pt x="4798" y="4528"/>
                  <a:pt x="-1852" y="19385"/>
                  <a:pt x="553" y="27167"/>
                </a:cubicBezTo>
                <a:cubicBezTo>
                  <a:pt x="2959" y="34949"/>
                  <a:pt x="16826" y="43440"/>
                  <a:pt x="20080" y="46694"/>
                </a:cubicBezTo>
              </a:path>
            </a:pathLst>
          </a:cu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800" y="1102225"/>
            <a:ext cx="4041276" cy="4041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21"/>
          <p:cNvGraphicFramePr/>
          <p:nvPr>
            <p:extLst>
              <p:ext uri="{D42A27DB-BD31-4B8C-83A1-F6EECF244321}">
                <p14:modId xmlns:p14="http://schemas.microsoft.com/office/powerpoint/2010/main" val="1483393548"/>
              </p:ext>
            </p:extLst>
          </p:nvPr>
        </p:nvGraphicFramePr>
        <p:xfrm>
          <a:off x="451325" y="1202388"/>
          <a:ext cx="4332800" cy="34180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</a:tblGrid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6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1300</Words>
  <Application>Microsoft Office PowerPoint</Application>
  <PresentationFormat>On-screen Show (16:9)</PresentationFormat>
  <Paragraphs>783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Comic Sans MS</vt:lpstr>
      <vt:lpstr>Simple Light</vt:lpstr>
      <vt:lpstr>Graphs</vt:lpstr>
      <vt:lpstr>Undirected Graph: Vertices and edges</vt:lpstr>
      <vt:lpstr>Undirected Graph: Vertices and edges</vt:lpstr>
      <vt:lpstr>Undirected Graph: Vertices and edges</vt:lpstr>
      <vt:lpstr>Directed Graph: Vertices and edges</vt:lpstr>
      <vt:lpstr>Directed Graph: Vertices and edges</vt:lpstr>
      <vt:lpstr>Loops in Graphs</vt:lpstr>
      <vt:lpstr>Multiple edges in Graphs</vt:lpstr>
      <vt:lpstr>Adjacency Matrix Representation: Undirected Graph</vt:lpstr>
      <vt:lpstr>Adjacency Matrix Representation: Undirected Graph</vt:lpstr>
      <vt:lpstr>Adjacency Matrix Representation: Undirected Graph</vt:lpstr>
      <vt:lpstr>Adjacency Matrix Representation: Undirected Graph</vt:lpstr>
      <vt:lpstr>Adjacency Matrix Representation: Directed Graph</vt:lpstr>
      <vt:lpstr>Adjacency Matrix Representation: Directed Graph</vt:lpstr>
      <vt:lpstr>Adjacency Matrix Representation: Directed Graph</vt:lpstr>
      <vt:lpstr>Adjacency Matrix Representation: Directed Graph</vt:lpstr>
      <vt:lpstr>Adjacency Matrix Representation: 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Directed Graph</vt:lpstr>
      <vt:lpstr>Degree of a vertex: Directed Graph </vt:lpstr>
      <vt:lpstr>Degree of a vertex: Directed Graph </vt:lpstr>
      <vt:lpstr>Degree of a vertex: Directed Graph </vt:lpstr>
      <vt:lpstr>Degree of a vertex: Directed Graph </vt:lpstr>
      <vt:lpstr>Degree of a vertex: Directed Graph</vt:lpstr>
      <vt:lpstr>Degree of a vertex: Directed Graph</vt:lpstr>
      <vt:lpstr>Degree of a vertex: Directed Graph</vt:lpstr>
      <vt:lpstr>Bipartite Graph</vt:lpstr>
      <vt:lpstr>Bipartite Graph 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Yeasir Rayhan Prince</dc:creator>
  <cp:lastModifiedBy>Yeasir Rayhan Prince</cp:lastModifiedBy>
  <cp:revision>14</cp:revision>
  <dcterms:modified xsi:type="dcterms:W3CDTF">2020-03-14T14:30:51Z</dcterms:modified>
</cp:coreProperties>
</file>