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10" r:id="rId3"/>
    <p:sldId id="311" r:id="rId4"/>
    <p:sldId id="312" r:id="rId5"/>
    <p:sldId id="313" r:id="rId6"/>
    <p:sldId id="315" r:id="rId7"/>
    <p:sldId id="314" r:id="rId8"/>
    <p:sldId id="316" r:id="rId9"/>
    <p:sldId id="327" r:id="rId10"/>
    <p:sldId id="328" r:id="rId11"/>
    <p:sldId id="329" r:id="rId12"/>
    <p:sldId id="258" r:id="rId13"/>
    <p:sldId id="317" r:id="rId14"/>
    <p:sldId id="318" r:id="rId15"/>
    <p:sldId id="319" r:id="rId16"/>
    <p:sldId id="320" r:id="rId17"/>
    <p:sldId id="321" r:id="rId18"/>
    <p:sldId id="261" r:id="rId19"/>
    <p:sldId id="289" r:id="rId20"/>
    <p:sldId id="290" r:id="rId21"/>
    <p:sldId id="322" r:id="rId22"/>
    <p:sldId id="323" r:id="rId23"/>
    <p:sldId id="324" r:id="rId24"/>
    <p:sldId id="325" r:id="rId25"/>
    <p:sldId id="326" r:id="rId26"/>
    <p:sldId id="330" r:id="rId27"/>
    <p:sldId id="331" r:id="rId28"/>
    <p:sldId id="332" r:id="rId29"/>
    <p:sldId id="346" r:id="rId30"/>
    <p:sldId id="347" r:id="rId31"/>
    <p:sldId id="348" r:id="rId32"/>
    <p:sldId id="349" r:id="rId33"/>
    <p:sldId id="345" r:id="rId34"/>
    <p:sldId id="333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299" r:id="rId46"/>
    <p:sldId id="350" r:id="rId47"/>
    <p:sldId id="352" r:id="rId48"/>
    <p:sldId id="353" r:id="rId49"/>
    <p:sldId id="354" r:id="rId50"/>
    <p:sldId id="355" r:id="rId51"/>
    <p:sldId id="304" r:id="rId52"/>
    <p:sldId id="309" r:id="rId53"/>
    <p:sldId id="356" r:id="rId54"/>
    <p:sldId id="29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1" autoAdjust="0"/>
    <p:restoredTop sz="94660"/>
  </p:normalViewPr>
  <p:slideViewPr>
    <p:cSldViewPr>
      <p:cViewPr varScale="1">
        <p:scale>
          <a:sx n="70" d="100"/>
          <a:sy n="70" d="100"/>
        </p:scale>
        <p:origin x="12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82296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omic Sans MS" panose="030F0702030302020204" pitchFamily="66" charset="0"/>
              </a:rPr>
              <a:t>Converting an expression of a given data type into </a:t>
            </a:r>
            <a:r>
              <a:rPr lang="en-US" sz="2000" dirty="0" smtClean="0">
                <a:latin typeface="Comic Sans MS" panose="030F0702030302020204" pitchFamily="66" charset="0"/>
              </a:rPr>
              <a:t>another</a:t>
            </a:r>
          </a:p>
          <a:p>
            <a:pPr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Data type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0574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626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1.666667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42672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1.666667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1242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 = (float)</a:t>
            </a:r>
            <a:r>
              <a:rPr lang="en-US" dirty="0" smtClean="0">
                <a:latin typeface="Comic Sans MS" pitchFamily="66" charset="0"/>
              </a:rPr>
              <a:t> j </a:t>
            </a:r>
            <a:r>
              <a:rPr lang="en-US" dirty="0">
                <a:latin typeface="Comic Sans MS" panose="030F0702030302020204" pitchFamily="66" charset="0"/>
              </a:rPr>
              <a:t>/ (float) </a:t>
            </a:r>
            <a:r>
              <a:rPr lang="en-US" dirty="0" smtClean="0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1143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000" dirty="0">
                <a:latin typeface="Comic Sans MS" pitchFamily="66" charset="0"/>
              </a:rPr>
              <a:t>(data type) expression</a:t>
            </a:r>
          </a:p>
        </p:txBody>
      </p:sp>
    </p:spTree>
    <p:extLst>
      <p:ext uri="{BB962C8B-B14F-4D97-AF65-F5344CB8AC3E}">
        <p14:creationId xmlns:p14="http://schemas.microsoft.com/office/powerpoint/2010/main" val="12404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0574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626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1.000000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4267200"/>
            <a:ext cx="1752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1.000000</a:t>
            </a: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6019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1242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 = (float)</a:t>
            </a:r>
            <a:r>
              <a:rPr lang="en-US" dirty="0" smtClean="0">
                <a:latin typeface="Comic Sans MS" pitchFamily="66" charset="0"/>
              </a:rPr>
              <a:t> (j / i);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1143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000" dirty="0">
                <a:latin typeface="Comic Sans MS" pitchFamily="66" charset="0"/>
              </a:rPr>
              <a:t>(data type) expression</a:t>
            </a:r>
          </a:p>
        </p:txBody>
      </p:sp>
    </p:spTree>
    <p:extLst>
      <p:ext uri="{BB962C8B-B14F-4D97-AF65-F5344CB8AC3E}">
        <p14:creationId xmlns:p14="http://schemas.microsoft.com/office/powerpoint/2010/main" val="5686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85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Produces  0(false) /1(true)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Relational &amp; Equality Operator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14955"/>
              </p:ext>
            </p:extLst>
          </p:nvPr>
        </p:nvGraphicFramePr>
        <p:xfrm>
          <a:off x="1066800" y="1752600"/>
          <a:ext cx="7086600" cy="3669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1524000"/>
                <a:gridCol w="3124200"/>
              </a:tblGrid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C equality or relational operators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Example of C condition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Meaning of C condition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&gt;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&gt;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greater than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&lt;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less than y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&gt;=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&gt;=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greater equal than y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&lt;=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&lt;=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less equal than y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==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==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equal to y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!=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!=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not equal to 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>
                <a:latin typeface="Comic Sans MS" pitchFamily="66" charset="0"/>
              </a:rPr>
              <a:t>int x = 5, y = 10;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z = x &gt; y;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185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>
                <a:latin typeface="Comic Sans MS" pitchFamily="66" charset="0"/>
              </a:rPr>
              <a:t>int x = 5, y = 10;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z = x &gt; y;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051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>
                <a:latin typeface="Comic Sans MS" pitchFamily="66" charset="0"/>
              </a:rPr>
              <a:t>int x = 5, y = 10;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z = x &gt; y;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4470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>
                <a:latin typeface="Comic Sans MS" pitchFamily="66" charset="0"/>
              </a:rPr>
              <a:t>int x = 5, y = 10;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z = x </a:t>
            </a:r>
            <a:r>
              <a:rPr lang="en-US" sz="2000" dirty="0" smtClean="0">
                <a:latin typeface="Comic Sans MS" pitchFamily="66" charset="0"/>
              </a:rPr>
              <a:t>== </a:t>
            </a:r>
            <a:r>
              <a:rPr lang="en-US" sz="2000" dirty="0">
                <a:latin typeface="Comic Sans MS" pitchFamily="66" charset="0"/>
              </a:rPr>
              <a:t>y;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18288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int z = x == y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440468"/>
              </p:ext>
            </p:extLst>
          </p:nvPr>
        </p:nvGraphicFramePr>
        <p:xfrm>
          <a:off x="1600200" y="1828800"/>
          <a:ext cx="51816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Logical 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806125"/>
              </p:ext>
            </p:extLst>
          </p:nvPr>
        </p:nvGraphicFramePr>
        <p:xfrm>
          <a:off x="1600200" y="1828800"/>
          <a:ext cx="5181600" cy="120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142815"/>
              </p:ext>
            </p:extLst>
          </p:nvPr>
        </p:nvGraphicFramePr>
        <p:xfrm>
          <a:off x="1524000" y="3810000"/>
          <a:ext cx="5486400" cy="2000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 &amp;&amp;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0800" y="3276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Truth table of logical not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5943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Truth table of logical and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2954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364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687103"/>
              </p:ext>
            </p:extLst>
          </p:nvPr>
        </p:nvGraphicFramePr>
        <p:xfrm>
          <a:off x="1600200" y="1905000"/>
          <a:ext cx="5486400" cy="2000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 ||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4191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Truth table of logical or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01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32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2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5908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2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59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</a:t>
            </a:r>
            <a:r>
              <a:rPr lang="pl-PL" sz="2000" dirty="0" smtClean="0">
                <a:latin typeface="Comic Sans MS" pitchFamily="66" charset="0"/>
              </a:rPr>
              <a:t>z</a:t>
            </a:r>
            <a:r>
              <a:rPr lang="en-US" sz="2000" dirty="0" smtClean="0">
                <a:latin typeface="Comic Sans MS" pitchFamily="66" charset="0"/>
              </a:rPr>
              <a:t>3</a:t>
            </a:r>
            <a:r>
              <a:rPr lang="pl-PL" sz="2000" dirty="0" smtClean="0">
                <a:latin typeface="Comic Sans MS" pitchFamily="66" charset="0"/>
              </a:rPr>
              <a:t> </a:t>
            </a:r>
            <a:r>
              <a:rPr lang="pl-PL" sz="2000" dirty="0">
                <a:latin typeface="Comic Sans MS" pitchFamily="66" charset="0"/>
              </a:rPr>
              <a:t>= z1 &amp;&amp; z2;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z </a:t>
            </a:r>
            <a:r>
              <a:rPr lang="pl-PL" sz="2000" dirty="0">
                <a:latin typeface="Comic Sans MS" pitchFamily="66" charset="0"/>
              </a:rPr>
              <a:t>= </a:t>
            </a:r>
            <a:r>
              <a:rPr lang="en-US" sz="2000" dirty="0" smtClean="0">
                <a:latin typeface="Comic Sans MS" pitchFamily="66" charset="0"/>
              </a:rPr>
              <a:t>!z3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</a:t>
            </a:r>
            <a:r>
              <a:rPr lang="pl-PL" sz="2000" dirty="0" smtClean="0">
                <a:latin typeface="Comic Sans MS" pitchFamily="66" charset="0"/>
              </a:rPr>
              <a:t>printf</a:t>
            </a:r>
            <a:r>
              <a:rPr lang="pl-PL" sz="2000" dirty="0">
                <a:latin typeface="Comic Sans MS" pitchFamily="66" charset="0"/>
              </a:rPr>
              <a:t>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5410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>
                <a:latin typeface="Comic Sans MS" pitchFamily="66" charset="0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8956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82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390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4648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6200" y="4648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1524000"/>
            <a:ext cx="2667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5432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1524000"/>
            <a:ext cx="190500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mic Sans MS" panose="030F0702030302020204" pitchFamily="66" charset="0"/>
              </a:rPr>
              <a:t>Input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7000" y="2971800"/>
            <a:ext cx="76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3733800" y="2971800"/>
            <a:ext cx="76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971800"/>
            <a:ext cx="76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48400" y="2971800"/>
            <a:ext cx="76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2</a:t>
            </a:r>
          </a:p>
        </p:txBody>
      </p:sp>
      <p:cxnSp>
        <p:nvCxnSpPr>
          <p:cNvPr id="3" name="Straight Arrow Connector 2"/>
          <p:cNvCxnSpPr>
            <a:stCxn id="20" idx="2"/>
            <a:endCxn id="22" idx="0"/>
          </p:cNvCxnSpPr>
          <p:nvPr/>
        </p:nvCxnSpPr>
        <p:spPr>
          <a:xfrm flipH="1">
            <a:off x="3048000" y="2231886"/>
            <a:ext cx="2095500" cy="739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  <a:endCxn id="23" idx="0"/>
          </p:cNvCxnSpPr>
          <p:nvPr/>
        </p:nvCxnSpPr>
        <p:spPr>
          <a:xfrm flipH="1">
            <a:off x="4114800" y="2231886"/>
            <a:ext cx="1028700" cy="739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24" idx="0"/>
          </p:cNvCxnSpPr>
          <p:nvPr/>
        </p:nvCxnSpPr>
        <p:spPr>
          <a:xfrm>
            <a:off x="5143500" y="2231886"/>
            <a:ext cx="190500" cy="739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5" idx="0"/>
          </p:cNvCxnSpPr>
          <p:nvPr/>
        </p:nvCxnSpPr>
        <p:spPr>
          <a:xfrm>
            <a:off x="5143500" y="2231886"/>
            <a:ext cx="1485900" cy="739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3124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</a:t>
            </a:r>
            <a:r>
              <a:rPr lang="pt-BR" sz="1700" dirty="0" smtClean="0">
                <a:latin typeface="Comic Sans MS" pitchFamily="66" charset="0"/>
              </a:rPr>
              <a:t>);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066800"/>
            <a:ext cx="3124200" cy="396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Task1: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Input a number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-&gt; 5432 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143000"/>
            <a:ext cx="2133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31242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</a:t>
            </a:r>
            <a:r>
              <a:rPr lang="pt-BR" sz="1700" dirty="0" smtClean="0">
                <a:latin typeface="Comic Sans MS" pitchFamily="66" charset="0"/>
              </a:rPr>
              <a:t>int num;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d1 = num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r>
              <a:rPr lang="pt-BR" sz="1700" dirty="0">
                <a:latin typeface="Comic Sans MS" pitchFamily="66" charset="0"/>
              </a:rPr>
              <a:t>int r1 = num % 10;</a:t>
            </a:r>
          </a:p>
          <a:p>
            <a:pPr>
              <a:buNone/>
            </a:pPr>
            <a:endParaRPr lang="pt-BR" sz="17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066800"/>
            <a:ext cx="3124200" cy="487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Task2: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10 ) 5432 ( 543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5430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---------------</a:t>
            </a:r>
          </a:p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          2</a:t>
            </a:r>
          </a:p>
        </p:txBody>
      </p:sp>
      <p:sp>
        <p:nvSpPr>
          <p:cNvPr id="2" name="Oval 1"/>
          <p:cNvSpPr/>
          <p:nvPr/>
        </p:nvSpPr>
        <p:spPr>
          <a:xfrm>
            <a:off x="6324600" y="1219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19800" y="21336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 flipV="1">
            <a:off x="2590800" y="2209800"/>
            <a:ext cx="3429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 flipH="1">
            <a:off x="2590800" y="1524000"/>
            <a:ext cx="3733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0" y="1676400"/>
            <a:ext cx="2133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31242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</a:t>
            </a:r>
            <a:r>
              <a:rPr lang="pt-BR" sz="1700" dirty="0" smtClean="0">
                <a:latin typeface="Comic Sans MS" pitchFamily="66" charset="0"/>
              </a:rPr>
              <a:t>int num;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d1 = num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r>
              <a:rPr lang="pt-BR" sz="1700" dirty="0">
                <a:latin typeface="Comic Sans MS" pitchFamily="66" charset="0"/>
              </a:rPr>
              <a:t>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d2 = d1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066800"/>
            <a:ext cx="3124200" cy="487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Task3: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10 ) 543 ( 54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540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---------------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      3</a:t>
            </a:r>
          </a:p>
        </p:txBody>
      </p:sp>
      <p:sp>
        <p:nvSpPr>
          <p:cNvPr id="2" name="Oval 1"/>
          <p:cNvSpPr/>
          <p:nvPr/>
        </p:nvSpPr>
        <p:spPr>
          <a:xfrm>
            <a:off x="6248400" y="1219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43600" y="21336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2514600" y="2438400"/>
            <a:ext cx="3429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 flipH="1">
            <a:off x="2514600" y="1524000"/>
            <a:ext cx="3733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0" y="2362200"/>
            <a:ext cx="2133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3124200" cy="259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</a:t>
            </a:r>
            <a:r>
              <a:rPr lang="pt-BR" sz="1700" dirty="0" smtClean="0">
                <a:latin typeface="Comic Sans MS" pitchFamily="66" charset="0"/>
              </a:rPr>
              <a:t>int num;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d1 = num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r>
              <a:rPr lang="pt-BR" sz="1700" dirty="0">
                <a:latin typeface="Comic Sans MS" pitchFamily="66" charset="0"/>
              </a:rPr>
              <a:t>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d2 = d1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d3 = d2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066800"/>
            <a:ext cx="3124200" cy="487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Task4: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10 ) 54 ( 5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50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---------------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   4</a:t>
            </a:r>
          </a:p>
        </p:txBody>
      </p:sp>
      <p:sp>
        <p:nvSpPr>
          <p:cNvPr id="2" name="Oval 1"/>
          <p:cNvSpPr/>
          <p:nvPr/>
        </p:nvSpPr>
        <p:spPr>
          <a:xfrm>
            <a:off x="6019800" y="1219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91200" y="22098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2590800" y="2514600"/>
            <a:ext cx="32004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 flipH="1">
            <a:off x="2514600" y="1524000"/>
            <a:ext cx="3505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2971800"/>
            <a:ext cx="2133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31242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</a:t>
            </a:r>
            <a:r>
              <a:rPr lang="pt-BR" sz="1700" dirty="0" smtClean="0">
                <a:latin typeface="Comic Sans MS" pitchFamily="66" charset="0"/>
              </a:rPr>
              <a:t>int num;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d1 = num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r>
              <a:rPr lang="pt-BR" sz="1700" dirty="0">
                <a:latin typeface="Comic Sans MS" pitchFamily="66" charset="0"/>
              </a:rPr>
              <a:t>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d2 = d1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d3 = d2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066800"/>
            <a:ext cx="3124200" cy="487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Task5: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10 ) 5 ( 0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0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---------------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 5</a:t>
            </a:r>
          </a:p>
        </p:txBody>
      </p:sp>
      <p:sp>
        <p:nvSpPr>
          <p:cNvPr id="2" name="Oval 1"/>
          <p:cNvSpPr/>
          <p:nvPr/>
        </p:nvSpPr>
        <p:spPr>
          <a:xfrm>
            <a:off x="5867400" y="1219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22098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2514600" y="2514600"/>
            <a:ext cx="30480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 flipH="1">
            <a:off x="2514600" y="1524000"/>
            <a:ext cx="3352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0" y="3581400"/>
            <a:ext cx="2133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472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printf("%d %d\n", d1, r1);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printf("%d %d\n", d2, r2);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printf("%d %d\n", d3, r3);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printf("%d %d\n", d4, r4);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printf</a:t>
            </a:r>
            <a:r>
              <a:rPr lang="pt-BR" sz="1700" dirty="0">
                <a:latin typeface="Comic Sans MS" pitchFamily="66" charset="0"/>
              </a:rPr>
              <a:t>("%d %d %d %d", r1, r2, r3, r4);</a:t>
            </a:r>
            <a:endParaRPr lang="en-US" sz="17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</a:t>
            </a:r>
            <a:r>
              <a:rPr lang="pt-BR" sz="17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</a:t>
            </a:r>
            <a:r>
              <a:rPr lang="pt-BR" sz="1700" dirty="0" smtClean="0">
                <a:latin typeface="Comic Sans MS" pitchFamily="66" charset="0"/>
              </a:rPr>
              <a:t>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143000"/>
            <a:ext cx="5181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4800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800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9812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5908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18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</a:t>
            </a:r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72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8956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18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</a:t>
            </a:r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54102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541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d3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2004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18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</a:t>
            </a:r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54102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541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60960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60960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r3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5052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18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</a:t>
            </a:r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54102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541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60960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60960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60960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71800" y="60960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d4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8100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18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</a:t>
            </a:r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72200" y="54102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541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60960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60960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60960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71800" y="60960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d4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2200" y="6019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10200" y="6019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4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16002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60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16002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60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1600200"/>
            <a:ext cx="12192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60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0" y="2209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209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1000" y="2209800"/>
            <a:ext cx="12192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29000" y="2209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</a:t>
            </a:r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9400" y="21336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2133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2819400"/>
            <a:ext cx="12192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2819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1000" y="2819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29000" y="2819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d4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9400" y="2743200"/>
            <a:ext cx="12192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67400" y="2743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4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9600" y="3657600"/>
            <a:ext cx="822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printf(“%d %d %d %d”, r1, r2, r3, r4)</a:t>
            </a:r>
            <a:endParaRPr lang="pt-BR" sz="1700" dirty="0">
              <a:latin typeface="Comic Sans MS" pitchFamily="66" charset="0"/>
            </a:endParaRP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33800" y="2514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2590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1676400"/>
            <a:ext cx="990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1600200"/>
            <a:ext cx="190500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mic Sans MS" panose="030F0702030302020204" pitchFamily="66" charset="0"/>
              </a:rPr>
              <a:t>Input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1676400"/>
            <a:ext cx="990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42672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43434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3429000"/>
            <a:ext cx="990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3352800"/>
            <a:ext cx="190500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mic Sans MS" panose="030F0702030302020204" pitchFamily="66" charset="0"/>
              </a:rPr>
              <a:t>Output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5400" y="3429000"/>
            <a:ext cx="990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182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1143000"/>
            <a:ext cx="685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85800" y="1143000"/>
            <a:ext cx="3124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a, b;</a:t>
            </a:r>
            <a:endParaRPr lang="pt-BR" sz="1700" dirty="0">
              <a:latin typeface="Comic Sans MS" pitchFamily="66" charset="0"/>
            </a:endParaRP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</a:t>
            </a:r>
            <a:r>
              <a:rPr lang="pt-BR" sz="1700" dirty="0" smtClean="0">
                <a:latin typeface="Comic Sans MS" pitchFamily="66" charset="0"/>
              </a:rPr>
              <a:t>d %d ", &amp;a, &amp;b);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600" y="1219200"/>
            <a:ext cx="2590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182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1143000"/>
            <a:ext cx="685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85800" y="1143000"/>
            <a:ext cx="31242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a, b;</a:t>
            </a:r>
            <a:endParaRPr lang="pt-BR" sz="1700" dirty="0">
              <a:latin typeface="Comic Sans MS" pitchFamily="66" charset="0"/>
            </a:endParaRP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</a:t>
            </a:r>
            <a:r>
              <a:rPr lang="pt-BR" sz="1700" dirty="0" smtClean="0">
                <a:latin typeface="Comic Sans MS" pitchFamily="66" charset="0"/>
              </a:rPr>
              <a:t>d %d ", &amp;a, &amp;b);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c;</a:t>
            </a:r>
          </a:p>
          <a:p>
            <a:pPr>
              <a:buNone/>
            </a:pPr>
            <a:endParaRPr lang="pt-BR" sz="1700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600" y="1752600"/>
            <a:ext cx="2590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50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325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182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1143000"/>
            <a:ext cx="685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85800" y="1143000"/>
            <a:ext cx="31242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a, b;</a:t>
            </a:r>
            <a:endParaRPr lang="pt-BR" sz="1700" dirty="0">
              <a:latin typeface="Comic Sans MS" pitchFamily="66" charset="0"/>
            </a:endParaRP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</a:t>
            </a:r>
            <a:r>
              <a:rPr lang="pt-BR" sz="1700" dirty="0" smtClean="0">
                <a:latin typeface="Comic Sans MS" pitchFamily="66" charset="0"/>
              </a:rPr>
              <a:t>d %d ", &amp;a, &amp;b);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c;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</a:t>
            </a:r>
            <a:r>
              <a:rPr lang="pt-BR" sz="1700" dirty="0" smtClean="0">
                <a:latin typeface="Comic Sans MS" pitchFamily="66" charset="0"/>
              </a:rPr>
              <a:t>   c = a;</a:t>
            </a:r>
          </a:p>
          <a:p>
            <a:pPr>
              <a:buNone/>
            </a:pPr>
            <a:endParaRPr lang="pt-BR" sz="1700" dirty="0" smtClean="0">
              <a:latin typeface="Comic Sans MS" pitchFamily="66" charset="0"/>
            </a:endParaRPr>
          </a:p>
          <a:p>
            <a:pPr>
              <a:buNone/>
            </a:pPr>
            <a:endParaRPr lang="pt-BR" sz="1700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600" y="2057400"/>
            <a:ext cx="2590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50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2" name="Circular Arrow 11"/>
          <p:cNvSpPr/>
          <p:nvPr/>
        </p:nvSpPr>
        <p:spPr>
          <a:xfrm rot="10800000">
            <a:off x="5791200" y="15240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182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1143000"/>
            <a:ext cx="685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85800" y="1143000"/>
            <a:ext cx="31242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a, b;</a:t>
            </a:r>
            <a:endParaRPr lang="pt-BR" sz="1700" dirty="0">
              <a:latin typeface="Comic Sans MS" pitchFamily="66" charset="0"/>
            </a:endParaRP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</a:t>
            </a:r>
            <a:r>
              <a:rPr lang="pt-BR" sz="1700" dirty="0" smtClean="0">
                <a:latin typeface="Comic Sans MS" pitchFamily="66" charset="0"/>
              </a:rPr>
              <a:t>d %d ", &amp;a, &amp;b);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c;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</a:t>
            </a:r>
            <a:r>
              <a:rPr lang="pt-BR" sz="1700" dirty="0" smtClean="0">
                <a:latin typeface="Comic Sans MS" pitchFamily="66" charset="0"/>
              </a:rPr>
              <a:t>   c = a;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a = b;</a:t>
            </a:r>
          </a:p>
          <a:p>
            <a:pPr>
              <a:buNone/>
            </a:pPr>
            <a:endParaRPr lang="pt-BR" sz="1700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600" y="2362200"/>
            <a:ext cx="2590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50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2" name="Circular Arrow 11"/>
          <p:cNvSpPr/>
          <p:nvPr/>
        </p:nvSpPr>
        <p:spPr>
          <a:xfrm rot="10800000">
            <a:off x="6705600" y="15240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572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3.000000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27432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9000" y="2819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21336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2133600"/>
            <a:ext cx="685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85800" y="1143000"/>
            <a:ext cx="31242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a, b;</a:t>
            </a:r>
            <a:endParaRPr lang="pt-BR" sz="1700" dirty="0">
              <a:latin typeface="Comic Sans MS" pitchFamily="66" charset="0"/>
            </a:endParaRP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</a:t>
            </a:r>
            <a:r>
              <a:rPr lang="pt-BR" sz="1700" dirty="0" smtClean="0">
                <a:latin typeface="Comic Sans MS" pitchFamily="66" charset="0"/>
              </a:rPr>
              <a:t>d %d ", &amp;a, &amp;b);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c;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</a:t>
            </a:r>
            <a:r>
              <a:rPr lang="pt-BR" sz="1700" dirty="0" smtClean="0">
                <a:latin typeface="Comic Sans MS" pitchFamily="66" charset="0"/>
              </a:rPr>
              <a:t>   c = a;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a = b;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b = c;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600" y="2667000"/>
            <a:ext cx="2590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21336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27432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2" name="Circular Arrow 11"/>
          <p:cNvSpPr/>
          <p:nvPr/>
        </p:nvSpPr>
        <p:spPr>
          <a:xfrm rot="10800000">
            <a:off x="6172200" y="25146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5257800" y="838200"/>
            <a:ext cx="2514600" cy="106680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3048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3048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4572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3048000"/>
            <a:ext cx="1295400" cy="1295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812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3" name="Curved Down Arrow 12"/>
          <p:cNvSpPr/>
          <p:nvPr/>
        </p:nvSpPr>
        <p:spPr>
          <a:xfrm>
            <a:off x="2438400" y="1447800"/>
            <a:ext cx="4572000" cy="137160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0800000">
            <a:off x="5029200" y="38100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10800000">
            <a:off x="2590800" y="38862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4267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4200" y="4267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1752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variables: left cyclic shift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2743200"/>
            <a:ext cx="1295400" cy="1295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1" name="Curved Up Arrow 10"/>
          <p:cNvSpPr/>
          <p:nvPr/>
        </p:nvSpPr>
        <p:spPr>
          <a:xfrm>
            <a:off x="4953000" y="44958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2514600" y="45720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>
            <a:off x="2667000" y="1600200"/>
            <a:ext cx="3505200" cy="8382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4343400"/>
            <a:ext cx="41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200" y="4267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14800" y="1828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variables: right cyclic shift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2766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32766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480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2766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2600" y="480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1" name="Curved Up Arrow 10"/>
          <p:cNvSpPr/>
          <p:nvPr/>
        </p:nvSpPr>
        <p:spPr>
          <a:xfrm>
            <a:off x="4114800" y="50292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1676400" y="51054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>
            <a:off x="762000" y="1447800"/>
            <a:ext cx="7391400" cy="1752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4953000"/>
            <a:ext cx="41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36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3400" y="1676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4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3 variables: right cyclic shift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7600" y="3276600"/>
            <a:ext cx="1295400" cy="1295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24800" y="480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21" name="Curved Up Arrow 20"/>
          <p:cNvSpPr/>
          <p:nvPr/>
        </p:nvSpPr>
        <p:spPr>
          <a:xfrm>
            <a:off x="6477000" y="50292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487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Statements: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267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Return Statements: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return 0</a:t>
            </a:r>
          </a:p>
          <a:p>
            <a:pPr>
              <a:buNone/>
            </a:pPr>
            <a:endParaRPr lang="en-US" sz="2400" dirty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Expression Statements: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	b = 3;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      a = a + b;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      b++ 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      b &gt; 0;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	b &gt; 0 &amp;&amp; b &lt; 10; </a:t>
            </a:r>
          </a:p>
        </p:txBody>
      </p:sp>
    </p:spTree>
    <p:extLst>
      <p:ext uri="{BB962C8B-B14F-4D97-AF65-F5344CB8AC3E}">
        <p14:creationId xmlns:p14="http://schemas.microsoft.com/office/powerpoint/2010/main" val="35211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1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572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>
                <a:latin typeface="Comic Sans MS" pitchFamily="66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6764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int p;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22860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printf</a:t>
            </a:r>
            <a:r>
              <a:rPr lang="en-US" dirty="0" smtClean="0">
                <a:latin typeface="Comic Sans MS" pitchFamily="66" charset="0"/>
              </a:rPr>
              <a:t>(“%d”, p);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572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>
                <a:latin typeface="Comic Sans MS" pitchFamily="66" charset="0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.000000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0574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626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1.666667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42672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1.666667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1242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 =  </a:t>
            </a:r>
            <a:r>
              <a:rPr lang="en-US" dirty="0" smtClean="0">
                <a:latin typeface="Comic Sans MS" pitchFamily="66" charset="0"/>
              </a:rPr>
              <a:t>(float) j </a:t>
            </a:r>
            <a:r>
              <a:rPr lang="en-US" dirty="0">
                <a:latin typeface="Comic Sans MS" panose="030F0702030302020204" pitchFamily="66" charset="0"/>
              </a:rPr>
              <a:t>/ i;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1143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000" dirty="0">
                <a:latin typeface="Comic Sans MS" pitchFamily="66" charset="0"/>
              </a:rPr>
              <a:t>(data type) expression</a:t>
            </a:r>
          </a:p>
        </p:txBody>
      </p:sp>
    </p:spTree>
    <p:extLst>
      <p:ext uri="{BB962C8B-B14F-4D97-AF65-F5344CB8AC3E}">
        <p14:creationId xmlns:p14="http://schemas.microsoft.com/office/powerpoint/2010/main" val="24293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0574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626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1.666667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42672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1.666667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1242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 =  </a:t>
            </a:r>
            <a:r>
              <a:rPr lang="en-US" dirty="0" smtClean="0">
                <a:latin typeface="Comic Sans MS" pitchFamily="66" charset="0"/>
              </a:rPr>
              <a:t>j </a:t>
            </a:r>
            <a:r>
              <a:rPr lang="en-US" dirty="0">
                <a:latin typeface="Comic Sans MS" panose="030F0702030302020204" pitchFamily="66" charset="0"/>
              </a:rPr>
              <a:t>/ (float) </a:t>
            </a:r>
            <a:r>
              <a:rPr lang="en-US" dirty="0" smtClean="0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1143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000" dirty="0">
                <a:latin typeface="Comic Sans MS" pitchFamily="66" charset="0"/>
              </a:rPr>
              <a:t>(data type) expression</a:t>
            </a:r>
          </a:p>
        </p:txBody>
      </p:sp>
    </p:spTree>
    <p:extLst>
      <p:ext uri="{BB962C8B-B14F-4D97-AF65-F5344CB8AC3E}">
        <p14:creationId xmlns:p14="http://schemas.microsoft.com/office/powerpoint/2010/main" val="27651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2667</Words>
  <Application>Microsoft Office PowerPoint</Application>
  <PresentationFormat>On-screen Show (4:3)</PresentationFormat>
  <Paragraphs>752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Statements: 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131</cp:revision>
  <dcterms:created xsi:type="dcterms:W3CDTF">2006-08-16T00:00:00Z</dcterms:created>
  <dcterms:modified xsi:type="dcterms:W3CDTF">2020-07-12T05:17:20Z</dcterms:modified>
</cp:coreProperties>
</file>