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87" r:id="rId15"/>
    <p:sldId id="288" r:id="rId16"/>
    <p:sldId id="289" r:id="rId17"/>
    <p:sldId id="290" r:id="rId18"/>
    <p:sldId id="299" r:id="rId19"/>
    <p:sldId id="291" r:id="rId20"/>
    <p:sldId id="300" r:id="rId21"/>
    <p:sldId id="292" r:id="rId22"/>
    <p:sldId id="301" r:id="rId23"/>
    <p:sldId id="278" r:id="rId24"/>
    <p:sldId id="293" r:id="rId25"/>
    <p:sldId id="294" r:id="rId26"/>
    <p:sldId id="302" r:id="rId27"/>
    <p:sldId id="303" r:id="rId28"/>
    <p:sldId id="295" r:id="rId29"/>
    <p:sldId id="304" r:id="rId30"/>
    <p:sldId id="297" r:id="rId31"/>
    <p:sldId id="305" r:id="rId32"/>
    <p:sldId id="306" r:id="rId33"/>
    <p:sldId id="279" r:id="rId34"/>
    <p:sldId id="307" r:id="rId35"/>
    <p:sldId id="281" r:id="rId36"/>
    <p:sldId id="284" r:id="rId37"/>
    <p:sldId id="285" r:id="rId38"/>
    <p:sldId id="28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852FDB-C65D-41E9-89C2-C530EF2B4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CAEEF26-7C22-4F4D-8311-CA7D08600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4FED0D7-458C-455E-8544-7F4FB227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24BE479-F30A-42AD-9F57-F69961CF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E6237C-6508-45AC-A65A-8988FEA3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9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C09935-CB0F-4147-B42A-ED3B9F1E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019B112-47D9-477E-8F70-56F30DEC2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0C16462-43A1-462A-AE45-0EF834CF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9A7AE0-42F4-434A-A672-3BF167C6D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A77513D-7167-431D-9243-B45CAF35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5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81DC520-FEA9-492D-A282-4EB0B653B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7E4A549-EDB1-49AE-91E7-4B9F9B07A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2A75A99-64FD-4982-B025-60A2A3AD1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92E719E-62FE-4BDD-B1A9-3903FF70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C660DEE-60E9-491D-BCCD-66BF7BBE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F828E4-CD31-4E08-9042-18A54834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A8D670-48EE-4E79-9632-ED6C0C65F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426F468-0AD5-4234-B33C-A5A21E0E6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07F4839-FB68-485F-8927-47F468A8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65E2014-BE1B-4729-A66C-3BD8CAB2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8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82AB2D-E870-419D-97BC-61742125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5A07E9E-5920-4D15-94AB-989A48360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9CB3C6E-1A37-41A5-A05B-7046DE33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5ADBC4C-8B94-4DFB-9121-41A734550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C92F611-984C-4700-8F37-9E1549C6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8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ADE4F3-2E91-4B7B-A523-4F20D9DB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0BFEFF9-26D6-4A12-9EA0-C90492A03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4E3AE41-6594-47EC-896F-6F854579A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309353D-8B36-4661-8F38-7F672E0C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7BE5FC0-FCB4-4A00-9B13-EF95E782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1734B99-3D29-484C-B00E-6681F8E4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4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B0D425-A8D8-40C3-AADC-ED0A1F064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ACE5B86-8B8A-4F2D-BF50-F9A1BFA1A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02A5037-5960-4074-98D6-73D02BAD5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D79AB3D-A0C4-43C8-9AE5-466CD15A0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D78A97C-7EBD-4F84-BA6E-25D45A7C1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577F049-3FBA-4D4F-94A1-4C75C327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770C7D9-907C-4916-8158-03680A1F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1C3B229-17EA-4B52-8721-91DCF9AA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3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B11FC9-9919-4FE2-A084-F8E8852C4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5F52948-BD2D-4B96-9757-E8999992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4EA6FBD-C6D4-429A-AF22-58EAED3EB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2FCAB54-AAEC-412D-AD85-B853F8E4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4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5EBC5A4-17CB-434C-9609-2219D180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46A0E82-BFF7-48D4-B4BE-19F68E22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6E4AC46-62DE-4650-854E-0178023A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11F1E2-AA8C-4F5A-AD3C-DE865B15D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AF90EB-2E06-4841-8535-150EBA092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B85B0F3-AC9A-47AB-AA9C-8696B66FE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6C64471-6160-4EAC-BB24-78B60CD5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0336C18-C959-43BB-81AD-588F23FB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5C75149-E3CE-4F34-BCDB-1DC926C2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9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985B36-160C-4B77-B9F6-6E6ADC4B4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CD1F2B6-8B27-46DA-815F-AEC2588D8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94048D5-AF6C-4AE7-903A-9F0BBEE06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06F619A-F3F8-479D-B382-1B06C8739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3955CF4-8167-4C02-A662-5E3ED1E7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FB652C0-1103-4529-AAEB-70E8920E4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7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0F10A20-DCB1-4469-82F2-DA58857D0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DC14E44-AA3E-46A4-AF98-6D730D586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DF36B15-1CB7-4724-91CF-C3AF193C9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FDDB4-F553-424D-81C5-266A1B530A90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7ACD7DB-2840-4940-B50F-42527C398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87367D-22C9-4D20-9B6B-372D4388D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4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2FDA3E-FC10-4645-9A57-FCA21E1CA9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Predicate Logic</a:t>
            </a:r>
          </a:p>
        </p:txBody>
      </p:sp>
    </p:spTree>
    <p:extLst>
      <p:ext uri="{BB962C8B-B14F-4D97-AF65-F5344CB8AC3E}">
        <p14:creationId xmlns:p14="http://schemas.microsoft.com/office/powerpoint/2010/main" val="339441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Nested </a:t>
            </a:r>
            <a:r>
              <a:rPr lang="en-US" dirty="0" smtClean="0">
                <a:latin typeface="Comic Sans MS" panose="030F0702030302020204" pitchFamily="66" charset="0"/>
              </a:rPr>
              <a:t>Quantifier5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, y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3200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Q(x, y)::=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0</a:t>
                </a:r>
                <a:r>
                  <a:rPr lang="en-US" sz="3200" dirty="0">
                    <a:latin typeface="Comic Sans MS" panose="030F0702030302020204" pitchFamily="66" charset="0"/>
                  </a:rPr>
                  <a:t>]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y Q(x, y) = ?</a:t>
                </a: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722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Nested </a:t>
            </a:r>
            <a:r>
              <a:rPr lang="en-US" dirty="0" smtClean="0">
                <a:latin typeface="Comic Sans MS" panose="030F0702030302020204" pitchFamily="66" charset="0"/>
              </a:rPr>
              <a:t>Quantifier6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, y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3200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Q(x, y)::=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13]</a:t>
                </a:r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y Q(x, y) = ?</a:t>
                </a: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89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Nested </a:t>
            </a:r>
            <a:r>
              <a:rPr lang="en-US" dirty="0" smtClean="0">
                <a:latin typeface="Comic Sans MS" panose="030F0702030302020204" pitchFamily="66" charset="0"/>
              </a:rPr>
              <a:t>Quantifier7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, y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3200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Q(x, y)::=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-6]</a:t>
                </a:r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y Q(x, y) = ?</a:t>
                </a: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093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Nested </a:t>
            </a:r>
            <a:r>
              <a:rPr lang="en-US" dirty="0" smtClean="0">
                <a:latin typeface="Comic Sans MS" panose="030F0702030302020204" pitchFamily="66" charset="0"/>
              </a:rPr>
              <a:t>Quantifier8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, y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,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z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3200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Q(x,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y, z)::= [x + y = z]</a:t>
                </a:r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x</a:t>
                </a:r>
                <a:r>
                  <a:rPr lang="en-US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y</a:t>
                </a:r>
                <a:r>
                  <a:rPr lang="en-US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z </a:t>
                </a:r>
                <a:r>
                  <a:rPr lang="en-US" sz="3600" dirty="0">
                    <a:latin typeface="Comic Sans MS" panose="030F0702030302020204" pitchFamily="66" charset="0"/>
                  </a:rPr>
                  <a:t>Q(x, </a:t>
                </a:r>
                <a:r>
                  <a:rPr lang="en-US" sz="3600" dirty="0" smtClean="0">
                    <a:latin typeface="Comic Sans MS" panose="030F0702030302020204" pitchFamily="66" charset="0"/>
                  </a:rPr>
                  <a:t>y, z) </a:t>
                </a:r>
                <a:r>
                  <a:rPr lang="en-US" sz="3600" dirty="0">
                    <a:latin typeface="Comic Sans MS" panose="030F0702030302020204" pitchFamily="66" charset="0"/>
                  </a:rPr>
                  <a:t>= ?</a:t>
                </a: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886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64FC46BD-FCD3-4070-A2FE-CF068D2108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x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y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z [</a:t>
                </a:r>
                <a:r>
                  <a:rPr lang="en-US" dirty="0">
                    <a:latin typeface="Comic Sans MS" panose="030F0702030302020204" pitchFamily="66" charset="0"/>
                  </a:rPr>
                  <a:t>x + y = z</a:t>
                </a:r>
                <a:r>
                  <a:rPr lang="en-US" dirty="0" smtClean="0">
                    <a:latin typeface="Comic Sans MS" panose="030F0702030302020204" pitchFamily="66" charset="0"/>
                  </a:rPr>
                  <a:t>]</a:t>
                </a: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64FC46BD-FCD3-4070-A2FE-CF068D210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72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x</a:t>
            </a:r>
            <a:r>
              <a:rPr lang="en-US" dirty="0" smtClean="0">
                <a:latin typeface="Comic Sans MS" panose="030F0702030302020204" pitchFamily="66" charset="0"/>
              </a:rPr>
              <a:t>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y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	z = </a:t>
            </a:r>
            <a:r>
              <a:rPr lang="en-US" dirty="0" smtClean="0">
                <a:latin typeface="Comic Sans MS" panose="030F0702030302020204" pitchFamily="66" charset="0"/>
              </a:rPr>
              <a:t>2, </a:t>
            </a:r>
            <a:r>
              <a:rPr lang="en-US" dirty="0" smtClean="0">
                <a:latin typeface="Comic Sans MS" panose="030F0702030302020204" pitchFamily="66" charset="0"/>
              </a:rPr>
              <a:t>1 + 1 = 2: T  </a:t>
            </a:r>
            <a:endParaRPr 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65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64FC46BD-FCD3-4070-A2FE-CF068D2108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x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y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z [</a:t>
                </a:r>
                <a:r>
                  <a:rPr lang="en-US" dirty="0">
                    <a:latin typeface="Comic Sans MS" panose="030F0702030302020204" pitchFamily="66" charset="0"/>
                  </a:rPr>
                  <a:t>x + y = z</a:t>
                </a:r>
                <a:r>
                  <a:rPr lang="en-US" dirty="0" smtClean="0">
                    <a:latin typeface="Comic Sans MS" panose="030F0702030302020204" pitchFamily="66" charset="0"/>
                  </a:rPr>
                  <a:t>]</a:t>
                </a: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64FC46BD-FCD3-4070-A2FE-CF068D210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72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x</a:t>
            </a:r>
            <a:r>
              <a:rPr lang="en-US" dirty="0" smtClean="0">
                <a:latin typeface="Comic Sans MS" panose="030F0702030302020204" pitchFamily="66" charset="0"/>
              </a:rPr>
              <a:t>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y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	z = </a:t>
            </a:r>
            <a:r>
              <a:rPr lang="en-US" dirty="0" smtClean="0">
                <a:latin typeface="Comic Sans MS" panose="030F0702030302020204" pitchFamily="66" charset="0"/>
              </a:rPr>
              <a:t>2, </a:t>
            </a:r>
            <a:r>
              <a:rPr lang="en-US" dirty="0" smtClean="0">
                <a:latin typeface="Comic Sans MS" panose="030F0702030302020204" pitchFamily="66" charset="0"/>
              </a:rPr>
              <a:t>1 + 1 = 2: T  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8713" y="3110790"/>
                <a:ext cx="10515600" cy="10654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  <a:ea typeface="Cambria Math" panose="02040503050406030204" pitchFamily="18" charset="0"/>
                  </a:rPr>
                  <a:t>What’s the quantifier before z?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z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13" y="3110790"/>
                <a:ext cx="10515600" cy="1065426"/>
              </a:xfrm>
              <a:prstGeom prst="rect">
                <a:avLst/>
              </a:prstGeom>
              <a:blipFill rotWithShape="0">
                <a:blip r:embed="rId3"/>
                <a:stretch>
                  <a:fillRect l="-1159" t="-9714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403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64FC46BD-FCD3-4070-A2FE-CF068D2108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x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y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z [</a:t>
                </a:r>
                <a:r>
                  <a:rPr lang="en-US" dirty="0">
                    <a:latin typeface="Comic Sans MS" panose="030F0702030302020204" pitchFamily="66" charset="0"/>
                  </a:rPr>
                  <a:t>x + y = z</a:t>
                </a:r>
                <a:r>
                  <a:rPr lang="en-US" dirty="0" smtClean="0">
                    <a:latin typeface="Comic Sans MS" panose="030F0702030302020204" pitchFamily="66" charset="0"/>
                  </a:rPr>
                  <a:t>]</a:t>
                </a: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64FC46BD-FCD3-4070-A2FE-CF068D210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72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x</a:t>
            </a:r>
            <a:r>
              <a:rPr lang="en-US" dirty="0" smtClean="0">
                <a:latin typeface="Comic Sans MS" panose="030F0702030302020204" pitchFamily="66" charset="0"/>
              </a:rPr>
              <a:t>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y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	z = 2, 1 + 1 = 2: T  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8713" y="3110790"/>
                <a:ext cx="10515600" cy="10654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  <a:ea typeface="Cambria Math" panose="02040503050406030204" pitchFamily="18" charset="0"/>
                  </a:rPr>
                  <a:t>What’s the quantifier before z?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z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13" y="3110790"/>
                <a:ext cx="10515600" cy="1065426"/>
              </a:xfrm>
              <a:prstGeom prst="rect">
                <a:avLst/>
              </a:prstGeom>
              <a:blipFill rotWithShape="0">
                <a:blip r:embed="rId3"/>
                <a:stretch>
                  <a:fillRect l="-1159" t="-9714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67770" y="4229906"/>
            <a:ext cx="10515600" cy="1272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x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y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	z = 2, 1 + 1 = 2: T  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419367" y="492684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331225" y="4847798"/>
            <a:ext cx="0" cy="723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327150" y="48482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327150" y="55721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25500" y="5029200"/>
            <a:ext cx="317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01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64FC46BD-FCD3-4070-A2FE-CF068D2108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x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y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z [</a:t>
                </a:r>
                <a:r>
                  <a:rPr lang="en-US" dirty="0">
                    <a:latin typeface="Comic Sans MS" panose="030F0702030302020204" pitchFamily="66" charset="0"/>
                  </a:rPr>
                  <a:t>x + y = z</a:t>
                </a:r>
                <a:r>
                  <a:rPr lang="en-US" dirty="0" smtClean="0">
                    <a:latin typeface="Comic Sans MS" panose="030F0702030302020204" pitchFamily="66" charset="0"/>
                  </a:rPr>
                  <a:t>]</a:t>
                </a: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64FC46BD-FCD3-4070-A2FE-CF068D210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6013" y="1637590"/>
                <a:ext cx="10515600" cy="5214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  <a:ea typeface="Cambria Math" panose="02040503050406030204" pitchFamily="18" charset="0"/>
                  </a:rPr>
                  <a:t>What’s the quantifier before y?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y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13" y="1637590"/>
                <a:ext cx="10515600" cy="521410"/>
              </a:xfrm>
              <a:prstGeom prst="rect">
                <a:avLst/>
              </a:prstGeom>
              <a:blipFill rotWithShape="0">
                <a:blip r:embed="rId3"/>
                <a:stretch>
                  <a:fillRect l="-1217" t="-32941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43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64FC46BD-FCD3-4070-A2FE-CF068D2108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x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y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z [</a:t>
                </a:r>
                <a:r>
                  <a:rPr lang="en-US" dirty="0">
                    <a:latin typeface="Comic Sans MS" panose="030F0702030302020204" pitchFamily="66" charset="0"/>
                  </a:rPr>
                  <a:t>x + y = z</a:t>
                </a:r>
                <a:r>
                  <a:rPr lang="en-US" dirty="0" smtClean="0">
                    <a:latin typeface="Comic Sans MS" panose="030F0702030302020204" pitchFamily="66" charset="0"/>
                  </a:rPr>
                  <a:t>]</a:t>
                </a: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64FC46BD-FCD3-4070-A2FE-CF068D210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6013" y="1637590"/>
                <a:ext cx="10515600" cy="5214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  <a:ea typeface="Cambria Math" panose="02040503050406030204" pitchFamily="18" charset="0"/>
                  </a:rPr>
                  <a:t>What’s the quantifier before y?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y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13" y="1637590"/>
                <a:ext cx="10515600" cy="521410"/>
              </a:xfrm>
              <a:prstGeom prst="rect">
                <a:avLst/>
              </a:prstGeom>
              <a:blipFill rotWithShape="0">
                <a:blip r:embed="rId3"/>
                <a:stretch>
                  <a:fillRect l="-1217" t="-32941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083670" y="2261406"/>
            <a:ext cx="10515600" cy="3009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x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y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	z = 1, 1 + 1 = 2: T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	y </a:t>
            </a:r>
            <a:r>
              <a:rPr lang="en-US" dirty="0">
                <a:latin typeface="Comic Sans MS" panose="030F0702030302020204" pitchFamily="66" charset="0"/>
              </a:rPr>
              <a:t>= </a:t>
            </a:r>
            <a:r>
              <a:rPr lang="en-US" dirty="0" smtClean="0">
                <a:latin typeface="Comic Sans MS" panose="030F0702030302020204" pitchFamily="66" charset="0"/>
              </a:rPr>
              <a:t>2</a:t>
            </a:r>
            <a:r>
              <a:rPr lang="en-US" dirty="0">
                <a:latin typeface="Comic Sans MS" panose="030F0702030302020204" pitchFamily="66" charset="0"/>
              </a:rPr>
              <a:t/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		z = </a:t>
            </a:r>
            <a:r>
              <a:rPr lang="en-US" dirty="0" smtClean="0">
                <a:latin typeface="Comic Sans MS" panose="030F0702030302020204" pitchFamily="66" charset="0"/>
              </a:rPr>
              <a:t>3, </a:t>
            </a:r>
            <a:r>
              <a:rPr lang="en-US" dirty="0">
                <a:latin typeface="Comic Sans MS" panose="030F0702030302020204" pitchFamily="66" charset="0"/>
              </a:rPr>
              <a:t>1 + </a:t>
            </a:r>
            <a:r>
              <a:rPr lang="en-US" dirty="0" smtClean="0">
                <a:latin typeface="Comic Sans MS" panose="030F0702030302020204" pitchFamily="66" charset="0"/>
              </a:rPr>
              <a:t>2 </a:t>
            </a:r>
            <a:r>
              <a:rPr lang="en-US" dirty="0">
                <a:latin typeface="Comic Sans MS" panose="030F0702030302020204" pitchFamily="66" charset="0"/>
              </a:rPr>
              <a:t>= </a:t>
            </a:r>
            <a:r>
              <a:rPr lang="en-US" dirty="0" smtClean="0">
                <a:latin typeface="Comic Sans MS" panose="030F0702030302020204" pitchFamily="66" charset="0"/>
              </a:rPr>
              <a:t>3: 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  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978167" y="275514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890025" y="2676098"/>
            <a:ext cx="0" cy="723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885950" y="26765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885950" y="34004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384300" y="2857500"/>
            <a:ext cx="317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915425" y="3565098"/>
            <a:ext cx="0" cy="723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11350" y="35655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911350" y="42894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09700" y="3746500"/>
            <a:ext cx="317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60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64FC46BD-FCD3-4070-A2FE-CF068D2108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x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y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z [</a:t>
                </a:r>
                <a:r>
                  <a:rPr lang="en-US" dirty="0">
                    <a:latin typeface="Comic Sans MS" panose="030F0702030302020204" pitchFamily="66" charset="0"/>
                  </a:rPr>
                  <a:t>x + y = z</a:t>
                </a:r>
                <a:r>
                  <a:rPr lang="en-US" dirty="0" smtClean="0">
                    <a:latin typeface="Comic Sans MS" panose="030F0702030302020204" pitchFamily="66" charset="0"/>
                  </a:rPr>
                  <a:t>]</a:t>
                </a: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64FC46BD-FCD3-4070-A2FE-CF068D210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477370" y="2236006"/>
            <a:ext cx="10515600" cy="4025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x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y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	z = 1, 1 + 1 = 2: T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	y </a:t>
            </a:r>
            <a:r>
              <a:rPr lang="en-US" dirty="0">
                <a:latin typeface="Comic Sans MS" panose="030F0702030302020204" pitchFamily="66" charset="0"/>
              </a:rPr>
              <a:t>= </a:t>
            </a:r>
            <a:r>
              <a:rPr lang="en-US" dirty="0" smtClean="0">
                <a:latin typeface="Comic Sans MS" panose="030F0702030302020204" pitchFamily="66" charset="0"/>
              </a:rPr>
              <a:t>2</a:t>
            </a:r>
            <a:r>
              <a:rPr lang="en-US" dirty="0">
                <a:latin typeface="Comic Sans MS" panose="030F0702030302020204" pitchFamily="66" charset="0"/>
              </a:rPr>
              <a:t/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		z = </a:t>
            </a:r>
            <a:r>
              <a:rPr lang="en-US" dirty="0" smtClean="0">
                <a:latin typeface="Comic Sans MS" panose="030F0702030302020204" pitchFamily="66" charset="0"/>
              </a:rPr>
              <a:t>3, </a:t>
            </a:r>
            <a:r>
              <a:rPr lang="en-US" dirty="0">
                <a:latin typeface="Comic Sans MS" panose="030F0702030302020204" pitchFamily="66" charset="0"/>
              </a:rPr>
              <a:t>1 + </a:t>
            </a:r>
            <a:r>
              <a:rPr lang="en-US" dirty="0" smtClean="0">
                <a:latin typeface="Comic Sans MS" panose="030F0702030302020204" pitchFamily="66" charset="0"/>
              </a:rPr>
              <a:t>2 </a:t>
            </a:r>
            <a:r>
              <a:rPr lang="en-US" dirty="0">
                <a:latin typeface="Comic Sans MS" panose="030F0702030302020204" pitchFamily="66" charset="0"/>
              </a:rPr>
              <a:t>= </a:t>
            </a:r>
            <a:r>
              <a:rPr lang="en-US" dirty="0" smtClean="0">
                <a:latin typeface="Comic Sans MS" panose="030F0702030302020204" pitchFamily="66" charset="0"/>
              </a:rPr>
              <a:t>3: T</a:t>
            </a:r>
          </a:p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	y = </a:t>
            </a:r>
            <a:r>
              <a:rPr lang="en-US" dirty="0" smtClean="0">
                <a:latin typeface="Comic Sans MS" panose="030F0702030302020204" pitchFamily="66" charset="0"/>
              </a:rPr>
              <a:t>-1</a:t>
            </a:r>
            <a:r>
              <a:rPr lang="en-US" dirty="0">
                <a:latin typeface="Comic Sans MS" panose="030F0702030302020204" pitchFamily="66" charset="0"/>
              </a:rPr>
              <a:t/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		z = </a:t>
            </a:r>
            <a:r>
              <a:rPr lang="en-US" dirty="0" smtClean="0">
                <a:latin typeface="Comic Sans MS" panose="030F0702030302020204" pitchFamily="66" charset="0"/>
              </a:rPr>
              <a:t>0, </a:t>
            </a:r>
            <a:r>
              <a:rPr lang="en-US" dirty="0">
                <a:latin typeface="Comic Sans MS" panose="030F0702030302020204" pitchFamily="66" charset="0"/>
              </a:rPr>
              <a:t>1 </a:t>
            </a:r>
            <a:r>
              <a:rPr lang="en-US" dirty="0" smtClean="0">
                <a:latin typeface="Comic Sans MS" panose="030F0702030302020204" pitchFamily="66" charset="0"/>
              </a:rPr>
              <a:t>- 1 </a:t>
            </a:r>
            <a:r>
              <a:rPr lang="en-US" dirty="0">
                <a:latin typeface="Comic Sans MS" panose="030F0702030302020204" pitchFamily="66" charset="0"/>
              </a:rPr>
              <a:t>= </a:t>
            </a:r>
            <a:r>
              <a:rPr lang="en-US" dirty="0" smtClean="0">
                <a:latin typeface="Comic Sans MS" panose="030F0702030302020204" pitchFamily="66" charset="0"/>
              </a:rPr>
              <a:t>0: T  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384567" y="271704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296425" y="2637998"/>
            <a:ext cx="0" cy="723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92350" y="26384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292350" y="33623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90700" y="2819400"/>
            <a:ext cx="317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321825" y="3526998"/>
            <a:ext cx="0" cy="723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317750" y="35274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317750" y="42513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16100" y="3708400"/>
            <a:ext cx="317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296425" y="4911298"/>
            <a:ext cx="0" cy="723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292350" y="49117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92350" y="56356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90700" y="5092700"/>
            <a:ext cx="317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0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Predicates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Proposition with variables.</a:t>
            </a:r>
          </a:p>
          <a:p>
            <a:pPr marL="0" indent="0">
              <a:buNone/>
            </a:pPr>
            <a:r>
              <a:rPr lang="es-ES" dirty="0">
                <a:latin typeface="Comic Sans MS" panose="030F0702030302020204" pitchFamily="66" charset="0"/>
              </a:rPr>
              <a:t>Example: </a:t>
            </a:r>
          </a:p>
          <a:p>
            <a:pPr marL="0" indent="0">
              <a:buNone/>
            </a:pPr>
            <a:r>
              <a:rPr lang="es-ES" dirty="0">
                <a:latin typeface="Comic Sans MS" panose="030F0702030302020204" pitchFamily="66" charset="0"/>
              </a:rPr>
              <a:t>	P(x) ::= [x &gt; 3]</a:t>
            </a:r>
            <a:br>
              <a:rPr lang="es-ES" dirty="0">
                <a:latin typeface="Comic Sans MS" panose="030F0702030302020204" pitchFamily="66" charset="0"/>
              </a:rPr>
            </a:br>
            <a:r>
              <a:rPr lang="es-ES" dirty="0">
                <a:latin typeface="Comic Sans MS" panose="030F0702030302020204" pitchFamily="66" charset="0"/>
              </a:rPr>
              <a:t>	P(x, y) ::= [x + 2 = y]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68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64FC46BD-FCD3-4070-A2FE-CF068D2108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x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y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z [</a:t>
                </a:r>
                <a:r>
                  <a:rPr lang="en-US" dirty="0">
                    <a:latin typeface="Comic Sans MS" panose="030F0702030302020204" pitchFamily="66" charset="0"/>
                  </a:rPr>
                  <a:t>x + y = z</a:t>
                </a:r>
                <a:r>
                  <a:rPr lang="en-US" dirty="0" smtClean="0">
                    <a:latin typeface="Comic Sans MS" panose="030F0702030302020204" pitchFamily="66" charset="0"/>
                  </a:rPr>
                  <a:t>]</a:t>
                </a: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64FC46BD-FCD3-4070-A2FE-CF068D210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477370" y="2236006"/>
            <a:ext cx="10515600" cy="4025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x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y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	z = 1, 1 + 1 = 2: T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	y </a:t>
            </a:r>
            <a:r>
              <a:rPr lang="en-US" dirty="0">
                <a:latin typeface="Comic Sans MS" panose="030F0702030302020204" pitchFamily="66" charset="0"/>
              </a:rPr>
              <a:t>= </a:t>
            </a:r>
            <a:r>
              <a:rPr lang="en-US" dirty="0" smtClean="0">
                <a:latin typeface="Comic Sans MS" panose="030F0702030302020204" pitchFamily="66" charset="0"/>
              </a:rPr>
              <a:t>2</a:t>
            </a:r>
            <a:r>
              <a:rPr lang="en-US" dirty="0">
                <a:latin typeface="Comic Sans MS" panose="030F0702030302020204" pitchFamily="66" charset="0"/>
              </a:rPr>
              <a:t/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		z = </a:t>
            </a:r>
            <a:r>
              <a:rPr lang="en-US" dirty="0" smtClean="0">
                <a:latin typeface="Comic Sans MS" panose="030F0702030302020204" pitchFamily="66" charset="0"/>
              </a:rPr>
              <a:t>3, </a:t>
            </a:r>
            <a:r>
              <a:rPr lang="en-US" dirty="0">
                <a:latin typeface="Comic Sans MS" panose="030F0702030302020204" pitchFamily="66" charset="0"/>
              </a:rPr>
              <a:t>1 + </a:t>
            </a:r>
            <a:r>
              <a:rPr lang="en-US" dirty="0" smtClean="0">
                <a:latin typeface="Comic Sans MS" panose="030F0702030302020204" pitchFamily="66" charset="0"/>
              </a:rPr>
              <a:t>2 </a:t>
            </a:r>
            <a:r>
              <a:rPr lang="en-US" dirty="0">
                <a:latin typeface="Comic Sans MS" panose="030F0702030302020204" pitchFamily="66" charset="0"/>
              </a:rPr>
              <a:t>= </a:t>
            </a:r>
            <a:r>
              <a:rPr lang="en-US" dirty="0" smtClean="0">
                <a:latin typeface="Comic Sans MS" panose="030F0702030302020204" pitchFamily="66" charset="0"/>
              </a:rPr>
              <a:t>3: T</a:t>
            </a:r>
          </a:p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	y = </a:t>
            </a:r>
            <a:r>
              <a:rPr lang="en-US" dirty="0" smtClean="0">
                <a:latin typeface="Comic Sans MS" panose="030F0702030302020204" pitchFamily="66" charset="0"/>
              </a:rPr>
              <a:t>-1</a:t>
            </a:r>
            <a:r>
              <a:rPr lang="en-US" dirty="0">
                <a:latin typeface="Comic Sans MS" panose="030F0702030302020204" pitchFamily="66" charset="0"/>
              </a:rPr>
              <a:t/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		z = </a:t>
            </a:r>
            <a:r>
              <a:rPr lang="en-US" dirty="0" smtClean="0">
                <a:latin typeface="Comic Sans MS" panose="030F0702030302020204" pitchFamily="66" charset="0"/>
              </a:rPr>
              <a:t>0, </a:t>
            </a:r>
            <a:r>
              <a:rPr lang="en-US" dirty="0">
                <a:latin typeface="Comic Sans MS" panose="030F0702030302020204" pitchFamily="66" charset="0"/>
              </a:rPr>
              <a:t>1 </a:t>
            </a:r>
            <a:r>
              <a:rPr lang="en-US" dirty="0" smtClean="0">
                <a:latin typeface="Comic Sans MS" panose="030F0702030302020204" pitchFamily="66" charset="0"/>
              </a:rPr>
              <a:t>- 1 </a:t>
            </a:r>
            <a:r>
              <a:rPr lang="en-US" dirty="0">
                <a:latin typeface="Comic Sans MS" panose="030F0702030302020204" pitchFamily="66" charset="0"/>
              </a:rPr>
              <a:t>= </a:t>
            </a:r>
            <a:r>
              <a:rPr lang="en-US" dirty="0" smtClean="0">
                <a:latin typeface="Comic Sans MS" panose="030F0702030302020204" pitchFamily="66" charset="0"/>
              </a:rPr>
              <a:t>0: T  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384567" y="271704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296425" y="2637998"/>
            <a:ext cx="0" cy="723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92350" y="26384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292350" y="33623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90700" y="2819400"/>
            <a:ext cx="317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321825" y="3526998"/>
            <a:ext cx="0" cy="723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317750" y="35274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317750" y="42513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16100" y="3708400"/>
            <a:ext cx="317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296425" y="4911298"/>
            <a:ext cx="0" cy="723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292350" y="49117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92350" y="56356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90700" y="5092700"/>
            <a:ext cx="317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104900" y="2146300"/>
            <a:ext cx="12700" cy="411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123950" y="2143125"/>
            <a:ext cx="2139950" cy="1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098550" y="6245225"/>
            <a:ext cx="1822450" cy="1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2300" y="3771900"/>
            <a:ext cx="317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72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64FC46BD-FCD3-4070-A2FE-CF068D2108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x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y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z [</a:t>
                </a:r>
                <a:r>
                  <a:rPr lang="en-US" dirty="0">
                    <a:latin typeface="Comic Sans MS" panose="030F0702030302020204" pitchFamily="66" charset="0"/>
                  </a:rPr>
                  <a:t>x + y = z</a:t>
                </a:r>
                <a:r>
                  <a:rPr lang="en-US" dirty="0" smtClean="0">
                    <a:latin typeface="Comic Sans MS" panose="030F0702030302020204" pitchFamily="66" charset="0"/>
                  </a:rPr>
                  <a:t>]</a:t>
                </a: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64FC46BD-FCD3-4070-A2FE-CF068D210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8713" y="1561390"/>
                <a:ext cx="10515600" cy="5214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  <a:ea typeface="Cambria Math" panose="02040503050406030204" pitchFamily="18" charset="0"/>
                  </a:rPr>
                  <a:t>What’s the quantifier before x?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13" y="1561390"/>
                <a:ext cx="10515600" cy="521410"/>
              </a:xfrm>
              <a:prstGeom prst="rect">
                <a:avLst/>
              </a:prstGeom>
              <a:blipFill rotWithShape="0">
                <a:blip r:embed="rId3"/>
                <a:stretch>
                  <a:fillRect l="-1159" t="-19767" b="-23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095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64FC46BD-FCD3-4070-A2FE-CF068D2108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x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y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z [</a:t>
                </a:r>
                <a:r>
                  <a:rPr lang="en-US" dirty="0">
                    <a:latin typeface="Comic Sans MS" panose="030F0702030302020204" pitchFamily="66" charset="0"/>
                  </a:rPr>
                  <a:t>x + y = z</a:t>
                </a:r>
                <a:r>
                  <a:rPr lang="en-US" dirty="0" smtClean="0">
                    <a:latin typeface="Comic Sans MS" panose="030F0702030302020204" pitchFamily="66" charset="0"/>
                  </a:rPr>
                  <a:t>]</a:t>
                </a: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64FC46BD-FCD3-4070-A2FE-CF068D210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477370" y="2236006"/>
            <a:ext cx="10515600" cy="4025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x = 2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y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	z = 3, </a:t>
            </a:r>
            <a:r>
              <a:rPr lang="en-US" dirty="0">
                <a:latin typeface="Comic Sans MS" panose="030F0702030302020204" pitchFamily="66" charset="0"/>
              </a:rPr>
              <a:t>2</a:t>
            </a:r>
            <a:r>
              <a:rPr lang="en-US" dirty="0" smtClean="0">
                <a:latin typeface="Comic Sans MS" panose="030F0702030302020204" pitchFamily="66" charset="0"/>
              </a:rPr>
              <a:t> + 1 = 3: T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	y </a:t>
            </a:r>
            <a:r>
              <a:rPr lang="en-US" dirty="0">
                <a:latin typeface="Comic Sans MS" panose="030F0702030302020204" pitchFamily="66" charset="0"/>
              </a:rPr>
              <a:t>= </a:t>
            </a:r>
            <a:r>
              <a:rPr lang="en-US" dirty="0" smtClean="0">
                <a:latin typeface="Comic Sans MS" panose="030F0702030302020204" pitchFamily="66" charset="0"/>
              </a:rPr>
              <a:t>-3</a:t>
            </a:r>
            <a:r>
              <a:rPr lang="en-US" dirty="0">
                <a:latin typeface="Comic Sans MS" panose="030F0702030302020204" pitchFamily="66" charset="0"/>
              </a:rPr>
              <a:t/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		z = </a:t>
            </a:r>
            <a:r>
              <a:rPr lang="en-US" dirty="0" smtClean="0">
                <a:latin typeface="Comic Sans MS" panose="030F0702030302020204" pitchFamily="66" charset="0"/>
              </a:rPr>
              <a:t>3, 2 - </a:t>
            </a:r>
            <a:r>
              <a:rPr lang="en-US" dirty="0">
                <a:latin typeface="Comic Sans MS" panose="030F0702030302020204" pitchFamily="66" charset="0"/>
              </a:rPr>
              <a:t>5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= </a:t>
            </a:r>
            <a:r>
              <a:rPr lang="en-US" dirty="0" smtClean="0">
                <a:latin typeface="Comic Sans MS" panose="030F0702030302020204" pitchFamily="66" charset="0"/>
              </a:rPr>
              <a:t>-3: T</a:t>
            </a:r>
          </a:p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	y = 0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		z = 2</a:t>
            </a:r>
            <a:r>
              <a:rPr lang="en-US" dirty="0" smtClean="0">
                <a:latin typeface="Comic Sans MS" panose="030F0702030302020204" pitchFamily="66" charset="0"/>
              </a:rPr>
              <a:t>, 2 </a:t>
            </a:r>
            <a:r>
              <a:rPr lang="en-US" dirty="0">
                <a:latin typeface="Comic Sans MS" panose="030F0702030302020204" pitchFamily="66" charset="0"/>
              </a:rPr>
              <a:t>+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0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= 2</a:t>
            </a:r>
            <a:r>
              <a:rPr lang="en-US" dirty="0" smtClean="0">
                <a:latin typeface="Comic Sans MS" panose="030F0702030302020204" pitchFamily="66" charset="0"/>
              </a:rPr>
              <a:t>: T  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384567" y="271704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296425" y="2637998"/>
            <a:ext cx="0" cy="723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92350" y="26384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292350" y="33623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90700" y="2819400"/>
            <a:ext cx="317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321825" y="3526998"/>
            <a:ext cx="0" cy="723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317750" y="35274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317750" y="42513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16100" y="3708400"/>
            <a:ext cx="317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296425" y="4911298"/>
            <a:ext cx="0" cy="723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292350" y="49117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92350" y="56356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90700" y="5092700"/>
            <a:ext cx="317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104900" y="2146300"/>
            <a:ext cx="12700" cy="411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123950" y="2143125"/>
            <a:ext cx="2139950" cy="1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098550" y="6245225"/>
            <a:ext cx="1822450" cy="1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2300" y="3771900"/>
            <a:ext cx="317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8713" y="1561390"/>
                <a:ext cx="10515600" cy="5214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  <a:ea typeface="Cambria Math" panose="02040503050406030204" pitchFamily="18" charset="0"/>
                  </a:rPr>
                  <a:t>What’s the quantifier before x?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x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13" y="1561390"/>
                <a:ext cx="10515600" cy="521410"/>
              </a:xfrm>
              <a:prstGeom prst="rect">
                <a:avLst/>
              </a:prstGeom>
              <a:blipFill rotWithShape="0">
                <a:blip r:embed="rId3"/>
                <a:stretch>
                  <a:fillRect l="-1159" t="-3255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75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Nested </a:t>
            </a:r>
            <a:r>
              <a:rPr lang="en-US" dirty="0" smtClean="0">
                <a:latin typeface="Comic Sans MS" panose="030F0702030302020204" pitchFamily="66" charset="0"/>
              </a:rPr>
              <a:t>Quantifier9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, y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,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z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3200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Q(x,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y, z)::= [x + y = z]</a:t>
                </a:r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x</a:t>
                </a:r>
                <a:r>
                  <a:rPr lang="en-US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z </a:t>
                </a:r>
                <a:r>
                  <a:rPr lang="en-US" sz="3600" dirty="0">
                    <a:latin typeface="Comic Sans MS" panose="030F0702030302020204" pitchFamily="66" charset="0"/>
                  </a:rPr>
                  <a:t>Q(x, </a:t>
                </a:r>
                <a:r>
                  <a:rPr lang="en-US" sz="3600" dirty="0" smtClean="0">
                    <a:latin typeface="Comic Sans MS" panose="030F0702030302020204" pitchFamily="66" charset="0"/>
                  </a:rPr>
                  <a:t>y, z) </a:t>
                </a:r>
                <a:r>
                  <a:rPr lang="en-US" sz="3600" dirty="0">
                    <a:latin typeface="Comic Sans MS" panose="030F0702030302020204" pitchFamily="66" charset="0"/>
                  </a:rPr>
                  <a:t>= ?</a:t>
                </a: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993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64FC46BD-FCD3-4070-A2FE-CF068D2108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x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z [</a:t>
                </a:r>
                <a:r>
                  <a:rPr lang="en-US" dirty="0">
                    <a:latin typeface="Comic Sans MS" panose="030F0702030302020204" pitchFamily="66" charset="0"/>
                  </a:rPr>
                  <a:t>x + y = z</a:t>
                </a:r>
                <a:r>
                  <a:rPr lang="en-US" dirty="0" smtClean="0">
                    <a:latin typeface="Comic Sans MS" panose="030F0702030302020204" pitchFamily="66" charset="0"/>
                  </a:rPr>
                  <a:t>]</a:t>
                </a: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64FC46BD-FCD3-4070-A2FE-CF068D210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72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x</a:t>
            </a:r>
            <a:r>
              <a:rPr lang="en-US" dirty="0" smtClean="0">
                <a:latin typeface="Comic Sans MS" panose="030F0702030302020204" pitchFamily="66" charset="0"/>
              </a:rPr>
              <a:t>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y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	z = </a:t>
            </a:r>
            <a:r>
              <a:rPr lang="en-US" dirty="0" smtClean="0">
                <a:latin typeface="Comic Sans MS" panose="030F0702030302020204" pitchFamily="66" charset="0"/>
              </a:rPr>
              <a:t>2, </a:t>
            </a:r>
            <a:r>
              <a:rPr lang="en-US" dirty="0" smtClean="0">
                <a:latin typeface="Comic Sans MS" panose="030F0702030302020204" pitchFamily="66" charset="0"/>
              </a:rPr>
              <a:t>1 + 1 = 2: T  </a:t>
            </a:r>
            <a:endParaRPr 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36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64FC46BD-FCD3-4070-A2FE-CF068D2108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x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z [x + y = z]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64FC46BD-FCD3-4070-A2FE-CF068D210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72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x</a:t>
            </a:r>
            <a:r>
              <a:rPr lang="en-US" dirty="0" smtClean="0">
                <a:latin typeface="Comic Sans MS" panose="030F0702030302020204" pitchFamily="66" charset="0"/>
              </a:rPr>
              <a:t>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y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	z = </a:t>
            </a:r>
            <a:r>
              <a:rPr lang="en-US" dirty="0" smtClean="0">
                <a:latin typeface="Comic Sans MS" panose="030F0702030302020204" pitchFamily="66" charset="0"/>
              </a:rPr>
              <a:t>2, </a:t>
            </a:r>
            <a:r>
              <a:rPr lang="en-US" dirty="0" smtClean="0">
                <a:latin typeface="Comic Sans MS" panose="030F0702030302020204" pitchFamily="66" charset="0"/>
              </a:rPr>
              <a:t>1 + 1 = 2: T  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8713" y="3110790"/>
                <a:ext cx="10515600" cy="10654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  <a:ea typeface="Cambria Math" panose="02040503050406030204" pitchFamily="18" charset="0"/>
                  </a:rPr>
                  <a:t>What’s the quantifier before z?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z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13" y="3110790"/>
                <a:ext cx="10515600" cy="1065426"/>
              </a:xfrm>
              <a:prstGeom prst="rect">
                <a:avLst/>
              </a:prstGeom>
              <a:blipFill rotWithShape="0">
                <a:blip r:embed="rId3"/>
                <a:stretch>
                  <a:fillRect l="-1159" t="-9714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079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64FC46BD-FCD3-4070-A2FE-CF068D2108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x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z [x + y = z]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64FC46BD-FCD3-4070-A2FE-CF068D210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7241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x</a:t>
            </a:r>
            <a:r>
              <a:rPr lang="en-US" dirty="0" smtClean="0">
                <a:latin typeface="Comic Sans MS" panose="030F0702030302020204" pitchFamily="66" charset="0"/>
              </a:rPr>
              <a:t>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y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	z = </a:t>
            </a:r>
            <a:r>
              <a:rPr lang="en-US" dirty="0" smtClean="0">
                <a:latin typeface="Comic Sans MS" panose="030F0702030302020204" pitchFamily="66" charset="0"/>
              </a:rPr>
              <a:t>2, </a:t>
            </a:r>
            <a:r>
              <a:rPr lang="en-US" dirty="0" smtClean="0">
                <a:latin typeface="Comic Sans MS" panose="030F0702030302020204" pitchFamily="66" charset="0"/>
              </a:rPr>
              <a:t>1 + 1 = 2: T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  		z = </a:t>
            </a:r>
            <a:r>
              <a:rPr lang="en-US" dirty="0">
                <a:latin typeface="Comic Sans MS" panose="030F0702030302020204" pitchFamily="66" charset="0"/>
              </a:rPr>
              <a:t>1</a:t>
            </a:r>
            <a:r>
              <a:rPr lang="en-US" dirty="0" smtClean="0">
                <a:latin typeface="Comic Sans MS" panose="030F0702030302020204" pitchFamily="66" charset="0"/>
              </a:rPr>
              <a:t>, </a:t>
            </a:r>
            <a:r>
              <a:rPr lang="en-US" dirty="0">
                <a:latin typeface="Comic Sans MS" panose="030F0702030302020204" pitchFamily="66" charset="0"/>
              </a:rPr>
              <a:t>1 + </a:t>
            </a:r>
            <a:r>
              <a:rPr lang="en-US" dirty="0" smtClean="0">
                <a:latin typeface="Comic Sans MS" panose="030F0702030302020204" pitchFamily="66" charset="0"/>
              </a:rPr>
              <a:t>1 </a:t>
            </a:r>
            <a:r>
              <a:rPr lang="en-US" dirty="0">
                <a:latin typeface="Comic Sans MS" panose="030F0702030302020204" pitchFamily="66" charset="0"/>
              </a:rPr>
              <a:t>= </a:t>
            </a:r>
            <a:r>
              <a:rPr lang="en-US" dirty="0">
                <a:latin typeface="Comic Sans MS" panose="030F0702030302020204" pitchFamily="66" charset="0"/>
              </a:rPr>
              <a:t>1</a:t>
            </a:r>
            <a:r>
              <a:rPr lang="en-US" dirty="0" smtClean="0">
                <a:latin typeface="Comic Sans MS" panose="030F0702030302020204" pitchFamily="66" charset="0"/>
              </a:rPr>
              <a:t>: </a:t>
            </a:r>
            <a:r>
              <a:rPr lang="en-US" dirty="0" smtClean="0">
                <a:latin typeface="Comic Sans MS" panose="030F0702030302020204" pitchFamily="66" charset="0"/>
              </a:rPr>
              <a:t>F</a:t>
            </a:r>
            <a:endParaRPr 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32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64FC46BD-FCD3-4070-A2FE-CF068D2108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x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z [x + y = z]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64FC46BD-FCD3-4070-A2FE-CF068D210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7241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x</a:t>
            </a:r>
            <a:r>
              <a:rPr lang="en-US" dirty="0" smtClean="0">
                <a:latin typeface="Comic Sans MS" panose="030F0702030302020204" pitchFamily="66" charset="0"/>
              </a:rPr>
              <a:t>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y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	z = 2, 1 + 1 = 2: T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  		z = 1</a:t>
            </a:r>
            <a:r>
              <a:rPr lang="en-US" dirty="0" smtClean="0">
                <a:latin typeface="Comic Sans MS" panose="030F0702030302020204" pitchFamily="66" charset="0"/>
              </a:rPr>
              <a:t>, </a:t>
            </a:r>
            <a:r>
              <a:rPr lang="en-US" dirty="0">
                <a:latin typeface="Comic Sans MS" panose="030F0702030302020204" pitchFamily="66" charset="0"/>
              </a:rPr>
              <a:t>1 + </a:t>
            </a:r>
            <a:r>
              <a:rPr lang="en-US" dirty="0" smtClean="0">
                <a:latin typeface="Comic Sans MS" panose="030F0702030302020204" pitchFamily="66" charset="0"/>
              </a:rPr>
              <a:t>1 </a:t>
            </a:r>
            <a:r>
              <a:rPr lang="en-US" dirty="0">
                <a:latin typeface="Comic Sans MS" panose="030F0702030302020204" pitchFamily="66" charset="0"/>
              </a:rPr>
              <a:t>= 1</a:t>
            </a:r>
            <a:r>
              <a:rPr lang="en-US" dirty="0" smtClean="0">
                <a:latin typeface="Comic Sans MS" panose="030F0702030302020204" pitchFamily="66" charset="0"/>
              </a:rPr>
              <a:t>: F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213" y="3593390"/>
                <a:ext cx="10515600" cy="10654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  <a:ea typeface="Cambria Math" panose="02040503050406030204" pitchFamily="18" charset="0"/>
                  </a:rPr>
                  <a:t>What’s the quantifier before z?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z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213" y="3593390"/>
                <a:ext cx="10515600" cy="1065426"/>
              </a:xfrm>
              <a:prstGeom prst="rect">
                <a:avLst/>
              </a:prstGeom>
              <a:blipFill rotWithShape="0">
                <a:blip r:embed="rId3"/>
                <a:stretch>
                  <a:fillRect l="-1217" t="-9714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88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64FC46BD-FCD3-4070-A2FE-CF068D2108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x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z [x + y = z]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64FC46BD-FCD3-4070-A2FE-CF068D210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7241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x</a:t>
            </a:r>
            <a:r>
              <a:rPr lang="en-US" dirty="0" smtClean="0">
                <a:latin typeface="Comic Sans MS" panose="030F0702030302020204" pitchFamily="66" charset="0"/>
              </a:rPr>
              <a:t>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y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	z = 2, 1 + 1 = 2: T  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 		z = 1, 1 + 1 = 1: 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8713" y="3110790"/>
                <a:ext cx="10515600" cy="10654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  <a:ea typeface="Cambria Math" panose="02040503050406030204" pitchFamily="18" charset="0"/>
                  </a:rPr>
                  <a:t>What’s the quantifier before z?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z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13" y="3110790"/>
                <a:ext cx="10515600" cy="1065426"/>
              </a:xfrm>
              <a:prstGeom prst="rect">
                <a:avLst/>
              </a:prstGeom>
              <a:blipFill rotWithShape="0">
                <a:blip r:embed="rId3"/>
                <a:stretch>
                  <a:fillRect l="-1159" t="-9714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67770" y="4229906"/>
            <a:ext cx="10515600" cy="127241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x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y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	z = 2, 1 + 1 = 2: T  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 		z = 1, 1 + 1 = 1: F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>
              <a:latin typeface="Comic Sans MS" panose="030F0702030302020204" pitchFamily="66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419367" y="492684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597925" y="4428698"/>
            <a:ext cx="9895" cy="1057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593850" y="44291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602899" y="5484019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44587" y="4805362"/>
            <a:ext cx="317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4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64FC46BD-FCD3-4070-A2FE-CF068D2108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x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z [x + y = z]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64FC46BD-FCD3-4070-A2FE-CF068D210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8713" y="1561390"/>
                <a:ext cx="10515600" cy="5214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  <a:ea typeface="Cambria Math" panose="02040503050406030204" pitchFamily="18" charset="0"/>
                  </a:rPr>
                  <a:t>What’s the quantifier before y?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y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13" y="1561390"/>
                <a:ext cx="10515600" cy="521410"/>
              </a:xfrm>
              <a:prstGeom prst="rect">
                <a:avLst/>
              </a:prstGeom>
              <a:blipFill rotWithShape="0">
                <a:blip r:embed="rId3"/>
                <a:stretch>
                  <a:fillRect l="-1159" t="-3255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442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Quantifiers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Comic Sans MS" panose="030F0702030302020204" pitchFamily="66" charset="0"/>
              </a:rPr>
              <a:t>∀x For ALL x </a:t>
            </a:r>
            <a:br>
              <a:rPr lang="en-US" sz="4000" dirty="0">
                <a:latin typeface="Comic Sans MS" panose="030F0702030302020204" pitchFamily="66" charset="0"/>
              </a:rPr>
            </a:br>
            <a:r>
              <a:rPr lang="en-US" sz="4000" dirty="0">
                <a:latin typeface="Comic Sans MS" panose="030F0702030302020204" pitchFamily="66" charset="0"/>
              </a:rPr>
              <a:t>∃y There EXISTS some y</a:t>
            </a:r>
          </a:p>
        </p:txBody>
      </p:sp>
    </p:spTree>
    <p:extLst>
      <p:ext uri="{BB962C8B-B14F-4D97-AF65-F5344CB8AC3E}">
        <p14:creationId xmlns:p14="http://schemas.microsoft.com/office/powerpoint/2010/main" val="145336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64FC46BD-FCD3-4070-A2FE-CF068D2108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x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z [x + y = z]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64FC46BD-FCD3-4070-A2FE-CF068D210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Content Placeholder 2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121770" y="3074206"/>
            <a:ext cx="10515600" cy="127241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x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y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	z = 2, 1 + 1 = 2: T  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 		z = 1, 1 + 1 = 1: F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>
              <a:latin typeface="Comic Sans MS" panose="030F0702030302020204" pitchFamily="66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660667" y="378384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839225" y="3285698"/>
            <a:ext cx="9895" cy="1057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835150" y="32861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44199" y="4341019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385887" y="3662362"/>
            <a:ext cx="317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F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990600" y="2933700"/>
            <a:ext cx="12700" cy="1701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993299" y="4635500"/>
            <a:ext cx="1762601" cy="10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993299" y="2908300"/>
            <a:ext cx="1762601" cy="10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09587" y="3611562"/>
            <a:ext cx="317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8713" y="1561390"/>
                <a:ext cx="10515600" cy="5214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  <a:ea typeface="Cambria Math" panose="02040503050406030204" pitchFamily="18" charset="0"/>
                  </a:rPr>
                  <a:t>What’s the quantifier before y?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y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13" y="1561390"/>
                <a:ext cx="10515600" cy="521410"/>
              </a:xfrm>
              <a:prstGeom prst="rect">
                <a:avLst/>
              </a:prstGeom>
              <a:blipFill rotWithShape="0">
                <a:blip r:embed="rId3"/>
                <a:stretch>
                  <a:fillRect l="-1159" t="-3255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30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64FC46BD-FCD3-4070-A2FE-CF068D2108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x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z [x + y = z]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64FC46BD-FCD3-4070-A2FE-CF068D210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8713" y="1561390"/>
                <a:ext cx="10515600" cy="5214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  <a:ea typeface="Cambria Math" panose="02040503050406030204" pitchFamily="18" charset="0"/>
                  </a:rPr>
                  <a:t>What’s the quantifier before x?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x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13" y="1561390"/>
                <a:ext cx="10515600" cy="521410"/>
              </a:xfrm>
              <a:prstGeom prst="rect">
                <a:avLst/>
              </a:prstGeom>
              <a:blipFill rotWithShape="0">
                <a:blip r:embed="rId3"/>
                <a:stretch>
                  <a:fillRect l="-1159" t="-3255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98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64FC46BD-FCD3-4070-A2FE-CF068D2108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x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z [x + y = z]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64FC46BD-FCD3-4070-A2FE-CF068D210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8713" y="1561390"/>
                <a:ext cx="10515600" cy="5214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  <a:ea typeface="Cambria Math" panose="02040503050406030204" pitchFamily="18" charset="0"/>
                  </a:rPr>
                  <a:t>What’s the quantifier before x?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x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13" y="1561390"/>
                <a:ext cx="10515600" cy="521410"/>
              </a:xfrm>
              <a:prstGeom prst="rect">
                <a:avLst/>
              </a:prstGeom>
              <a:blipFill rotWithShape="0">
                <a:blip r:embed="rId3"/>
                <a:stretch>
                  <a:fillRect l="-1159" t="-3255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1660667" y="326314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839225" y="2764998"/>
            <a:ext cx="9895" cy="1057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835150" y="27654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844199" y="3820319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85887" y="3141662"/>
            <a:ext cx="317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F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90600" y="2413000"/>
            <a:ext cx="12700" cy="1701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993299" y="4114800"/>
            <a:ext cx="1762601" cy="10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993299" y="2387600"/>
            <a:ext cx="1762601" cy="10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9587" y="3090862"/>
            <a:ext cx="317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F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982070" y="2515406"/>
            <a:ext cx="10515600" cy="127241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x = 0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y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	z = 1, </a:t>
            </a:r>
            <a:r>
              <a:rPr lang="en-US" dirty="0">
                <a:latin typeface="Comic Sans MS" panose="030F0702030302020204" pitchFamily="66" charset="0"/>
              </a:rPr>
              <a:t>0</a:t>
            </a:r>
            <a:r>
              <a:rPr lang="en-US" dirty="0" smtClean="0">
                <a:latin typeface="Comic Sans MS" panose="030F0702030302020204" pitchFamily="66" charset="0"/>
              </a:rPr>
              <a:t> + 1 = 1: T  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 		z = </a:t>
            </a:r>
            <a:r>
              <a:rPr lang="en-US" sz="3200" dirty="0" smtClean="0">
                <a:latin typeface="Comic Sans MS" panose="030F0702030302020204" pitchFamily="66" charset="0"/>
              </a:rPr>
              <a:t>2, 0 </a:t>
            </a:r>
            <a:r>
              <a:rPr lang="en-US" sz="3200" dirty="0">
                <a:latin typeface="Comic Sans MS" panose="030F0702030302020204" pitchFamily="66" charset="0"/>
              </a:rPr>
              <a:t>+ 1 = </a:t>
            </a:r>
            <a:r>
              <a:rPr lang="en-US" sz="3200" dirty="0" smtClean="0">
                <a:latin typeface="Comic Sans MS" panose="030F0702030302020204" pitchFamily="66" charset="0"/>
              </a:rPr>
              <a:t>2: </a:t>
            </a:r>
            <a:r>
              <a:rPr lang="en-US" sz="3200" dirty="0">
                <a:latin typeface="Comic Sans MS" panose="030F0702030302020204" pitchFamily="66" charset="0"/>
              </a:rPr>
              <a:t>F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81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Nested </a:t>
            </a:r>
            <a:r>
              <a:rPr lang="en-US" dirty="0" smtClean="0">
                <a:latin typeface="Comic Sans MS" panose="030F0702030302020204" pitchFamily="66" charset="0"/>
              </a:rPr>
              <a:t>Quantifier10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, y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,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z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en-US" sz="3200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Q(x,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y, z)::= [x = yz]</a:t>
                </a:r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z </a:t>
                </a:r>
                <a:r>
                  <a:rPr lang="en-US" sz="3600" dirty="0">
                    <a:latin typeface="Comic Sans MS" panose="030F0702030302020204" pitchFamily="66" charset="0"/>
                  </a:rPr>
                  <a:t>Q(x, </a:t>
                </a:r>
                <a:r>
                  <a:rPr lang="en-US" sz="3600" dirty="0" smtClean="0">
                    <a:latin typeface="Comic Sans MS" panose="030F0702030302020204" pitchFamily="66" charset="0"/>
                  </a:rPr>
                  <a:t>y, z) </a:t>
                </a:r>
                <a:r>
                  <a:rPr lang="en-US" sz="3600" dirty="0">
                    <a:latin typeface="Comic Sans MS" panose="030F0702030302020204" pitchFamily="66" charset="0"/>
                  </a:rPr>
                  <a:t>= ?</a:t>
                </a: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185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64FC46BD-FCD3-4070-A2FE-CF068D2108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z [x = yz</a:t>
                </a:r>
                <a:r>
                  <a:rPr lang="en-US" dirty="0" smtClean="0">
                    <a:latin typeface="Comic Sans MS" panose="030F0702030302020204" pitchFamily="66" charset="0"/>
                  </a:rPr>
                  <a:t>]</a:t>
                </a:r>
                <a:endParaRPr lang="en-US" sz="4000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64FC46BD-FCD3-4070-A2FE-CF068D210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/>
            </a:r>
            <a:br>
              <a:rPr lang="en-US" sz="3200" dirty="0">
                <a:latin typeface="Comic Sans MS" panose="030F0702030302020204" pitchFamily="66" charset="0"/>
              </a:rPr>
            </a:br>
            <a:endParaRPr 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43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Negating Nested Quantifiers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05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Negating </a:t>
            </a:r>
            <a:r>
              <a:rPr lang="en-US" dirty="0" smtClean="0">
                <a:latin typeface="Comic Sans MS" panose="030F0702030302020204" pitchFamily="66" charset="0"/>
              </a:rPr>
              <a:t>nested quantifiers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862854"/>
                <a:ext cx="10515600" cy="7128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￢ (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z Q(x, y, z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)) 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862854"/>
                <a:ext cx="10515600" cy="712859"/>
              </a:xfrm>
              <a:blipFill rotWithShape="0">
                <a:blip r:embed="rId2"/>
                <a:stretch>
                  <a:fillRect l="-1507" t="-22222" b="-3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2514" y="3666722"/>
                <a:ext cx="9867331" cy="7005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≡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x </a:t>
                </a:r>
                <a:r>
                  <a:rPr lang="en-US" sz="3200" dirty="0">
                    <a:latin typeface="Comic Sans MS" panose="030F0702030302020204" pitchFamily="66" charset="0"/>
                  </a:rPr>
                  <a:t>￢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z Q(x, y, z)) 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14" y="3666722"/>
                <a:ext cx="9867331" cy="700562"/>
              </a:xfrm>
              <a:prstGeom prst="rect">
                <a:avLst/>
              </a:prstGeom>
              <a:blipFill rotWithShape="0">
                <a:blip r:embed="rId3"/>
                <a:stretch>
                  <a:fillRect l="-1607" t="-22609" b="-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4789" y="4392329"/>
                <a:ext cx="9867331" cy="7005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≡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y</a:t>
                </a:r>
                <a:r>
                  <a:rPr lang="en-US" sz="3200" dirty="0">
                    <a:latin typeface="Comic Sans MS" panose="030F0702030302020204" pitchFamily="66" charset="0"/>
                  </a:rPr>
                  <a:t> ￢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z Q(x, y, z)) 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89" y="4392329"/>
                <a:ext cx="9867331" cy="700562"/>
              </a:xfrm>
              <a:prstGeom prst="rect">
                <a:avLst/>
              </a:prstGeom>
              <a:blipFill rotWithShape="0">
                <a:blip r:embed="rId4"/>
                <a:stretch>
                  <a:fillRect l="-1606" t="-22807" b="-6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6119" y="5158877"/>
                <a:ext cx="9867331" cy="7005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≡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z </a:t>
                </a:r>
                <a:r>
                  <a:rPr lang="en-US" sz="3200" dirty="0">
                    <a:latin typeface="Comic Sans MS" panose="030F0702030302020204" pitchFamily="66" charset="0"/>
                  </a:rPr>
                  <a:t>￢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(Q(x</a:t>
                </a:r>
                <a:r>
                  <a:rPr lang="en-US" sz="3200" dirty="0">
                    <a:latin typeface="Comic Sans MS" panose="030F0702030302020204" pitchFamily="66" charset="0"/>
                  </a:rPr>
                  <a:t>, y, z))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119" y="5158877"/>
                <a:ext cx="9867331" cy="700562"/>
              </a:xfrm>
              <a:prstGeom prst="rect">
                <a:avLst/>
              </a:prstGeom>
              <a:blipFill rotWithShape="0">
                <a:blip r:embed="rId5"/>
                <a:stretch>
                  <a:fillRect l="-1607" t="-22609" b="-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0474" y="1718717"/>
                <a:ext cx="10515600" cy="8880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Find the negation of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z Q(x, y, z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), where </a:t>
                </a:r>
                <a:br>
                  <a:rPr lang="en-US" sz="3200" dirty="0" smtClean="0">
                    <a:latin typeface="Comic Sans MS" panose="030F0702030302020204" pitchFamily="66" charset="0"/>
                  </a:rPr>
                </a:br>
                <a:r>
                  <a:rPr lang="en-US" sz="3200" dirty="0">
                    <a:latin typeface="Comic Sans MS" panose="030F0702030302020204" pitchFamily="66" charset="0"/>
                  </a:rPr>
                  <a:t>Q(x, y, z)::= [x = yz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] 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74" y="1718717"/>
                <a:ext cx="10515600" cy="888005"/>
              </a:xfrm>
              <a:prstGeom prst="rect">
                <a:avLst/>
              </a:prstGeom>
              <a:blipFill rotWithShape="0">
                <a:blip r:embed="rId6"/>
                <a:stretch>
                  <a:fillRect l="-1391" t="-18493" b="-14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789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Negating </a:t>
            </a:r>
            <a:r>
              <a:rPr lang="en-US" dirty="0" smtClean="0">
                <a:latin typeface="Comic Sans MS" panose="030F0702030302020204" pitchFamily="66" charset="0"/>
              </a:rPr>
              <a:t>nested quantifiers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3415" y="2088131"/>
                <a:ext cx="9867331" cy="7005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≡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z </a:t>
                </a:r>
                <a:r>
                  <a:rPr lang="en-US" sz="3200" dirty="0">
                    <a:latin typeface="Comic Sans MS" panose="030F0702030302020204" pitchFamily="66" charset="0"/>
                  </a:rPr>
                  <a:t>￢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(x = yz) 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15" y="2088131"/>
                <a:ext cx="9867331" cy="700562"/>
              </a:xfrm>
              <a:prstGeom prst="rect">
                <a:avLst/>
              </a:prstGeom>
              <a:blipFill rotWithShape="0">
                <a:blip r:embed="rId2"/>
                <a:stretch>
                  <a:fillRect l="-1544" t="-22807" b="-6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2042" y="2636316"/>
                <a:ext cx="9867331" cy="7005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≡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z (x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yz) 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42" y="2636316"/>
                <a:ext cx="9867331" cy="700562"/>
              </a:xfrm>
              <a:prstGeom prst="rect">
                <a:avLst/>
              </a:prstGeom>
              <a:blipFill rotWithShape="0">
                <a:blip r:embed="rId3"/>
                <a:stretch>
                  <a:fillRect l="-1544" t="-20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86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Negating </a:t>
            </a:r>
            <a:r>
              <a:rPr lang="en-US" dirty="0" smtClean="0">
                <a:latin typeface="Comic Sans MS" panose="030F0702030302020204" pitchFamily="66" charset="0"/>
              </a:rPr>
              <a:t>nested quantifiers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3415" y="2088131"/>
                <a:ext cx="9867331" cy="21699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Find the negation of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z Q(x, y, z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) ∨ P(x</a:t>
                </a:r>
                <a:r>
                  <a:rPr lang="en-US" sz="3200" dirty="0">
                    <a:latin typeface="Comic Sans MS" panose="030F0702030302020204" pitchFamily="66" charset="0"/>
                  </a:rPr>
                  <a:t>, y, z)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 , </a:t>
                </a:r>
                <a:r>
                  <a:rPr lang="en-US" sz="3200" dirty="0">
                    <a:latin typeface="Comic Sans MS" panose="030F0702030302020204" pitchFamily="66" charset="0"/>
                  </a:rPr>
                  <a:t>where </a:t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r>
                  <a:rPr lang="en-US" sz="3200" dirty="0">
                    <a:latin typeface="Comic Sans MS" panose="030F0702030302020204" pitchFamily="66" charset="0"/>
                  </a:rPr>
                  <a:t>Q(x, y, z)::= [x = yz] 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P(x</a:t>
                </a:r>
                <a:r>
                  <a:rPr lang="en-US" sz="3200" dirty="0">
                    <a:latin typeface="Comic Sans MS" panose="030F0702030302020204" pitchFamily="66" charset="0"/>
                  </a:rPr>
                  <a:t>, y, z)::= [x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+ y &gt; z] </a:t>
                </a:r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15" y="2088131"/>
                <a:ext cx="9867331" cy="2169970"/>
              </a:xfrm>
              <a:prstGeom prst="rect">
                <a:avLst/>
              </a:prstGeom>
              <a:blipFill rotWithShape="0">
                <a:blip r:embed="rId2"/>
                <a:stretch>
                  <a:fillRect l="-1544" t="-6180" r="-2471" b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12042" y="2636316"/>
            <a:ext cx="9867331" cy="700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 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52217" y="4628888"/>
                <a:ext cx="6778388" cy="8029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4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40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4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4000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4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4000" dirty="0">
                    <a:latin typeface="Comic Sans MS" panose="030F0702030302020204" pitchFamily="66" charset="0"/>
                  </a:rPr>
                  <a:t>z (x </a:t>
                </a:r>
                <a14:m>
                  <m:oMath xmlns:m="http://schemas.openxmlformats.org/officeDocument/2006/math">
                    <m:r>
                      <a:rPr lang="en-US" sz="4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4000" dirty="0">
                    <a:latin typeface="Comic Sans MS" panose="030F0702030302020204" pitchFamily="66" charset="0"/>
                  </a:rPr>
                  <a:t> yz</a:t>
                </a:r>
                <a:r>
                  <a:rPr lang="en-US" sz="4000" dirty="0" smtClean="0">
                    <a:latin typeface="Comic Sans MS" panose="030F0702030302020204" pitchFamily="66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4000" dirty="0" smtClean="0">
                    <a:latin typeface="Comic Sans MS" panose="030F0702030302020204" pitchFamily="66" charset="0"/>
                  </a:rPr>
                  <a:t> (x + y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4000" dirty="0">
                    <a:latin typeface="Comic Sans MS" panose="030F0702030302020204" pitchFamily="66" charset="0"/>
                  </a:rPr>
                  <a:t> </a:t>
                </a:r>
                <a:r>
                  <a:rPr lang="en-US" sz="4000" dirty="0" smtClean="0">
                    <a:latin typeface="Comic Sans MS" panose="030F0702030302020204" pitchFamily="66" charset="0"/>
                  </a:rPr>
                  <a:t>z)</a:t>
                </a:r>
                <a:endParaRPr lang="en-US" sz="40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217" y="4628888"/>
                <a:ext cx="6778388" cy="802920"/>
              </a:xfrm>
              <a:prstGeom prst="rect">
                <a:avLst/>
              </a:prstGeom>
              <a:blipFill rotWithShape="0">
                <a:blip r:embed="rId3"/>
                <a:stretch>
                  <a:fillRect t="-18939" b="-3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120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∀ is like 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Let x range over set {1, 2, 3, 4, 5, 6}</a:t>
            </a:r>
            <a:br>
              <a:rPr lang="en-US" sz="3200" dirty="0">
                <a:latin typeface="Comic Sans MS" panose="030F0702030302020204" pitchFamily="66" charset="0"/>
              </a:rPr>
            </a:br>
            <a:r>
              <a:rPr lang="en-US" sz="3200" dirty="0">
                <a:latin typeface="Comic Sans MS" panose="030F0702030302020204" pitchFamily="66" charset="0"/>
              </a:rPr>
              <a:t>P(x) ::= [x &gt; 3] 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/>
            </a:r>
            <a:br>
              <a:rPr lang="en-US" sz="3200" dirty="0">
                <a:latin typeface="Comic Sans MS" panose="030F0702030302020204" pitchFamily="66" charset="0"/>
              </a:rPr>
            </a:br>
            <a:r>
              <a:rPr lang="en-US" sz="3200" dirty="0">
                <a:latin typeface="Comic Sans MS" panose="030F0702030302020204" pitchFamily="66" charset="0"/>
              </a:rPr>
              <a:t>                          ∀x. P(x) 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/>
            </a:r>
            <a:br>
              <a:rPr lang="en-US" sz="3200" dirty="0">
                <a:latin typeface="Comic Sans MS" panose="030F0702030302020204" pitchFamily="66" charset="0"/>
              </a:rPr>
            </a:br>
            <a:r>
              <a:rPr lang="en-US" sz="3200" dirty="0">
                <a:latin typeface="Comic Sans MS" panose="030F0702030302020204" pitchFamily="66" charset="0"/>
              </a:rPr>
              <a:t>same as P(1) AND P(2) AND P(3) AND P(4) AND 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P(5) AND P(6)</a:t>
            </a:r>
          </a:p>
        </p:txBody>
      </p:sp>
    </p:spTree>
    <p:extLst>
      <p:ext uri="{BB962C8B-B14F-4D97-AF65-F5344CB8AC3E}">
        <p14:creationId xmlns:p14="http://schemas.microsoft.com/office/powerpoint/2010/main" val="38612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∃ is like 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Let x range over set {1, 2, 3, 4, 5, 6}</a:t>
            </a:r>
            <a:br>
              <a:rPr lang="en-US" sz="3200" dirty="0">
                <a:latin typeface="Comic Sans MS" panose="030F0702030302020204" pitchFamily="66" charset="0"/>
              </a:rPr>
            </a:br>
            <a:r>
              <a:rPr lang="en-US" sz="3200" dirty="0">
                <a:latin typeface="Comic Sans MS" panose="030F0702030302020204" pitchFamily="66" charset="0"/>
              </a:rPr>
              <a:t>P(x) ::= [x &gt; 3] 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/>
            </a:r>
            <a:br>
              <a:rPr lang="en-US" sz="3200" dirty="0">
                <a:latin typeface="Comic Sans MS" panose="030F0702030302020204" pitchFamily="66" charset="0"/>
              </a:rPr>
            </a:br>
            <a:r>
              <a:rPr lang="en-US" sz="3200" dirty="0">
                <a:latin typeface="Comic Sans MS" panose="030F0702030302020204" pitchFamily="66" charset="0"/>
              </a:rPr>
              <a:t>                             ∃x. P(x) 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/>
            </a:r>
            <a:br>
              <a:rPr lang="en-US" sz="3200" dirty="0">
                <a:latin typeface="Comic Sans MS" panose="030F0702030302020204" pitchFamily="66" charset="0"/>
              </a:rPr>
            </a:br>
            <a:r>
              <a:rPr lang="en-US" sz="3200" dirty="0">
                <a:latin typeface="Comic Sans MS" panose="030F0702030302020204" pitchFamily="66" charset="0"/>
              </a:rPr>
              <a:t>same as P(1) OR P(2) OR P(3) OR P(4) OR 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P(5) OR P(6)</a:t>
            </a:r>
          </a:p>
        </p:txBody>
      </p:sp>
    </p:spTree>
    <p:extLst>
      <p:ext uri="{BB962C8B-B14F-4D97-AF65-F5344CB8AC3E}">
        <p14:creationId xmlns:p14="http://schemas.microsoft.com/office/powerpoint/2010/main" val="239619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Nested </a:t>
            </a:r>
            <a:r>
              <a:rPr lang="en-US" dirty="0" smtClean="0">
                <a:latin typeface="Comic Sans MS" panose="030F0702030302020204" pitchFamily="66" charset="0"/>
              </a:rPr>
              <a:t>Quantifier1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95480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x, y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Q(x, y)::= [x + y = 0]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y Q(x, y) = ?</a:t>
                </a: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954805"/>
              </a:xfrm>
              <a:blipFill rotWithShape="0">
                <a:blip r:embed="rId2"/>
                <a:stretch>
                  <a:fillRect l="-1507" t="-8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875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Nested </a:t>
            </a:r>
            <a:r>
              <a:rPr lang="en-US" dirty="0" smtClean="0">
                <a:latin typeface="Comic Sans MS" panose="030F0702030302020204" pitchFamily="66" charset="0"/>
              </a:rPr>
              <a:t>Quantifier2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, y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={1, 2, …}</m:t>
                    </m:r>
                  </m:oMath>
                </a14:m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Q(x, y)::= [x + y = 0]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y Q(x, y) = ?</a:t>
                </a: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44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Nested </a:t>
            </a:r>
            <a:r>
              <a:rPr lang="en-US" dirty="0" smtClean="0">
                <a:latin typeface="Comic Sans MS" panose="030F0702030302020204" pitchFamily="66" charset="0"/>
              </a:rPr>
              <a:t>Quantifier3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, y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={1, 2, …}</m:t>
                    </m:r>
                  </m:oMath>
                </a14:m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Q(x, y)::= [x + y = 0]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y Q(x, y) = ?</a:t>
                </a: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37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Nested </a:t>
            </a:r>
            <a:r>
              <a:rPr lang="en-US" dirty="0" smtClean="0">
                <a:latin typeface="Comic Sans MS" panose="030F0702030302020204" pitchFamily="66" charset="0"/>
              </a:rPr>
              <a:t>Quantifier4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, y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={1, 2, …}</m:t>
                    </m:r>
                  </m:oMath>
                </a14:m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Q(x, y)::= [x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y = 0]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y Q(x, y) = ?</a:t>
                </a: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59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941</Words>
  <Application>Microsoft Office PowerPoint</Application>
  <PresentationFormat>Widescreen</PresentationFormat>
  <Paragraphs>162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Comic Sans MS</vt:lpstr>
      <vt:lpstr>Office Theme</vt:lpstr>
      <vt:lpstr>Predicate Logic</vt:lpstr>
      <vt:lpstr>Predicates</vt:lpstr>
      <vt:lpstr>Quantifiers</vt:lpstr>
      <vt:lpstr>∀ is like AND</vt:lpstr>
      <vt:lpstr>∃ is like OR</vt:lpstr>
      <vt:lpstr>Nested Quantifier1</vt:lpstr>
      <vt:lpstr>Nested Quantifier2</vt:lpstr>
      <vt:lpstr>Nested Quantifier3</vt:lpstr>
      <vt:lpstr>Nested Quantifier4</vt:lpstr>
      <vt:lpstr>Nested Quantifier5</vt:lpstr>
      <vt:lpstr>Nested Quantifier6</vt:lpstr>
      <vt:lpstr>Nested Quantifier7</vt:lpstr>
      <vt:lpstr>Nested Quantifier8</vt:lpstr>
      <vt:lpstr>∀x ∀ y ∃z [x + y = z]</vt:lpstr>
      <vt:lpstr>∀x ∀ y ∃z [x + y = z]</vt:lpstr>
      <vt:lpstr>∀x ∀ y ∃z [x + y = z]</vt:lpstr>
      <vt:lpstr>∀x ∀ y ∃z [x + y = z]</vt:lpstr>
      <vt:lpstr>∀x ∀ y ∃z [x + y = z]</vt:lpstr>
      <vt:lpstr>∀x ∀ y ∃z [x + y = z]</vt:lpstr>
      <vt:lpstr>∀x ∀ y ∃z [x + y = z]</vt:lpstr>
      <vt:lpstr>∀x ∀ y ∃z [x + y = z]</vt:lpstr>
      <vt:lpstr>∀x ∀ y ∃z [x + y = z]</vt:lpstr>
      <vt:lpstr>Nested Quantifier9</vt:lpstr>
      <vt:lpstr>∃x ∀ y∀z [x + y = z]</vt:lpstr>
      <vt:lpstr>∃x ∀ y∀z [x + y = z]</vt:lpstr>
      <vt:lpstr>∃x ∀ y∀z [x + y = z]</vt:lpstr>
      <vt:lpstr>∃x ∀ y∀z [x + y = z]</vt:lpstr>
      <vt:lpstr>∃x ∀ y∀z [x + y = z]</vt:lpstr>
      <vt:lpstr>∃x ∀ y∀z [x + y = z]</vt:lpstr>
      <vt:lpstr>∃x ∀ y∀z [x + y = z]</vt:lpstr>
      <vt:lpstr>∃x ∀ y∀z [x + y = z]</vt:lpstr>
      <vt:lpstr>∃x ∀ y∀z [x + y = z]</vt:lpstr>
      <vt:lpstr>Nested Quantifier10</vt:lpstr>
      <vt:lpstr>∀x∃y∃z [x = yz]</vt:lpstr>
      <vt:lpstr>Negating Nested Quantifiers</vt:lpstr>
      <vt:lpstr>Negating nested quantifiers</vt:lpstr>
      <vt:lpstr>Negating nested quantifiers</vt:lpstr>
      <vt:lpstr>Negating nested quantifiers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 Quantifiers</dc:title>
  <dc:creator>HP</dc:creator>
  <cp:lastModifiedBy>Yeasir Rayhan Prince</cp:lastModifiedBy>
  <cp:revision>79</cp:revision>
  <dcterms:created xsi:type="dcterms:W3CDTF">2020-01-14T07:01:06Z</dcterms:created>
  <dcterms:modified xsi:type="dcterms:W3CDTF">2020-07-12T12:21:08Z</dcterms:modified>
</cp:coreProperties>
</file>