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84" r:id="rId4"/>
    <p:sldId id="269" r:id="rId5"/>
    <p:sldId id="285" r:id="rId6"/>
    <p:sldId id="286" r:id="rId7"/>
    <p:sldId id="258" r:id="rId8"/>
    <p:sldId id="273" r:id="rId9"/>
    <p:sldId id="260" r:id="rId10"/>
    <p:sldId id="274" r:id="rId11"/>
    <p:sldId id="261" r:id="rId12"/>
    <p:sldId id="262" r:id="rId13"/>
    <p:sldId id="287" r:id="rId14"/>
    <p:sldId id="263" r:id="rId15"/>
    <p:sldId id="288" r:id="rId16"/>
    <p:sldId id="289" r:id="rId17"/>
    <p:sldId id="277" r:id="rId18"/>
    <p:sldId id="278" r:id="rId19"/>
    <p:sldId id="265" r:id="rId20"/>
    <p:sldId id="280" r:id="rId21"/>
    <p:sldId id="266" r:id="rId22"/>
    <p:sldId id="267" r:id="rId23"/>
    <p:sldId id="268" r:id="rId24"/>
    <p:sldId id="281" r:id="rId25"/>
    <p:sldId id="282" r:id="rId26"/>
  </p:sldIdLst>
  <p:sldSz cx="9144000" cy="5143500" type="screen16x9"/>
  <p:notesSz cx="6858000" cy="9144000"/>
  <p:embeddedFontLst>
    <p:embeddedFont>
      <p:font typeface="Roboto" panose="020B0604020202020204" charset="0"/>
      <p:regular r:id="rId28"/>
      <p:bold r:id="rId29"/>
      <p:italic r:id="rId30"/>
      <p:boldItalic r:id="rId31"/>
    </p:embeddedFont>
    <p:embeddedFont>
      <p:font typeface="Comic Sans MS" panose="030F0702030302020204" pitchFamily="66"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66" y="5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15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86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85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78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6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35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either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where</a:t>
            </a:r>
          </a:p>
          <a:p>
            <a:pPr marL="114300" indent="0">
              <a:buNone/>
            </a:pPr>
            <a:r>
              <a:rPr lang="en-US" dirty="0">
                <a:solidFill>
                  <a:schemeClr val="tx1"/>
                </a:solidFill>
                <a:latin typeface="Comic Sans MS" panose="030F0702030302020204" pitchFamily="66" charset="0"/>
              </a:rPr>
              <a:t>none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is the same as any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a:t>
            </a:r>
            <a:r>
              <a:rPr lang="en-US" dirty="0" smtClean="0">
                <a:solidFill>
                  <a:schemeClr val="tx1"/>
                </a:solidFill>
                <a:latin typeface="Comic Sans MS" panose="030F0702030302020204" pitchFamily="66" charset="0"/>
              </a:rPr>
              <a:t>ways (they do not overlap), </a:t>
            </a:r>
            <a:r>
              <a:rPr lang="en-US" dirty="0">
                <a:solidFill>
                  <a:schemeClr val="tx1"/>
                </a:solidFill>
                <a:latin typeface="Comic Sans MS" panose="030F0702030302020204" pitchFamily="66" charset="0"/>
              </a:rPr>
              <a:t>then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smtClean="0">
                <a:solidFill>
                  <a:schemeClr val="tx1"/>
                </a:solidFill>
                <a:latin typeface="Comic Sans MS" panose="030F0702030302020204" pitchFamily="66" charset="0"/>
              </a:rPr>
              <a:t>n</a:t>
            </a:r>
            <a:r>
              <a:rPr lang="en-US" dirty="0" smtClean="0">
                <a:solidFill>
                  <a:schemeClr val="tx1"/>
                </a:solidFill>
                <a:latin typeface="Comic Sans MS" panose="030F0702030302020204" pitchFamily="66" charset="0"/>
              </a:rPr>
              <a:t>2 ways </a:t>
            </a:r>
            <a:r>
              <a:rPr lang="en-US" dirty="0">
                <a:solidFill>
                  <a:schemeClr val="tx1"/>
                </a:solidFill>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7866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tx1"/>
                </a:solidFill>
                <a:latin typeface="Comic Sans MS" panose="030F0702030302020204" pitchFamily="66" charset="0"/>
              </a:rPr>
              <a:t>In how many ways can we select two books from different subjects among 5 distinct CS books, 3 distinct math books, 2 distinct art books?</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2.3</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730474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3.1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A six person committee of Alice, Bob, Charlie, Dylan, Elle, Frank is to select a chairperson, secretary, treasurer from themselves.</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How many ways this can be done?</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either Elle or Bob must be a chairperson?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t>
            </a:r>
            <a:r>
              <a:rPr lang="en-US" dirty="0" smtClean="0">
                <a:solidFill>
                  <a:schemeClr val="tx1"/>
                </a:solidFill>
                <a:latin typeface="Comic Sans MS" panose="030F0702030302020204" pitchFamily="66" charset="0"/>
              </a:rPr>
              <a:t>lle must hold one position?</a:t>
            </a:r>
          </a:p>
          <a:p>
            <a:pPr marL="342900" lvl="0" algn="l" rtl="0">
              <a:spcBef>
                <a:spcPts val="0"/>
              </a:spcBef>
              <a:spcAft>
                <a:spcPts val="0"/>
              </a:spcAft>
              <a:buClr>
                <a:schemeClr val="dk1"/>
              </a:buClr>
              <a:buSzPts val="1100"/>
              <a:buFont typeface="Arial"/>
              <a:buAutoNum type="alphaLcPeriod"/>
            </a:pPr>
            <a:r>
              <a:rPr lang="en-US" dirty="0" smtClean="0">
                <a:solidFill>
                  <a:schemeClr val="tx1"/>
                </a:solidFill>
                <a:latin typeface="Comic Sans MS" panose="030F0702030302020204" pitchFamily="66" charset="0"/>
              </a:rPr>
              <a:t>If both Dylan and Frank must hold positions</a:t>
            </a:r>
          </a:p>
          <a:p>
            <a:pPr marL="342900" lvl="0" algn="l" rtl="0">
              <a:spcBef>
                <a:spcPts val="0"/>
              </a:spcBef>
              <a:spcAft>
                <a:spcPts val="0"/>
              </a:spcAft>
              <a:buClr>
                <a:schemeClr val="dk1"/>
              </a:buClr>
              <a:buSzPts val="1100"/>
              <a:buFont typeface="Arial"/>
              <a:buAutoNum type="alphaLcPeriod"/>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2693808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4"/>
            <a:ext cx="8520600" cy="2946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lang="en" dirty="0" smtClean="0">
              <a:solidFill>
                <a:schemeClr val="tx1"/>
              </a:solidFill>
              <a:latin typeface="Comic Sans MS" panose="030F0702030302020204" pitchFamily="66" charset="0"/>
            </a:endParaRPr>
          </a:p>
        </p:txBody>
      </p:sp>
    </p:spTree>
    <p:extLst>
      <p:ext uri="{BB962C8B-B14F-4D97-AF65-F5344CB8AC3E}">
        <p14:creationId xmlns:p14="http://schemas.microsoft.com/office/powerpoint/2010/main" val="9787452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Solve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latin typeface="Comic Sans MS" panose="030F0702030302020204" pitchFamily="66" charset="0"/>
              </a:rPr>
              <a:t>How </a:t>
            </a:r>
            <a:r>
              <a:rPr lang="en" dirty="0">
                <a:solidFill>
                  <a:schemeClr val="tx1"/>
                </a:solidFill>
                <a:latin typeface="Comic Sans MS" panose="030F0702030302020204" pitchFamily="66" charset="0"/>
              </a:rPr>
              <a:t>many bit strings of length four do not have two consecutive 1s?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5"/>
            <a:ext cx="8520600" cy="1705025"/>
          </a:xfrm>
        </p:spPr>
        <p:txBody>
          <a:bodyPr/>
          <a:lstStyle/>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is a positive integer and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+ 1 or more </a:t>
            </a:r>
            <a:r>
              <a:rPr lang="en-US" dirty="0" smtClean="0">
                <a:solidFill>
                  <a:schemeClr val="tx1"/>
                </a:solidFill>
                <a:latin typeface="Comic Sans MS" panose="030F0702030302020204" pitchFamily="66" charset="0"/>
              </a:rPr>
              <a:t>objects are </a:t>
            </a:r>
            <a:r>
              <a:rPr lang="en-US" dirty="0">
                <a:solidFill>
                  <a:schemeClr val="tx1"/>
                </a:solidFill>
                <a:latin typeface="Comic Sans MS" panose="030F0702030302020204" pitchFamily="66" charset="0"/>
              </a:rPr>
              <a:t>placed into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boxes, then there is at least one box containing two or more of the objects</a:t>
            </a:r>
            <a:r>
              <a:rPr lang="en-US" dirty="0" smtClean="0">
                <a:solidFill>
                  <a:schemeClr val="tx1"/>
                </a:solidFill>
                <a:latin typeface="Comic Sans MS" panose="030F0702030302020204" pitchFamily="66" charset="0"/>
              </a:rPr>
              <a:t>.</a:t>
            </a:r>
          </a:p>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p>
        </p:txBody>
      </p:sp>
    </p:spTree>
    <p:extLst>
      <p:ext uri="{BB962C8B-B14F-4D97-AF65-F5344CB8AC3E}">
        <p14:creationId xmlns:p14="http://schemas.microsoft.com/office/powerpoint/2010/main" val="2186115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First rule of counting - The </a:t>
            </a:r>
            <a:r>
              <a:rPr lang="en" dirty="0" smtClean="0">
                <a:latin typeface="Comic Sans MS" panose="030F0702030302020204" pitchFamily="66" charset="0"/>
              </a:rPr>
              <a:t>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a:t>
            </a:r>
            <a:r>
              <a:rPr lang="en-US" dirty="0" smtClean="0">
                <a:solidFill>
                  <a:schemeClr val="tx1"/>
                </a:solidFill>
                <a:latin typeface="Comic Sans MS" panose="030F0702030302020204" pitchFamily="66" charset="0"/>
              </a:rPr>
              <a:t>task and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Generalized 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73752"/>
          </a:xfrm>
        </p:spPr>
        <p:txBody>
          <a:bodyPr/>
          <a:lstStyle/>
          <a:p>
            <a:pPr marL="114300" indent="0">
              <a:buNone/>
            </a:pPr>
            <a:r>
              <a:rPr lang="en-US" dirty="0" smtClean="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r>
              <a:rPr lang="en-US" dirty="0" smtClean="0">
                <a:solidFill>
                  <a:schemeClr val="tx1"/>
                </a:solidFill>
                <a:latin typeface="Comic Sans MS" panose="030F0702030302020204" pitchFamily="66" charset="0"/>
              </a:rPr>
              <a:t>.</a:t>
            </a:r>
          </a:p>
        </p:txBody>
      </p:sp>
      <p:sp>
        <p:nvSpPr>
          <p:cNvPr id="4" name="Text Placeholder 2"/>
          <p:cNvSpPr txBox="1">
            <a:spLocks/>
          </p:cNvSpPr>
          <p:nvPr/>
        </p:nvSpPr>
        <p:spPr>
          <a:xfrm>
            <a:off x="464100" y="21747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the minimum number of objects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such that at least </a:t>
            </a:r>
            <a:r>
              <a:rPr lang="en-US" i="1" dirty="0" smtClean="0">
                <a:solidFill>
                  <a:schemeClr val="tx1"/>
                </a:solidFill>
                <a:latin typeface="Comic Sans MS" panose="030F0702030302020204" pitchFamily="66" charset="0"/>
              </a:rPr>
              <a:t>r </a:t>
            </a:r>
            <a:r>
              <a:rPr lang="en-US" dirty="0" smtClean="0">
                <a:solidFill>
                  <a:schemeClr val="tx1"/>
                </a:solidFill>
                <a:latin typeface="Comic Sans MS" panose="030F0702030302020204" pitchFamily="66" charset="0"/>
              </a:rPr>
              <a:t>of these objects must be in one of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 when these objects are distributed among the boxes.</a:t>
            </a:r>
            <a:endParaRPr lang="en-US" dirty="0">
              <a:solidFill>
                <a:schemeClr val="tx1"/>
              </a:solidFill>
              <a:latin typeface="Comic Sans MS" panose="030F0702030302020204" pitchFamily="66" charset="0"/>
            </a:endParaRPr>
          </a:p>
        </p:txBody>
      </p:sp>
      <p:sp>
        <p:nvSpPr>
          <p:cNvPr id="5" name="Text Placeholder 2"/>
          <p:cNvSpPr txBox="1">
            <a:spLocks/>
          </p:cNvSpPr>
          <p:nvPr/>
        </p:nvSpPr>
        <p:spPr>
          <a:xfrm>
            <a:off x="616500" y="35844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N = k(r-1) + 1</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8732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a:t>
            </a:r>
            <a:r>
              <a:rPr lang="en" dirty="0" smtClean="0">
                <a:solidFill>
                  <a:schemeClr val="dk1"/>
                </a:solidFill>
                <a:highlight>
                  <a:srgbClr val="FFFFFF"/>
                </a:highlight>
                <a:latin typeface="Comic Sans MS" panose="030F0702030302020204" pitchFamily="66" charset="0"/>
                <a:ea typeface="Roboto"/>
                <a:cs typeface="Roboto"/>
                <a:sym typeface="Roboto"/>
              </a:rPr>
              <a:t>8 </a:t>
            </a:r>
            <a:r>
              <a:rPr lang="en" dirty="0">
                <a:solidFill>
                  <a:schemeClr val="dk1"/>
                </a:solidFill>
                <a:highlight>
                  <a:srgbClr val="FFFFFF"/>
                </a:highlight>
                <a:latin typeface="Comic Sans MS" panose="030F0702030302020204" pitchFamily="66" charset="0"/>
                <a:ea typeface="Roboto"/>
                <a:cs typeface="Roboto"/>
                <a:sym typeface="Roboto"/>
              </a:rPr>
              <a:t>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mic Sans MS" panose="030F0702030302020204" pitchFamily="66" charset="0"/>
              </a:rPr>
              <a:t>Recursive functions</a:t>
            </a: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2732836" cy="14556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dk1"/>
                </a:solidFill>
                <a:highlight>
                  <a:srgbClr val="FFFFFF"/>
                </a:highlight>
                <a:latin typeface="Comic Sans MS" panose="030F0702030302020204" pitchFamily="66" charset="0"/>
                <a:ea typeface="Roboto"/>
                <a:cs typeface="Roboto"/>
                <a:sym typeface="Roboto"/>
              </a:rPr>
              <a:t>f(0) = 1</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(1) = 2</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(n) = 2f(n-1) +3 f(n-2)</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(5) = ?</a:t>
            </a:r>
            <a:endParaRPr dirty="0">
              <a:latin typeface="Comic Sans MS" panose="030F0702030302020204" pitchFamily="66" charset="0"/>
            </a:endParaRPr>
          </a:p>
        </p:txBody>
      </p:sp>
      <p:sp>
        <p:nvSpPr>
          <p:cNvPr id="4" name="Google Shape;127;p25"/>
          <p:cNvSpPr txBox="1">
            <a:spLocks/>
          </p:cNvSpPr>
          <p:nvPr/>
        </p:nvSpPr>
        <p:spPr>
          <a:xfrm>
            <a:off x="4516555" y="1304874"/>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(2) = 2f(1) + 3f(0)</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2*2 + 3*1</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7 </a:t>
            </a:r>
            <a:endParaRPr lang="pt-BR" dirty="0">
              <a:latin typeface="Comic Sans MS" panose="030F0702030302020204" pitchFamily="66" charset="0"/>
            </a:endParaRPr>
          </a:p>
        </p:txBody>
      </p:sp>
      <p:sp>
        <p:nvSpPr>
          <p:cNvPr id="5" name="Google Shape;127;p25"/>
          <p:cNvSpPr txBox="1">
            <a:spLocks/>
          </p:cNvSpPr>
          <p:nvPr/>
        </p:nvSpPr>
        <p:spPr>
          <a:xfrm>
            <a:off x="533374" y="2917295"/>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(3) = 2f(2) + 3f(1)</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2*7 + 3*2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20</a:t>
            </a:r>
            <a:endParaRPr lang="pt-BR" dirty="0">
              <a:latin typeface="Comic Sans MS" panose="030F0702030302020204" pitchFamily="66" charset="0"/>
            </a:endParaRPr>
          </a:p>
        </p:txBody>
      </p:sp>
      <p:sp>
        <p:nvSpPr>
          <p:cNvPr id="6" name="Google Shape;127;p25"/>
          <p:cNvSpPr txBox="1">
            <a:spLocks/>
          </p:cNvSpPr>
          <p:nvPr/>
        </p:nvSpPr>
        <p:spPr>
          <a:xfrm>
            <a:off x="4516555" y="3054206"/>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(4) = 2f(3) + 3f(2)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2*20 + 3*7</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61</a:t>
            </a:r>
            <a:endParaRPr lang="pt-BR" dirty="0">
              <a:latin typeface="Comic Sans MS" panose="030F0702030302020204" pitchFamily="66" charset="0"/>
            </a:endParaRPr>
          </a:p>
        </p:txBody>
      </p:sp>
    </p:spTree>
    <p:extLst>
      <p:ext uri="{BB962C8B-B14F-4D97-AF65-F5344CB8AC3E}">
        <p14:creationId xmlns:p14="http://schemas.microsoft.com/office/powerpoint/2010/main" val="154110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mic Sans MS" panose="030F0702030302020204" pitchFamily="66" charset="0"/>
              </a:rPr>
              <a:t>Recursive functions</a:t>
            </a:r>
            <a:endParaRPr dirty="0">
              <a:latin typeface="Comic Sans MS" panose="030F0702030302020204" pitchFamily="66" charset="0"/>
            </a:endParaRPr>
          </a:p>
        </p:txBody>
      </p:sp>
      <p:sp>
        <p:nvSpPr>
          <p:cNvPr id="4" name="Google Shape;127;p25"/>
          <p:cNvSpPr txBox="1">
            <a:spLocks/>
          </p:cNvSpPr>
          <p:nvPr/>
        </p:nvSpPr>
        <p:spPr>
          <a:xfrm>
            <a:off x="533374" y="1221747"/>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f(5) = 2f(4) + 3f(3)</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2*61 + 3*20</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182</a:t>
            </a:r>
            <a:endParaRPr lang="pt-BR" dirty="0">
              <a:latin typeface="Comic Sans MS" panose="030F0702030302020204" pitchFamily="66" charset="0"/>
            </a:endParaRPr>
          </a:p>
        </p:txBody>
      </p:sp>
    </p:spTree>
    <p:extLst>
      <p:ext uri="{BB962C8B-B14F-4D97-AF65-F5344CB8AC3E}">
        <p14:creationId xmlns:p14="http://schemas.microsoft.com/office/powerpoint/2010/main" val="160012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1.1</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3-bit strings? Or </a:t>
            </a:r>
          </a:p>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sequences of three bits from {0, 1}?</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2785790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1.2</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outcomes possible for k coin tosses?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k digit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9603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a:t>
            </a:r>
            <a:r>
              <a:rPr lang="en" dirty="0" smtClean="0">
                <a:latin typeface="Comic Sans MS" panose="030F0702030302020204" pitchFamily="66" charset="0"/>
              </a:rPr>
              <a:t>1.4</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5"/>
            <a:ext cx="8520600" cy="471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solidFill>
                  <a:schemeClr val="tx1"/>
                </a:solidFill>
                <a:latin typeface="Comic Sans MS" panose="030F0702030302020204" pitchFamily="66" charset="0"/>
              </a:rPr>
              <a:t>How many k digit m-base numbers?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218171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How many different license plates can be made if each plate contains a sequence of </a:t>
            </a:r>
            <a:r>
              <a:rPr lang="en-US" dirty="0" smtClean="0">
                <a:solidFill>
                  <a:schemeClr val="tx1"/>
                </a:solidFill>
                <a:latin typeface="Comic Sans MS" panose="030F0702030302020204" pitchFamily="66" charset="0"/>
              </a:rPr>
              <a:t>three uppercase </a:t>
            </a:r>
            <a:r>
              <a:rPr lang="en-US" dirty="0">
                <a:solidFill>
                  <a:schemeClr val="tx1"/>
                </a:solidFill>
                <a:latin typeface="Comic Sans MS" panose="030F0702030302020204" pitchFamily="66" charset="0"/>
              </a:rPr>
              <a:t>English letters followed by three digits (and no sequences of letters are </a:t>
            </a:r>
            <a:r>
              <a:rPr lang="en-US" dirty="0" smtClean="0">
                <a:solidFill>
                  <a:schemeClr val="tx1"/>
                </a:solidFill>
                <a:latin typeface="Comic Sans MS" panose="030F0702030302020204" pitchFamily="66" charset="0"/>
              </a:rPr>
              <a:t>prohibited, even </a:t>
            </a:r>
            <a:r>
              <a:rPr lang="en-US" dirty="0">
                <a:solidFill>
                  <a:schemeClr val="tx1"/>
                </a:solidFill>
                <a:latin typeface="Comic Sans MS" panose="030F0702030302020204" pitchFamily="66" charset="0"/>
              </a:rPr>
              <a:t>if they are obscene)?</a:t>
            </a:r>
            <a:endParaRPr dirty="0">
              <a:solidFill>
                <a:schemeClr val="tx1"/>
              </a:solidFill>
              <a:latin typeface="Comic Sans MS" panose="030F0702030302020204" pitchFamily="66" charset="0"/>
            </a:endParaRPr>
          </a:p>
          <a:p>
            <a:pPr marL="0" indent="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Comic Sans MS" panose="030F0702030302020204" pitchFamily="66" charset="0"/>
              </a:rPr>
              <a:t>A telephone number has the form NYX-NNX-XXXX</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Let X denote a digit that can take any of the values 0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let </a:t>
            </a:r>
            <a:r>
              <a:rPr lang="en" dirty="0">
                <a:solidFill>
                  <a:schemeClr val="tx1"/>
                </a:solidFill>
                <a:latin typeface="Comic Sans MS" panose="030F0702030302020204" pitchFamily="66" charset="0"/>
              </a:rPr>
              <a:t>N denote a digit that can take any of the values 2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and </a:t>
            </a:r>
            <a:r>
              <a:rPr lang="en" dirty="0">
                <a:solidFill>
                  <a:schemeClr val="tx1"/>
                </a:solidFill>
                <a:latin typeface="Comic Sans MS" panose="030F0702030302020204" pitchFamily="66" charset="0"/>
              </a:rPr>
              <a:t>let Y denote a digit that must be a 0 or a 1.</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How many different North American telephone numbers are possible </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903</Words>
  <Application>Microsoft Office PowerPoint</Application>
  <PresentationFormat>On-screen Show (16:9)</PresentationFormat>
  <Paragraphs>79</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Roboto</vt:lpstr>
      <vt:lpstr>Comic Sans MS</vt:lpstr>
      <vt:lpstr>Arial</vt:lpstr>
      <vt:lpstr>Simple Light</vt:lpstr>
      <vt:lpstr>Counting</vt:lpstr>
      <vt:lpstr>First rule of counting - The Product Rule</vt:lpstr>
      <vt:lpstr>Problem 1.1</vt:lpstr>
      <vt:lpstr>Problem 1.2</vt:lpstr>
      <vt:lpstr>Problem 1.3</vt:lpstr>
      <vt:lpstr>Problem 1.4</vt:lpstr>
      <vt:lpstr>Problem 1.5 </vt:lpstr>
      <vt:lpstr>Problem 1.6 </vt:lpstr>
      <vt:lpstr>Problem 1.6 </vt:lpstr>
      <vt:lpstr>The Sum Rule</vt:lpstr>
      <vt:lpstr>Problem 2.1</vt:lpstr>
      <vt:lpstr>Problem 2.2</vt:lpstr>
      <vt:lpstr>Problem 2.3</vt:lpstr>
      <vt:lpstr>Problem 3.1</vt:lpstr>
      <vt:lpstr>Problem 3.2</vt:lpstr>
      <vt:lpstr>Problem 3.2</vt:lpstr>
      <vt:lpstr>Problem 5.1: Solve using tree diagram</vt:lpstr>
      <vt:lpstr>Pigeonhole Principle</vt:lpstr>
      <vt:lpstr>Problem 6.1 </vt:lpstr>
      <vt:lpstr>Generalized Pigeonhole Principle</vt:lpstr>
      <vt:lpstr>Problem 6.2 </vt:lpstr>
      <vt:lpstr>Problem 6.3 </vt:lpstr>
      <vt:lpstr>Problem 6.4 </vt:lpstr>
      <vt:lpstr>Recursive functions</vt:lpstr>
      <vt:lpstr>Recursive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60</cp:revision>
  <dcterms:modified xsi:type="dcterms:W3CDTF">2020-08-18T20:33:10Z</dcterms:modified>
</cp:coreProperties>
</file>