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69" r:id="rId4"/>
    <p:sldId id="258" r:id="rId5"/>
    <p:sldId id="271" r:id="rId6"/>
    <p:sldId id="270" r:id="rId7"/>
    <p:sldId id="259" r:id="rId8"/>
    <p:sldId id="273" r:id="rId9"/>
    <p:sldId id="260" r:id="rId10"/>
    <p:sldId id="274" r:id="rId11"/>
    <p:sldId id="261" r:id="rId12"/>
    <p:sldId id="275" r:id="rId13"/>
    <p:sldId id="262" r:id="rId14"/>
    <p:sldId id="263" r:id="rId15"/>
    <p:sldId id="279" r:id="rId16"/>
    <p:sldId id="276" r:id="rId17"/>
    <p:sldId id="264" r:id="rId18"/>
    <p:sldId id="277" r:id="rId19"/>
    <p:sldId id="278" r:id="rId20"/>
    <p:sldId id="265" r:id="rId21"/>
    <p:sldId id="266" r:id="rId22"/>
    <p:sldId id="267" r:id="rId23"/>
    <p:sldId id="268" r:id="rId24"/>
  </p:sldIdLst>
  <p:sldSz cx="9144000" cy="5143500" type="screen16x9"/>
  <p:notesSz cx="6858000" cy="9144000"/>
  <p:embeddedFontLst>
    <p:embeddedFont>
      <p:font typeface="Comic Sans MS" panose="030F0702030302020204" pitchFamily="66" charset="0"/>
      <p:regular r:id="rId26"/>
      <p:bold r:id="rId27"/>
      <p:italic r:id="rId28"/>
      <p:boldItalic r:id="rId29"/>
    </p:embeddedFont>
    <p:embeddedFont>
      <p:font typeface="Cambria Math" panose="02040503050406030204" pitchFamily="18" charset="0"/>
      <p:regular r:id="rId30"/>
    </p:embeddedFont>
    <p:embeddedFont>
      <p:font typeface="Robo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60" y="3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649139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8941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fa31e23a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fa31e23a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538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fa31e23a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fa31e23a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556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fa31e23a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fa31e23a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315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fa31e23a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fa31e23a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413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fa31e23a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fa31e23a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340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fa31e23a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fa31e23a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340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fa31e23a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fa31e23a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401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fa31e23a8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fa31e23a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269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fa31e23a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fa31e23a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535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5af26e7b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5af26e7b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1549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fa31e23a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fa31e23a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306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fa31e23a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fa31e23a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306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fa31e23a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fa31e23a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497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fa31e23a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fa31e23a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497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fa31e23a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fa31e23a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854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omic Sans MS" panose="030F0702030302020204" pitchFamily="66" charset="0"/>
              </a:rPr>
              <a:t>Counting</a:t>
            </a:r>
            <a:endParaRPr dirty="0">
              <a:latin typeface="Comic Sans MS" panose="030F0702030302020204"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omic Sans MS" panose="030F0702030302020204" pitchFamily="66" charset="0"/>
              </a:rPr>
              <a:t>The Sum Rule</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4"/>
            <a:ext cx="8520600" cy="1663462"/>
          </a:xfrm>
          <a:prstGeom prst="rect">
            <a:avLst/>
          </a:prstGeom>
        </p:spPr>
        <p:txBody>
          <a:bodyPr spcFirstLastPara="1" wrap="square" lIns="91425" tIns="91425" rIns="91425" bIns="91425" anchor="t" anchorCtr="0">
            <a:noAutofit/>
          </a:bodyPr>
          <a:lstStyle/>
          <a:p>
            <a:pPr marL="114300" indent="0">
              <a:buNone/>
            </a:pPr>
            <a:r>
              <a:rPr lang="en-US" dirty="0">
                <a:latin typeface="Comic Sans MS" panose="030F0702030302020204" pitchFamily="66" charset="0"/>
              </a:rPr>
              <a:t>If a task can be done either in one of </a:t>
            </a:r>
            <a:r>
              <a:rPr lang="en-US" i="1" dirty="0">
                <a:latin typeface="Comic Sans MS" panose="030F0702030302020204" pitchFamily="66" charset="0"/>
              </a:rPr>
              <a:t>n</a:t>
            </a:r>
            <a:r>
              <a:rPr lang="en-US" dirty="0">
                <a:latin typeface="Comic Sans MS" panose="030F0702030302020204" pitchFamily="66" charset="0"/>
              </a:rPr>
              <a:t>1 ways or in one of </a:t>
            </a:r>
            <a:r>
              <a:rPr lang="en-US" i="1" dirty="0">
                <a:latin typeface="Comic Sans MS" panose="030F0702030302020204" pitchFamily="66" charset="0"/>
              </a:rPr>
              <a:t>n</a:t>
            </a:r>
            <a:r>
              <a:rPr lang="en-US" dirty="0">
                <a:latin typeface="Comic Sans MS" panose="030F0702030302020204" pitchFamily="66" charset="0"/>
              </a:rPr>
              <a:t>2 ways, where</a:t>
            </a:r>
          </a:p>
          <a:p>
            <a:pPr marL="114300" indent="0">
              <a:buNone/>
            </a:pPr>
            <a:r>
              <a:rPr lang="en-US" dirty="0">
                <a:latin typeface="Comic Sans MS" panose="030F0702030302020204" pitchFamily="66" charset="0"/>
              </a:rPr>
              <a:t>none of the set of </a:t>
            </a:r>
            <a:r>
              <a:rPr lang="en-US" i="1" dirty="0">
                <a:latin typeface="Comic Sans MS" panose="030F0702030302020204" pitchFamily="66" charset="0"/>
              </a:rPr>
              <a:t>n</a:t>
            </a:r>
            <a:r>
              <a:rPr lang="en-US" dirty="0">
                <a:latin typeface="Comic Sans MS" panose="030F0702030302020204" pitchFamily="66" charset="0"/>
              </a:rPr>
              <a:t>1 ways is the same as any of the set of </a:t>
            </a:r>
            <a:r>
              <a:rPr lang="en-US" i="1" dirty="0">
                <a:latin typeface="Comic Sans MS" panose="030F0702030302020204" pitchFamily="66" charset="0"/>
              </a:rPr>
              <a:t>n</a:t>
            </a:r>
            <a:r>
              <a:rPr lang="en-US" dirty="0">
                <a:latin typeface="Comic Sans MS" panose="030F0702030302020204" pitchFamily="66" charset="0"/>
              </a:rPr>
              <a:t>2 ways, then there are </a:t>
            </a:r>
            <a:r>
              <a:rPr lang="en-US" i="1" dirty="0">
                <a:latin typeface="Comic Sans MS" panose="030F0702030302020204" pitchFamily="66" charset="0"/>
              </a:rPr>
              <a:t>n</a:t>
            </a:r>
            <a:r>
              <a:rPr lang="en-US" dirty="0">
                <a:latin typeface="Comic Sans MS" panose="030F0702030302020204" pitchFamily="66" charset="0"/>
              </a:rPr>
              <a:t>1 + </a:t>
            </a:r>
            <a:r>
              <a:rPr lang="en-US" i="1" dirty="0" smtClean="0">
                <a:latin typeface="Comic Sans MS" panose="030F0702030302020204" pitchFamily="66" charset="0"/>
              </a:rPr>
              <a:t>n</a:t>
            </a:r>
            <a:r>
              <a:rPr lang="en-US" dirty="0" smtClean="0">
                <a:latin typeface="Comic Sans MS" panose="030F0702030302020204" pitchFamily="66" charset="0"/>
              </a:rPr>
              <a:t>2 ways </a:t>
            </a:r>
            <a:r>
              <a:rPr lang="en-US" dirty="0">
                <a:latin typeface="Comic Sans MS" panose="030F0702030302020204" pitchFamily="66" charset="0"/>
              </a:rPr>
              <a:t>to do the task.</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86536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2.1</a:t>
            </a:r>
            <a:endParaRPr dirty="0">
              <a:latin typeface="Comic Sans MS" panose="030F0702030302020204" pitchFamily="66" charset="0"/>
            </a:endParaRPr>
          </a:p>
        </p:txBody>
      </p:sp>
      <p:sp>
        <p:nvSpPr>
          <p:cNvPr id="85" name="Google Shape;85;p18"/>
          <p:cNvSpPr txBox="1">
            <a:spLocks noGrp="1"/>
          </p:cNvSpPr>
          <p:nvPr>
            <p:ph type="body" idx="1"/>
          </p:nvPr>
        </p:nvSpPr>
        <p:spPr>
          <a:xfrm>
            <a:off x="311700" y="1152475"/>
            <a:ext cx="8520600" cy="17551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Suppose that either a member of the mathematics faculty or a student who is a mathematics major is chosen as a representative to a university committee. How many different choices are there for this representative if there are 37 members of the mathematics faculty and 83 mathematics majors and no one is both a faculty member and a student</a:t>
            </a:r>
            <a:r>
              <a:rPr lang="en" dirty="0" smtClean="0">
                <a:latin typeface="Comic Sans MS" panose="030F0702030302020204" pitchFamily="66" charset="0"/>
              </a:rPr>
              <a:t>?</a:t>
            </a:r>
            <a:endParaRPr dirty="0">
              <a:latin typeface="Comic Sans MS" panose="030F0702030302020204"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omic Sans MS" panose="030F0702030302020204" pitchFamily="66" charset="0"/>
              </a:rPr>
              <a:t>The Sum Rule: Extended</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4"/>
            <a:ext cx="8520600" cy="2546690"/>
          </a:xfrm>
          <a:prstGeom prst="rect">
            <a:avLst/>
          </a:prstGeom>
        </p:spPr>
        <p:txBody>
          <a:bodyPr spcFirstLastPara="1" wrap="square" lIns="91425" tIns="91425" rIns="91425" bIns="91425" anchor="t" anchorCtr="0">
            <a:noAutofit/>
          </a:bodyPr>
          <a:lstStyle/>
          <a:p>
            <a:pPr marL="114300" indent="0">
              <a:buNone/>
            </a:pPr>
            <a:r>
              <a:rPr lang="en-US" dirty="0">
                <a:latin typeface="Comic Sans MS" panose="030F0702030302020204" pitchFamily="66" charset="0"/>
              </a:rPr>
              <a:t>We can extend the sum rule to more than two tasks. </a:t>
            </a:r>
            <a:r>
              <a:rPr lang="en-US" dirty="0" smtClean="0">
                <a:latin typeface="Comic Sans MS" panose="030F0702030302020204" pitchFamily="66" charset="0"/>
              </a:rPr>
              <a:t/>
            </a:r>
            <a:br>
              <a:rPr lang="en-US" dirty="0" smtClean="0">
                <a:latin typeface="Comic Sans MS" panose="030F0702030302020204" pitchFamily="66" charset="0"/>
              </a:rPr>
            </a:br>
            <a:r>
              <a:rPr lang="en-US" dirty="0" smtClean="0">
                <a:latin typeface="Comic Sans MS" panose="030F0702030302020204" pitchFamily="66" charset="0"/>
              </a:rPr>
              <a:t>Suppose </a:t>
            </a:r>
            <a:r>
              <a:rPr lang="en-US" dirty="0">
                <a:latin typeface="Comic Sans MS" panose="030F0702030302020204" pitchFamily="66" charset="0"/>
              </a:rPr>
              <a:t>that a task can be done in </a:t>
            </a:r>
            <a:r>
              <a:rPr lang="en-US" dirty="0" smtClean="0">
                <a:latin typeface="Comic Sans MS" panose="030F0702030302020204" pitchFamily="66" charset="0"/>
              </a:rPr>
              <a:t>one of </a:t>
            </a:r>
            <a:r>
              <a:rPr lang="en-US" dirty="0">
                <a:latin typeface="Comic Sans MS" panose="030F0702030302020204" pitchFamily="66" charset="0"/>
              </a:rPr>
              <a:t>n1 ways, in one of n2 ways, . . . , or in one of nm ways, where none of the set of </a:t>
            </a:r>
            <a:r>
              <a:rPr lang="en-US" dirty="0" err="1">
                <a:latin typeface="Comic Sans MS" panose="030F0702030302020204" pitchFamily="66" charset="0"/>
              </a:rPr>
              <a:t>ni</a:t>
            </a:r>
            <a:r>
              <a:rPr lang="en-US" dirty="0">
                <a:latin typeface="Comic Sans MS" panose="030F0702030302020204" pitchFamily="66" charset="0"/>
              </a:rPr>
              <a:t> ways of</a:t>
            </a:r>
          </a:p>
          <a:p>
            <a:pPr marL="114300" indent="0">
              <a:buNone/>
            </a:pPr>
            <a:r>
              <a:rPr lang="en-US" dirty="0">
                <a:latin typeface="Comic Sans MS" panose="030F0702030302020204" pitchFamily="66" charset="0"/>
              </a:rPr>
              <a:t>doing the task is the same as any of the set of </a:t>
            </a:r>
            <a:r>
              <a:rPr lang="en-US" dirty="0" err="1">
                <a:latin typeface="Comic Sans MS" panose="030F0702030302020204" pitchFamily="66" charset="0"/>
              </a:rPr>
              <a:t>nj</a:t>
            </a:r>
            <a:r>
              <a:rPr lang="en-US" dirty="0">
                <a:latin typeface="Comic Sans MS" panose="030F0702030302020204" pitchFamily="66" charset="0"/>
              </a:rPr>
              <a:t> ways, for all pairs </a:t>
            </a:r>
            <a:r>
              <a:rPr lang="en-US" dirty="0" err="1">
                <a:latin typeface="Comic Sans MS" panose="030F0702030302020204" pitchFamily="66" charset="0"/>
              </a:rPr>
              <a:t>i</a:t>
            </a:r>
            <a:r>
              <a:rPr lang="en-US" dirty="0">
                <a:latin typeface="Comic Sans MS" panose="030F0702030302020204" pitchFamily="66" charset="0"/>
              </a:rPr>
              <a:t> and j with 1 ≤ </a:t>
            </a:r>
            <a:r>
              <a:rPr lang="en-US" dirty="0" err="1">
                <a:latin typeface="Comic Sans MS" panose="030F0702030302020204" pitchFamily="66" charset="0"/>
              </a:rPr>
              <a:t>i</a:t>
            </a:r>
            <a:r>
              <a:rPr lang="en-US" dirty="0">
                <a:latin typeface="Comic Sans MS" panose="030F0702030302020204" pitchFamily="66" charset="0"/>
              </a:rPr>
              <a:t> &lt; j ≤ m.</a:t>
            </a:r>
          </a:p>
          <a:p>
            <a:pPr marL="114300" indent="0">
              <a:buNone/>
            </a:pPr>
            <a:r>
              <a:rPr lang="en-US" dirty="0">
                <a:latin typeface="Comic Sans MS" panose="030F0702030302020204" pitchFamily="66" charset="0"/>
              </a:rPr>
              <a:t>Then the number of ways to do the task is n1 + n2 +· · ·+nm. </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355116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2.2</a:t>
            </a:r>
            <a:endParaRPr dirty="0">
              <a:latin typeface="Comic Sans MS" panose="030F0702030302020204" pitchFamily="66" charset="0"/>
            </a:endParaRPr>
          </a:p>
        </p:txBody>
      </p:sp>
      <p:sp>
        <p:nvSpPr>
          <p:cNvPr id="91" name="Google Shape;91;p19"/>
          <p:cNvSpPr txBox="1">
            <a:spLocks noGrp="1"/>
          </p:cNvSpPr>
          <p:nvPr>
            <p:ph type="body" idx="1"/>
          </p:nvPr>
        </p:nvSpPr>
        <p:spPr>
          <a:xfrm>
            <a:off x="311700" y="1152475"/>
            <a:ext cx="8520600" cy="11797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A student can choose a computer project from one of three lists. The three lists contain 23, 15, and 19 possible projects, respectively. No project is on more than one list. How many possible projects are there to choose from</a:t>
            </a:r>
            <a:r>
              <a:rPr lang="en" dirty="0" smtClean="0">
                <a:latin typeface="Comic Sans MS" panose="030F0702030302020204" pitchFamily="66" charset="0"/>
              </a:rPr>
              <a:t>?</a:t>
            </a:r>
            <a:endParaRPr dirty="0">
              <a:latin typeface="Comic Sans MS" panose="030F0702030302020204" pitchFamily="6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3.1</a:t>
            </a:r>
            <a:endParaRPr dirty="0">
              <a:latin typeface="Comic Sans MS" panose="030F0702030302020204" pitchFamily="66" charset="0"/>
            </a:endParaRPr>
          </a:p>
        </p:txBody>
      </p:sp>
      <p:sp>
        <p:nvSpPr>
          <p:cNvPr id="97" name="Google Shape;97;p20"/>
          <p:cNvSpPr txBox="1">
            <a:spLocks noGrp="1"/>
          </p:cNvSpPr>
          <p:nvPr>
            <p:ph type="body" idx="1"/>
          </p:nvPr>
        </p:nvSpPr>
        <p:spPr>
          <a:xfrm>
            <a:off x="311700" y="1152475"/>
            <a:ext cx="8520600" cy="16318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Each user on a computer system has a password, which is six to eight characters long, where each character is an uppercase letter or a digit. </a:t>
            </a:r>
            <a:endParaRPr dirty="0">
              <a:latin typeface="Comic Sans MS" panose="030F0702030302020204" pitchFamily="66" charset="0"/>
            </a:endParaRPr>
          </a:p>
          <a:p>
            <a:pPr marL="0" lvl="0" indent="0" algn="l" rtl="0">
              <a:spcBef>
                <a:spcPts val="1600"/>
              </a:spcBef>
              <a:spcAft>
                <a:spcPts val="0"/>
              </a:spcAft>
              <a:buClr>
                <a:schemeClr val="dk1"/>
              </a:buClr>
              <a:buSzPts val="1100"/>
              <a:buFont typeface="Arial"/>
              <a:buNone/>
            </a:pPr>
            <a:r>
              <a:rPr lang="en" dirty="0">
                <a:latin typeface="Comic Sans MS" panose="030F0702030302020204" pitchFamily="66" charset="0"/>
              </a:rPr>
              <a:t>How many possible passwords are there</a:t>
            </a:r>
            <a:r>
              <a:rPr lang="en" dirty="0" smtClean="0">
                <a:latin typeface="Comic Sans MS" panose="030F0702030302020204" pitchFamily="66"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3.2</a:t>
            </a:r>
            <a:endParaRPr dirty="0">
              <a:latin typeface="Comic Sans MS" panose="030F0702030302020204" pitchFamily="66" charset="0"/>
            </a:endParaRPr>
          </a:p>
        </p:txBody>
      </p:sp>
      <p:sp>
        <p:nvSpPr>
          <p:cNvPr id="97" name="Google Shape;97;p20"/>
          <p:cNvSpPr txBox="1">
            <a:spLocks noGrp="1"/>
          </p:cNvSpPr>
          <p:nvPr>
            <p:ph type="body" idx="1"/>
          </p:nvPr>
        </p:nvSpPr>
        <p:spPr>
          <a:xfrm>
            <a:off x="311700" y="1152475"/>
            <a:ext cx="8520600" cy="16318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Each user on a computer system has a password, which is six to eight characters long, where each character is an uppercase letter or a digit. Each password must contain at least one digit.</a:t>
            </a:r>
            <a:endParaRPr dirty="0">
              <a:latin typeface="Comic Sans MS" panose="030F0702030302020204" pitchFamily="66" charset="0"/>
            </a:endParaRPr>
          </a:p>
          <a:p>
            <a:pPr marL="0" lvl="0" indent="0" algn="l" rtl="0">
              <a:spcBef>
                <a:spcPts val="1600"/>
              </a:spcBef>
              <a:spcAft>
                <a:spcPts val="0"/>
              </a:spcAft>
              <a:buClr>
                <a:schemeClr val="dk1"/>
              </a:buClr>
              <a:buSzPts val="1100"/>
              <a:buFont typeface="Arial"/>
              <a:buNone/>
            </a:pPr>
            <a:r>
              <a:rPr lang="en" dirty="0">
                <a:latin typeface="Comic Sans MS" panose="030F0702030302020204" pitchFamily="66" charset="0"/>
              </a:rPr>
              <a:t>How many possible passwords are there</a:t>
            </a:r>
            <a:r>
              <a:rPr lang="en" dirty="0" smtClean="0">
                <a:latin typeface="Comic Sans MS" panose="030F0702030302020204" pitchFamily="66" charset="0"/>
              </a:rPr>
              <a:t>?</a:t>
            </a:r>
          </a:p>
        </p:txBody>
      </p:sp>
    </p:spTree>
    <p:extLst>
      <p:ext uri="{BB962C8B-B14F-4D97-AF65-F5344CB8AC3E}">
        <p14:creationId xmlns:p14="http://schemas.microsoft.com/office/powerpoint/2010/main" val="625156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omic Sans MS" panose="030F0702030302020204" pitchFamily="66" charset="0"/>
              </a:rPr>
              <a:t>The Subtraction Rule</a:t>
            </a:r>
            <a:endParaRPr dirty="0">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61" name="Google Shape;61;p14"/>
              <p:cNvSpPr txBox="1">
                <a:spLocks noGrp="1"/>
              </p:cNvSpPr>
              <p:nvPr>
                <p:ph type="body" idx="1"/>
              </p:nvPr>
            </p:nvSpPr>
            <p:spPr>
              <a:xfrm>
                <a:off x="311700" y="1152474"/>
                <a:ext cx="8520600" cy="1663462"/>
              </a:xfrm>
              <a:prstGeom prst="rect">
                <a:avLst/>
              </a:prstGeom>
            </p:spPr>
            <p:txBody>
              <a:bodyPr spcFirstLastPara="1" wrap="square" lIns="91425" tIns="91425" rIns="91425" bIns="91425" anchor="t" anchorCtr="0">
                <a:noAutofit/>
              </a:bodyPr>
              <a:lstStyle/>
              <a:p>
                <a:pPr marL="114300" indent="0">
                  <a:buNone/>
                </a:pPr>
                <a:r>
                  <a:rPr lang="en-US" dirty="0">
                    <a:latin typeface="Comic Sans MS" panose="030F0702030302020204" pitchFamily="66" charset="0"/>
                  </a:rPr>
                  <a:t>THE SUBTRACTION RULE If a task can be done in either </a:t>
                </a:r>
                <a:r>
                  <a:rPr lang="en-US" i="1" dirty="0">
                    <a:latin typeface="Comic Sans MS" panose="030F0702030302020204" pitchFamily="66" charset="0"/>
                  </a:rPr>
                  <a:t>n</a:t>
                </a:r>
                <a:r>
                  <a:rPr lang="en-US" dirty="0">
                    <a:latin typeface="Comic Sans MS" panose="030F0702030302020204" pitchFamily="66" charset="0"/>
                  </a:rPr>
                  <a:t>1 ways or </a:t>
                </a:r>
                <a:r>
                  <a:rPr lang="en-US" i="1" dirty="0">
                    <a:latin typeface="Comic Sans MS" panose="030F0702030302020204" pitchFamily="66" charset="0"/>
                  </a:rPr>
                  <a:t>n</a:t>
                </a:r>
                <a:r>
                  <a:rPr lang="en-US" dirty="0">
                    <a:latin typeface="Comic Sans MS" panose="030F0702030302020204" pitchFamily="66" charset="0"/>
                  </a:rPr>
                  <a:t>2 ways, then the</a:t>
                </a:r>
              </a:p>
              <a:p>
                <a:pPr marL="114300" indent="0">
                  <a:buNone/>
                </a:pPr>
                <a:r>
                  <a:rPr lang="en-US" dirty="0">
                    <a:latin typeface="Comic Sans MS" panose="030F0702030302020204" pitchFamily="66" charset="0"/>
                  </a:rPr>
                  <a:t>number of ways to do the task is </a:t>
                </a:r>
                <a:r>
                  <a:rPr lang="en-US" i="1" dirty="0">
                    <a:latin typeface="Comic Sans MS" panose="030F0702030302020204" pitchFamily="66" charset="0"/>
                  </a:rPr>
                  <a:t>n</a:t>
                </a:r>
                <a:r>
                  <a:rPr lang="en-US" dirty="0">
                    <a:latin typeface="Comic Sans MS" panose="030F0702030302020204" pitchFamily="66" charset="0"/>
                  </a:rPr>
                  <a:t>1 + </a:t>
                </a:r>
                <a:r>
                  <a:rPr lang="en-US" i="1" dirty="0">
                    <a:latin typeface="Comic Sans MS" panose="030F0702030302020204" pitchFamily="66" charset="0"/>
                  </a:rPr>
                  <a:t>n</a:t>
                </a:r>
                <a:r>
                  <a:rPr lang="en-US" dirty="0">
                    <a:latin typeface="Comic Sans MS" panose="030F0702030302020204" pitchFamily="66" charset="0"/>
                  </a:rPr>
                  <a:t>2 minus (n1 </a:t>
                </a:r>
                <a14:m>
                  <m:oMath xmlns:m="http://schemas.openxmlformats.org/officeDocument/2006/math">
                    <m:r>
                      <a:rPr lang="en-US" i="1">
                        <a:latin typeface="Cambria Math"/>
                        <a:ea typeface="Cambria Math"/>
                      </a:rPr>
                      <m:t>⋂</m:t>
                    </m:r>
                  </m:oMath>
                </a14:m>
                <a:r>
                  <a:rPr lang="en-US" dirty="0">
                    <a:latin typeface="Comic Sans MS" panose="030F0702030302020204" pitchFamily="66" charset="0"/>
                  </a:rPr>
                  <a:t>n2)common to the two different ways.</a:t>
                </a:r>
              </a:p>
            </p:txBody>
          </p:sp>
        </mc:Choice>
        <mc:Fallback xmlns="">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4"/>
                <a:ext cx="8520600" cy="1663462"/>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92884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4.1</a:t>
            </a:r>
            <a:endParaRPr dirty="0">
              <a:latin typeface="Comic Sans MS" panose="030F0702030302020204" pitchFamily="66" charset="0"/>
            </a:endParaRPr>
          </a:p>
        </p:txBody>
      </p:sp>
      <p:sp>
        <p:nvSpPr>
          <p:cNvPr id="103" name="Google Shape;103;p21"/>
          <p:cNvSpPr txBox="1">
            <a:spLocks noGrp="1"/>
          </p:cNvSpPr>
          <p:nvPr>
            <p:ph type="body" idx="1"/>
          </p:nvPr>
        </p:nvSpPr>
        <p:spPr>
          <a:xfrm>
            <a:off x="311700" y="1152475"/>
            <a:ext cx="8520600" cy="779067"/>
          </a:xfrm>
          <a:prstGeom prst="rect">
            <a:avLst/>
          </a:prstGeom>
        </p:spPr>
        <p:txBody>
          <a:bodyPr spcFirstLastPara="1" wrap="square" lIns="91425" tIns="91425" rIns="91425" bIns="91425" anchor="t" anchorCtr="0">
            <a:noAutofit/>
          </a:bodyPr>
          <a:lstStyle/>
          <a:p>
            <a:pPr marL="0" lvl="0" indent="0">
              <a:spcAft>
                <a:spcPts val="1600"/>
              </a:spcAft>
              <a:buNone/>
            </a:pPr>
            <a:r>
              <a:rPr lang="en-US" dirty="0">
                <a:latin typeface="Comic Sans MS" panose="030F0702030302020204" pitchFamily="66" charset="0"/>
              </a:rPr>
              <a:t>How many bit strings of length eight either start with a 1 bit or end with the two bits </a:t>
            </a:r>
            <a:r>
              <a:rPr lang="en-US" dirty="0" smtClean="0">
                <a:latin typeface="Comic Sans MS" panose="030F0702030302020204" pitchFamily="66" charset="0"/>
              </a:rPr>
              <a:t>00</a:t>
            </a:r>
            <a:r>
              <a:rPr lang="en-US" dirty="0">
                <a:latin typeface="Comic Sans MS" panose="030F0702030302020204" pitchFamily="66" charset="0"/>
              </a:rPr>
              <a:t>?</a:t>
            </a:r>
            <a:endParaRPr lang="en" dirty="0" smtClean="0">
              <a:latin typeface="Comic Sans MS" panose="030F0702030302020204" pitchFamily="66"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5.1: Solving using tree diagram</a:t>
            </a:r>
            <a:endParaRPr dirty="0">
              <a:latin typeface="Comic Sans MS" panose="030F0702030302020204" pitchFamily="66" charset="0"/>
            </a:endParaRPr>
          </a:p>
        </p:txBody>
      </p:sp>
      <p:sp>
        <p:nvSpPr>
          <p:cNvPr id="103" name="Google Shape;103;p21"/>
          <p:cNvSpPr txBox="1">
            <a:spLocks noGrp="1"/>
          </p:cNvSpPr>
          <p:nvPr>
            <p:ph type="body" idx="1"/>
          </p:nvPr>
        </p:nvSpPr>
        <p:spPr>
          <a:xfrm>
            <a:off x="311700" y="1152475"/>
            <a:ext cx="8520600" cy="77906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latin typeface="Comic Sans MS" panose="030F0702030302020204" pitchFamily="66" charset="0"/>
              </a:rPr>
              <a:t>How </a:t>
            </a:r>
            <a:r>
              <a:rPr lang="en" dirty="0">
                <a:latin typeface="Comic Sans MS" panose="030F0702030302020204" pitchFamily="66" charset="0"/>
              </a:rPr>
              <a:t>many bit strings of length four do not have two consecutive 1s? </a:t>
            </a:r>
            <a:endParaRPr dirty="0">
              <a:latin typeface="Comic Sans MS" panose="030F0702030302020204" pitchFamily="66" charset="0"/>
            </a:endParaRPr>
          </a:p>
        </p:txBody>
      </p:sp>
    </p:spTree>
    <p:extLst>
      <p:ext uri="{BB962C8B-B14F-4D97-AF65-F5344CB8AC3E}">
        <p14:creationId xmlns:p14="http://schemas.microsoft.com/office/powerpoint/2010/main" val="3063134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Pigeonhole Principle</a:t>
            </a:r>
            <a:endParaRPr lang="en-US" dirty="0">
              <a:latin typeface="Comic Sans MS" panose="030F0702030302020204" pitchFamily="66" charset="0"/>
            </a:endParaRPr>
          </a:p>
        </p:txBody>
      </p:sp>
      <p:sp>
        <p:nvSpPr>
          <p:cNvPr id="3" name="Text Placeholder 2"/>
          <p:cNvSpPr>
            <a:spLocks noGrp="1"/>
          </p:cNvSpPr>
          <p:nvPr>
            <p:ph type="body" idx="1"/>
          </p:nvPr>
        </p:nvSpPr>
        <p:spPr/>
        <p:txBody>
          <a:bodyPr/>
          <a:lstStyle/>
          <a:p>
            <a:pPr marL="114300" indent="0">
              <a:buNone/>
            </a:pPr>
            <a:endParaRPr lang="en-US" dirty="0"/>
          </a:p>
        </p:txBody>
      </p:sp>
    </p:spTree>
    <p:extLst>
      <p:ext uri="{BB962C8B-B14F-4D97-AF65-F5344CB8AC3E}">
        <p14:creationId xmlns:p14="http://schemas.microsoft.com/office/powerpoint/2010/main" val="218611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omic Sans MS" panose="030F0702030302020204" pitchFamily="66" charset="0"/>
              </a:rPr>
              <a:t>The Product Rule</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4"/>
            <a:ext cx="8520600" cy="1663462"/>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Suppose that a procedure can be broken down into a sequence of</a:t>
            </a:r>
          </a:p>
          <a:p>
            <a:pPr marL="114300" indent="0">
              <a:buNone/>
            </a:pPr>
            <a:r>
              <a:rPr lang="en-US" dirty="0">
                <a:solidFill>
                  <a:schemeClr val="tx1"/>
                </a:solidFill>
                <a:latin typeface="Comic Sans MS" panose="030F0702030302020204" pitchFamily="66" charset="0"/>
              </a:rPr>
              <a:t>two tasks. </a:t>
            </a:r>
            <a:r>
              <a:rPr lang="en-US" dirty="0" smtClean="0">
                <a:solidFill>
                  <a:schemeClr val="tx1"/>
                </a:solidFill>
                <a:latin typeface="Comic Sans MS" panose="030F0702030302020204" pitchFamily="66" charset="0"/>
              </a:rPr>
              <a:t/>
            </a:r>
            <a:br>
              <a:rPr lang="en-US" dirty="0" smtClean="0">
                <a:solidFill>
                  <a:schemeClr val="tx1"/>
                </a:solidFill>
                <a:latin typeface="Comic Sans MS" panose="030F0702030302020204" pitchFamily="66" charset="0"/>
              </a:rPr>
            </a:br>
            <a:r>
              <a:rPr lang="en-US" dirty="0" smtClean="0">
                <a:solidFill>
                  <a:schemeClr val="tx1"/>
                </a:solidFill>
                <a:latin typeface="Comic Sans MS" panose="030F0702030302020204" pitchFamily="66" charset="0"/>
              </a:rPr>
              <a:t>If </a:t>
            </a:r>
            <a:r>
              <a:rPr lang="en-US" dirty="0">
                <a:solidFill>
                  <a:schemeClr val="tx1"/>
                </a:solidFill>
                <a:latin typeface="Comic Sans MS" panose="030F0702030302020204" pitchFamily="66" charset="0"/>
              </a:rPr>
              <a:t>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ways to do the first task and for each of these ways of doing the </a:t>
            </a:r>
            <a:r>
              <a:rPr lang="en-US" dirty="0" smtClean="0">
                <a:solidFill>
                  <a:schemeClr val="tx1"/>
                </a:solidFill>
                <a:latin typeface="Comic Sans MS" panose="030F0702030302020204" pitchFamily="66" charset="0"/>
              </a:rPr>
              <a:t>first task</a:t>
            </a:r>
            <a:r>
              <a:rPr lang="en-US" dirty="0">
                <a:solidFill>
                  <a:schemeClr val="tx1"/>
                </a:solidFill>
                <a:latin typeface="Comic Sans MS" panose="030F0702030302020204" pitchFamily="66" charset="0"/>
              </a:rPr>
              <a:t>, 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ways to do the second task, </a:t>
            </a:r>
            <a:r>
              <a:rPr lang="en-US" dirty="0" smtClean="0">
                <a:solidFill>
                  <a:schemeClr val="tx1"/>
                </a:solidFill>
                <a:latin typeface="Comic Sans MS" panose="030F0702030302020204" pitchFamily="66" charset="0"/>
              </a:rPr>
              <a:t/>
            </a:r>
            <a:br>
              <a:rPr lang="en-US" dirty="0" smtClean="0">
                <a:solidFill>
                  <a:schemeClr val="tx1"/>
                </a:solidFill>
                <a:latin typeface="Comic Sans MS" panose="030F0702030302020204" pitchFamily="66" charset="0"/>
              </a:rPr>
            </a:br>
            <a:r>
              <a:rPr lang="en-US" dirty="0" smtClean="0">
                <a:solidFill>
                  <a:schemeClr val="tx1"/>
                </a:solidFill>
                <a:latin typeface="Comic Sans MS" panose="030F0702030302020204" pitchFamily="66" charset="0"/>
              </a:rPr>
              <a:t>then </a:t>
            </a:r>
            <a:r>
              <a:rPr lang="en-US" dirty="0">
                <a:solidFill>
                  <a:schemeClr val="tx1"/>
                </a:solidFill>
                <a:latin typeface="Comic Sans MS" panose="030F0702030302020204" pitchFamily="66" charset="0"/>
              </a:rPr>
              <a:t>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ways to do the procedure.</a:t>
            </a:r>
            <a:endParaRPr dirty="0">
              <a:solidFill>
                <a:schemeClr val="tx1"/>
              </a:solidFill>
              <a:latin typeface="Comic Sans MS" panose="030F0702030302020204"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6.1</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09" name="Google Shape;109;p22"/>
          <p:cNvSpPr txBox="1">
            <a:spLocks noGrp="1"/>
          </p:cNvSpPr>
          <p:nvPr>
            <p:ph type="body" idx="1"/>
          </p:nvPr>
        </p:nvSpPr>
        <p:spPr>
          <a:xfrm>
            <a:off x="311700" y="1152475"/>
            <a:ext cx="8520600" cy="1128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How many students must be in a class to guarantee that at least two students receive the same score on the final exam, if the exam is graded on a scale from 0 to 100 points</a:t>
            </a:r>
            <a:r>
              <a:rPr lang="en" dirty="0" smtClean="0">
                <a:latin typeface="Comic Sans MS" panose="030F0702030302020204" pitchFamily="66" charset="0"/>
              </a:rPr>
              <a:t>?</a:t>
            </a:r>
            <a:endParaRPr dirty="0">
              <a:latin typeface="Comic Sans MS" panose="030F0702030302020204" pitchFamily="66"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6.2</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15" name="Google Shape;115;p23"/>
          <p:cNvSpPr txBox="1">
            <a:spLocks noGrp="1"/>
          </p:cNvSpPr>
          <p:nvPr>
            <p:ph type="body" idx="1"/>
          </p:nvPr>
        </p:nvSpPr>
        <p:spPr>
          <a:xfrm>
            <a:off x="311700" y="1152475"/>
            <a:ext cx="8520600" cy="11592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What is the minimum number of students required in a discrete mathematics class to be sure that at least six will receive the same grade, if there are five possible grades, A, B, C, D, and F</a:t>
            </a:r>
            <a:r>
              <a:rPr lang="en" dirty="0" smtClean="0">
                <a:latin typeface="Comic Sans MS" panose="030F0702030302020204" pitchFamily="66" charset="0"/>
              </a:rPr>
              <a:t>?</a:t>
            </a:r>
            <a:endParaRPr dirty="0">
              <a:latin typeface="Comic Sans MS" panose="030F0702030302020204" pitchFamily="66"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6.3</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21" name="Google Shape;121;p24"/>
          <p:cNvSpPr txBox="1">
            <a:spLocks noGrp="1"/>
          </p:cNvSpPr>
          <p:nvPr>
            <p:ph type="body" idx="1"/>
          </p:nvPr>
        </p:nvSpPr>
        <p:spPr>
          <a:xfrm>
            <a:off x="311700" y="1152475"/>
            <a:ext cx="8520600" cy="108729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dk1"/>
                </a:solidFill>
                <a:highlight>
                  <a:srgbClr val="FFFFFF"/>
                </a:highlight>
                <a:latin typeface="Comic Sans MS" panose="030F0702030302020204" pitchFamily="66" charset="0"/>
                <a:ea typeface="Roboto"/>
                <a:cs typeface="Roboto"/>
                <a:sym typeface="Roboto"/>
              </a:rPr>
              <a:t>A bag contains 10 red marbles, 10 white marbles, and 10 blue marbles. What is the minimum no. of marbles you have to choose randomly from the bag to ensure that we get 4 marbles of same color?</a:t>
            </a:r>
            <a:endParaRPr dirty="0">
              <a:latin typeface="Comic Sans MS" panose="030F0702030302020204" pitchFamily="66"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6.4</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27" name="Google Shape;127;p25"/>
          <p:cNvSpPr txBox="1">
            <a:spLocks noGrp="1"/>
          </p:cNvSpPr>
          <p:nvPr>
            <p:ph type="body" idx="1"/>
          </p:nvPr>
        </p:nvSpPr>
        <p:spPr>
          <a:xfrm>
            <a:off x="311700" y="1152475"/>
            <a:ext cx="8520600" cy="12105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highlight>
                  <a:srgbClr val="FFFFFF"/>
                </a:highlight>
                <a:latin typeface="Comic Sans MS" panose="030F0702030302020204" pitchFamily="66" charset="0"/>
                <a:ea typeface="Roboto"/>
                <a:cs typeface="Roboto"/>
                <a:sym typeface="Roboto"/>
              </a:rPr>
              <a:t> A box contains 6 red, 8 green, 10 blue, 12 yellow and 15 white balls. What is the minimum no. of balls we have to choose randomly from the box to ensure that we get 9 balls of same color</a:t>
            </a:r>
            <a:r>
              <a:rPr lang="en" dirty="0" smtClean="0">
                <a:solidFill>
                  <a:schemeClr val="dk1"/>
                </a:solidFill>
                <a:highlight>
                  <a:srgbClr val="FFFFFF"/>
                </a:highlight>
                <a:latin typeface="Comic Sans MS" panose="030F0702030302020204" pitchFamily="66" charset="0"/>
                <a:ea typeface="Roboto"/>
                <a:cs typeface="Roboto"/>
                <a:sym typeface="Roboto"/>
              </a:rPr>
              <a:t>?</a:t>
            </a:r>
            <a:endParaRPr dirty="0">
              <a:latin typeface="Comic Sans MS" panose="030F0702030302020204"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mic Sans MS" panose="030F0702030302020204" pitchFamily="66" charset="0"/>
              </a:rPr>
              <a:t>Problem 1.1</a:t>
            </a:r>
            <a:endParaRPr>
              <a:latin typeface="Comic Sans MS" panose="030F0702030302020204" pitchFamily="66" charset="0"/>
            </a:endParaRPr>
          </a:p>
        </p:txBody>
      </p:sp>
      <p:sp>
        <p:nvSpPr>
          <p:cNvPr id="61" name="Google Shape;61;p14"/>
          <p:cNvSpPr txBox="1">
            <a:spLocks noGrp="1"/>
          </p:cNvSpPr>
          <p:nvPr>
            <p:ph type="body" idx="1"/>
          </p:nvPr>
        </p:nvSpPr>
        <p:spPr>
          <a:xfrm>
            <a:off x="311700" y="1152474"/>
            <a:ext cx="8520600" cy="11283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A new company with just two employees, Sanchez and Patel, rents a floor of a building with 12 offices. How many ways are there to assign different offices to these two employees?</a:t>
            </a:r>
            <a:endParaRPr dirty="0">
              <a:solidFill>
                <a:schemeClr val="tx1"/>
              </a:solidFill>
              <a:latin typeface="Comic Sans MS" panose="030F0702030302020204" pitchFamily="66" charset="0"/>
            </a:endParaRPr>
          </a:p>
          <a:p>
            <a:pPr marL="0" lvl="0" indent="0" algn="l" rtl="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6115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1.2</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67" name="Google Shape;67;p15"/>
          <p:cNvSpPr txBox="1">
            <a:spLocks noGrp="1"/>
          </p:cNvSpPr>
          <p:nvPr>
            <p:ph type="body" idx="1"/>
          </p:nvPr>
        </p:nvSpPr>
        <p:spPr>
          <a:xfrm>
            <a:off x="311700" y="1152475"/>
            <a:ext cx="8520600" cy="1128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The chairs of an auditorium are to be labeled with an uppercase English letter followed by a positive integer not exceeding 100. What is the largest number of chairs that can be labeled differently</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1.3</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67" name="Google Shape;67;p15"/>
          <p:cNvSpPr txBox="1">
            <a:spLocks noGrp="1"/>
          </p:cNvSpPr>
          <p:nvPr>
            <p:ph type="body" idx="1"/>
          </p:nvPr>
        </p:nvSpPr>
        <p:spPr>
          <a:xfrm>
            <a:off x="311700" y="1152475"/>
            <a:ext cx="8520600" cy="1128388"/>
          </a:xfrm>
          <a:prstGeom prst="rect">
            <a:avLst/>
          </a:prstGeom>
        </p:spPr>
        <p:txBody>
          <a:bodyPr spcFirstLastPara="1" wrap="square" lIns="91425" tIns="91425" rIns="91425" bIns="91425" anchor="t" anchorCtr="0">
            <a:noAutofit/>
          </a:bodyPr>
          <a:lstStyle/>
          <a:p>
            <a:pPr marL="114300" indent="0">
              <a:buNone/>
            </a:pPr>
            <a:r>
              <a:rPr lang="en-US" dirty="0">
                <a:latin typeface="Comic Sans MS" panose="030F0702030302020204" pitchFamily="66" charset="0"/>
              </a:rPr>
              <a:t>There are 32 microcomputers in a computer center. Each microcomputer has 24 ports. </a:t>
            </a:r>
            <a:r>
              <a:rPr lang="en-US" dirty="0" smtClean="0">
                <a:latin typeface="Comic Sans MS" panose="030F0702030302020204" pitchFamily="66" charset="0"/>
              </a:rPr>
              <a:t>How many </a:t>
            </a:r>
            <a:r>
              <a:rPr lang="en-US" dirty="0">
                <a:latin typeface="Comic Sans MS" panose="030F0702030302020204" pitchFamily="66" charset="0"/>
              </a:rPr>
              <a:t>different ports to a microcomputer in the center are there?</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254464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omic Sans MS" panose="030F0702030302020204" pitchFamily="66" charset="0"/>
              </a:rPr>
              <a:t>The Product Rule: Extended</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4"/>
            <a:ext cx="8520600" cy="2546690"/>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Suppose that a procedure is </a:t>
            </a:r>
            <a:r>
              <a:rPr lang="en-US" dirty="0" smtClean="0">
                <a:solidFill>
                  <a:schemeClr val="tx1"/>
                </a:solidFill>
                <a:latin typeface="Comic Sans MS" panose="030F0702030302020204" pitchFamily="66" charset="0"/>
              </a:rPr>
              <a:t>carried out </a:t>
            </a:r>
            <a:r>
              <a:rPr lang="en-US" dirty="0">
                <a:solidFill>
                  <a:schemeClr val="tx1"/>
                </a:solidFill>
                <a:latin typeface="Comic Sans MS" panose="030F0702030302020204" pitchFamily="66" charset="0"/>
              </a:rPr>
              <a:t>by performing the tasks T1, T2, . . . , Tm in sequence. </a:t>
            </a:r>
            <a:r>
              <a:rPr lang="en-US" dirty="0" smtClean="0">
                <a:solidFill>
                  <a:schemeClr val="tx1"/>
                </a:solidFill>
                <a:latin typeface="Comic Sans MS" panose="030F0702030302020204" pitchFamily="66" charset="0"/>
              </a:rPr>
              <a:t/>
            </a:r>
            <a:br>
              <a:rPr lang="en-US" dirty="0" smtClean="0">
                <a:solidFill>
                  <a:schemeClr val="tx1"/>
                </a:solidFill>
                <a:latin typeface="Comic Sans MS" panose="030F0702030302020204" pitchFamily="66" charset="0"/>
              </a:rPr>
            </a:br>
            <a:r>
              <a:rPr lang="en-US" dirty="0" smtClean="0">
                <a:solidFill>
                  <a:schemeClr val="tx1"/>
                </a:solidFill>
                <a:latin typeface="Comic Sans MS" panose="030F0702030302020204" pitchFamily="66" charset="0"/>
              </a:rPr>
              <a:t>If </a:t>
            </a:r>
            <a:r>
              <a:rPr lang="en-US" dirty="0">
                <a:solidFill>
                  <a:schemeClr val="tx1"/>
                </a:solidFill>
                <a:latin typeface="Comic Sans MS" panose="030F0702030302020204" pitchFamily="66" charset="0"/>
              </a:rPr>
              <a:t>each task </a:t>
            </a:r>
            <a:r>
              <a:rPr lang="en-US" dirty="0" err="1">
                <a:solidFill>
                  <a:schemeClr val="tx1"/>
                </a:solidFill>
                <a:latin typeface="Comic Sans MS" panose="030F0702030302020204" pitchFamily="66" charset="0"/>
              </a:rPr>
              <a:t>Ti</a:t>
            </a:r>
            <a:r>
              <a:rPr lang="en-US" dirty="0">
                <a:solidFill>
                  <a:schemeClr val="tx1"/>
                </a:solidFill>
                <a:latin typeface="Comic Sans MS" panose="030F0702030302020204" pitchFamily="66" charset="0"/>
              </a:rPr>
              <a:t> , </a:t>
            </a:r>
            <a:r>
              <a:rPr lang="en-US" dirty="0" err="1">
                <a:solidFill>
                  <a:schemeClr val="tx1"/>
                </a:solidFill>
                <a:latin typeface="Comic Sans MS" panose="030F0702030302020204" pitchFamily="66" charset="0"/>
              </a:rPr>
              <a:t>i</a:t>
            </a:r>
            <a:r>
              <a:rPr lang="en-US" dirty="0">
                <a:solidFill>
                  <a:schemeClr val="tx1"/>
                </a:solidFill>
                <a:latin typeface="Comic Sans MS" panose="030F0702030302020204" pitchFamily="66" charset="0"/>
              </a:rPr>
              <a:t> = 1, 2, . . . , n, can </a:t>
            </a:r>
            <a:r>
              <a:rPr lang="en-US" dirty="0" smtClean="0">
                <a:solidFill>
                  <a:schemeClr val="tx1"/>
                </a:solidFill>
                <a:latin typeface="Comic Sans MS" panose="030F0702030302020204" pitchFamily="66" charset="0"/>
              </a:rPr>
              <a:t>be done </a:t>
            </a:r>
            <a:r>
              <a:rPr lang="en-US" dirty="0">
                <a:solidFill>
                  <a:schemeClr val="tx1"/>
                </a:solidFill>
                <a:latin typeface="Comic Sans MS" panose="030F0702030302020204" pitchFamily="66" charset="0"/>
              </a:rPr>
              <a:t>in </a:t>
            </a:r>
            <a:r>
              <a:rPr lang="en-US" dirty="0" err="1">
                <a:solidFill>
                  <a:schemeClr val="tx1"/>
                </a:solidFill>
                <a:latin typeface="Comic Sans MS" panose="030F0702030302020204" pitchFamily="66" charset="0"/>
              </a:rPr>
              <a:t>ni</a:t>
            </a:r>
            <a:r>
              <a:rPr lang="en-US" dirty="0">
                <a:solidFill>
                  <a:schemeClr val="tx1"/>
                </a:solidFill>
                <a:latin typeface="Comic Sans MS" panose="030F0702030302020204" pitchFamily="66" charset="0"/>
              </a:rPr>
              <a:t> ways, regardless of how the previous tasks were done, </a:t>
            </a:r>
            <a:r>
              <a:rPr lang="en-US" dirty="0" smtClean="0">
                <a:solidFill>
                  <a:schemeClr val="tx1"/>
                </a:solidFill>
                <a:latin typeface="Comic Sans MS" panose="030F0702030302020204" pitchFamily="66" charset="0"/>
              </a:rPr>
              <a:t/>
            </a:r>
            <a:br>
              <a:rPr lang="en-US" dirty="0" smtClean="0">
                <a:solidFill>
                  <a:schemeClr val="tx1"/>
                </a:solidFill>
                <a:latin typeface="Comic Sans MS" panose="030F0702030302020204" pitchFamily="66" charset="0"/>
              </a:rPr>
            </a:br>
            <a:r>
              <a:rPr lang="en-US" dirty="0" smtClean="0">
                <a:solidFill>
                  <a:schemeClr val="tx1"/>
                </a:solidFill>
                <a:latin typeface="Comic Sans MS" panose="030F0702030302020204" pitchFamily="66" charset="0"/>
              </a:rPr>
              <a:t>then </a:t>
            </a:r>
            <a:r>
              <a:rPr lang="en-US" dirty="0">
                <a:solidFill>
                  <a:schemeClr val="tx1"/>
                </a:solidFill>
                <a:latin typeface="Comic Sans MS" panose="030F0702030302020204" pitchFamily="66" charset="0"/>
              </a:rPr>
              <a:t>there are n1 · n2 · · · · · nm</a:t>
            </a:r>
          </a:p>
          <a:p>
            <a:pPr marL="114300" indent="0">
              <a:buNone/>
            </a:pPr>
            <a:r>
              <a:rPr lang="en-US" dirty="0">
                <a:solidFill>
                  <a:schemeClr val="tx1"/>
                </a:solidFill>
                <a:latin typeface="Comic Sans MS" panose="030F0702030302020204" pitchFamily="66" charset="0"/>
              </a:rPr>
              <a:t>ways to carry out the procedure</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0201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1.4</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73" name="Google Shape;73;p16"/>
          <p:cNvSpPr txBox="1">
            <a:spLocks noGrp="1"/>
          </p:cNvSpPr>
          <p:nvPr>
            <p:ph type="body" idx="1"/>
          </p:nvPr>
        </p:nvSpPr>
        <p:spPr>
          <a:xfrm>
            <a:off x="311700" y="1152476"/>
            <a:ext cx="8520600" cy="551634"/>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dirty="0">
                <a:latin typeface="Comic Sans MS" panose="030F0702030302020204" pitchFamily="66" charset="0"/>
              </a:rPr>
              <a:t>How many different bit strings of length seven are there?</a:t>
            </a:r>
            <a:endParaRPr dirty="0">
              <a:latin typeface="Comic Sans MS" panose="030F0702030302020204" pitchFamily="66" charset="0"/>
            </a:endParaRPr>
          </a:p>
          <a:p>
            <a:pPr marL="0" lvl="0" indent="0" algn="l" rtl="0">
              <a:spcBef>
                <a:spcPts val="1600"/>
              </a:spcBef>
              <a:spcAft>
                <a:spcPts val="1600"/>
              </a:spcAft>
              <a:buNone/>
            </a:pPr>
            <a:endParaRPr dirty="0">
              <a:latin typeface="Comic Sans MS" panose="030F0702030302020204"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1.5</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73" name="Google Shape;73;p16"/>
          <p:cNvSpPr txBox="1">
            <a:spLocks noGrp="1"/>
          </p:cNvSpPr>
          <p:nvPr>
            <p:ph type="body" idx="1"/>
          </p:nvPr>
        </p:nvSpPr>
        <p:spPr>
          <a:xfrm>
            <a:off x="311700" y="1152475"/>
            <a:ext cx="8520600" cy="2135255"/>
          </a:xfrm>
          <a:prstGeom prst="rect">
            <a:avLst/>
          </a:prstGeom>
        </p:spPr>
        <p:txBody>
          <a:bodyPr spcFirstLastPara="1" wrap="square" lIns="91425" tIns="91425" rIns="91425" bIns="91425" anchor="t" anchorCtr="0">
            <a:noAutofit/>
          </a:bodyPr>
          <a:lstStyle/>
          <a:p>
            <a:pPr marL="114300" indent="0">
              <a:buNone/>
            </a:pPr>
            <a:r>
              <a:rPr lang="en-US" dirty="0">
                <a:latin typeface="Comic Sans MS" panose="030F0702030302020204" pitchFamily="66" charset="0"/>
              </a:rPr>
              <a:t>How many different license plates can be made if each plate contains a sequence of </a:t>
            </a:r>
            <a:r>
              <a:rPr lang="en-US" dirty="0" smtClean="0">
                <a:latin typeface="Comic Sans MS" panose="030F0702030302020204" pitchFamily="66" charset="0"/>
              </a:rPr>
              <a:t>three uppercase </a:t>
            </a:r>
            <a:r>
              <a:rPr lang="en-US" dirty="0">
                <a:latin typeface="Comic Sans MS" panose="030F0702030302020204" pitchFamily="66" charset="0"/>
              </a:rPr>
              <a:t>English letters followed by three digits (and no sequences of letters are </a:t>
            </a:r>
            <a:r>
              <a:rPr lang="en-US" dirty="0" smtClean="0">
                <a:latin typeface="Comic Sans MS" panose="030F0702030302020204" pitchFamily="66" charset="0"/>
              </a:rPr>
              <a:t>prohibited, even </a:t>
            </a:r>
            <a:r>
              <a:rPr lang="en-US" dirty="0">
                <a:latin typeface="Comic Sans MS" panose="030F0702030302020204" pitchFamily="66" charset="0"/>
              </a:rPr>
              <a:t>if they are obscene)?</a:t>
            </a:r>
            <a:endParaRPr dirty="0">
              <a:latin typeface="Comic Sans MS" panose="030F0702030302020204" pitchFamily="66" charset="0"/>
            </a:endParaRPr>
          </a:p>
          <a:p>
            <a:pPr marL="0" indent="0">
              <a:spcBef>
                <a:spcPts val="1600"/>
              </a:spcBef>
              <a:spcAft>
                <a:spcPts val="1600"/>
              </a:spcAft>
              <a:buNone/>
            </a:pPr>
            <a:endParaRPr dirty="0">
              <a:latin typeface="Comic Sans MS" panose="030F0702030302020204" pitchFamily="66" charset="0"/>
            </a:endParaRPr>
          </a:p>
        </p:txBody>
      </p:sp>
    </p:spTree>
    <p:extLst>
      <p:ext uri="{BB962C8B-B14F-4D97-AF65-F5344CB8AC3E}">
        <p14:creationId xmlns:p14="http://schemas.microsoft.com/office/powerpoint/2010/main" val="310775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1.6</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79" name="Google Shape;79;p17"/>
          <p:cNvSpPr txBox="1">
            <a:spLocks noGrp="1"/>
          </p:cNvSpPr>
          <p:nvPr>
            <p:ph type="body" idx="1"/>
          </p:nvPr>
        </p:nvSpPr>
        <p:spPr>
          <a:xfrm>
            <a:off x="311700" y="1152475"/>
            <a:ext cx="8520600" cy="21147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A telephone number has the form NYX-NNX-XXXX</a:t>
            </a:r>
            <a:endParaRPr dirty="0">
              <a:latin typeface="Comic Sans MS" panose="030F0702030302020204" pitchFamily="66" charset="0"/>
            </a:endParaRPr>
          </a:p>
          <a:p>
            <a:pPr marL="0" lvl="0" indent="0" algn="l" rtl="0">
              <a:spcBef>
                <a:spcPts val="1600"/>
              </a:spcBef>
              <a:spcAft>
                <a:spcPts val="0"/>
              </a:spcAft>
              <a:buNone/>
            </a:pPr>
            <a:r>
              <a:rPr lang="en" dirty="0">
                <a:latin typeface="Comic Sans MS" panose="030F0702030302020204" pitchFamily="66" charset="0"/>
              </a:rPr>
              <a:t>Let X denote a digit that can take any of the values 0 through 9, </a:t>
            </a:r>
            <a:r>
              <a:rPr lang="en" dirty="0" smtClean="0">
                <a:latin typeface="Comic Sans MS" panose="030F0702030302020204" pitchFamily="66" charset="0"/>
              </a:rPr>
              <a:t/>
            </a:r>
            <a:br>
              <a:rPr lang="en" dirty="0" smtClean="0">
                <a:latin typeface="Comic Sans MS" panose="030F0702030302020204" pitchFamily="66" charset="0"/>
              </a:rPr>
            </a:br>
            <a:r>
              <a:rPr lang="en" dirty="0" smtClean="0">
                <a:latin typeface="Comic Sans MS" panose="030F0702030302020204" pitchFamily="66" charset="0"/>
              </a:rPr>
              <a:t>let </a:t>
            </a:r>
            <a:r>
              <a:rPr lang="en" dirty="0">
                <a:latin typeface="Comic Sans MS" panose="030F0702030302020204" pitchFamily="66" charset="0"/>
              </a:rPr>
              <a:t>N denote a digit that can take any of the values 2 through 9, </a:t>
            </a:r>
            <a:r>
              <a:rPr lang="en" dirty="0" smtClean="0">
                <a:latin typeface="Comic Sans MS" panose="030F0702030302020204" pitchFamily="66" charset="0"/>
              </a:rPr>
              <a:t/>
            </a:r>
            <a:br>
              <a:rPr lang="en" dirty="0" smtClean="0">
                <a:latin typeface="Comic Sans MS" panose="030F0702030302020204" pitchFamily="66" charset="0"/>
              </a:rPr>
            </a:br>
            <a:r>
              <a:rPr lang="en" dirty="0" smtClean="0">
                <a:latin typeface="Comic Sans MS" panose="030F0702030302020204" pitchFamily="66" charset="0"/>
              </a:rPr>
              <a:t>and </a:t>
            </a:r>
            <a:r>
              <a:rPr lang="en" dirty="0">
                <a:latin typeface="Comic Sans MS" panose="030F0702030302020204" pitchFamily="66" charset="0"/>
              </a:rPr>
              <a:t>let Y denote a digit that must be a 0 or a 1.</a:t>
            </a:r>
            <a:endParaRPr dirty="0">
              <a:latin typeface="Comic Sans MS" panose="030F0702030302020204" pitchFamily="66" charset="0"/>
            </a:endParaRPr>
          </a:p>
          <a:p>
            <a:pPr marL="0" lvl="0" indent="0" algn="l" rtl="0">
              <a:spcBef>
                <a:spcPts val="1600"/>
              </a:spcBef>
              <a:spcAft>
                <a:spcPts val="0"/>
              </a:spcAft>
              <a:buNone/>
            </a:pPr>
            <a:r>
              <a:rPr lang="en" dirty="0">
                <a:latin typeface="Comic Sans MS" panose="030F0702030302020204" pitchFamily="66" charset="0"/>
              </a:rPr>
              <a:t>How many different North American telephone numbers are possible </a:t>
            </a:r>
            <a:r>
              <a:rPr lang="en" dirty="0" smtClean="0">
                <a:latin typeface="Comic Sans MS" panose="030F0702030302020204" pitchFamily="66" charset="0"/>
              </a:rPr>
              <a:t>?</a:t>
            </a:r>
            <a:endParaRPr dirty="0">
              <a:latin typeface="Comic Sans MS" panose="030F0702030302020204" pitchFamily="66"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769</Words>
  <Application>Microsoft Office PowerPoint</Application>
  <PresentationFormat>On-screen Show (16:9)</PresentationFormat>
  <Paragraphs>54</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Comic Sans MS</vt:lpstr>
      <vt:lpstr>Arial</vt:lpstr>
      <vt:lpstr>Cambria Math</vt:lpstr>
      <vt:lpstr>Roboto</vt:lpstr>
      <vt:lpstr>Simple Light</vt:lpstr>
      <vt:lpstr>Counting</vt:lpstr>
      <vt:lpstr>The Product Rule</vt:lpstr>
      <vt:lpstr>Problem 1.1</vt:lpstr>
      <vt:lpstr>Problem 1.2 </vt:lpstr>
      <vt:lpstr>Problem 1.3 </vt:lpstr>
      <vt:lpstr>The Product Rule: Extended</vt:lpstr>
      <vt:lpstr>Problem 1.4 </vt:lpstr>
      <vt:lpstr>Problem 1.5 </vt:lpstr>
      <vt:lpstr>Problem 1.6 </vt:lpstr>
      <vt:lpstr>The Sum Rule</vt:lpstr>
      <vt:lpstr>Problem 2.1</vt:lpstr>
      <vt:lpstr>The Sum Rule: Extended</vt:lpstr>
      <vt:lpstr>Problem 2.2</vt:lpstr>
      <vt:lpstr>Problem 3.1</vt:lpstr>
      <vt:lpstr>Problem 3.2</vt:lpstr>
      <vt:lpstr>The Subtraction Rule</vt:lpstr>
      <vt:lpstr>Problem 4.1</vt:lpstr>
      <vt:lpstr>Problem 5.1: Solving using tree diagram</vt:lpstr>
      <vt:lpstr>Pigeonhole Principle</vt:lpstr>
      <vt:lpstr>Problem 6.1 </vt:lpstr>
      <vt:lpstr>Problem 6.2 </vt:lpstr>
      <vt:lpstr>Problem 6.3 </vt:lpstr>
      <vt:lpstr>Problem 6.4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Counting</dc:title>
  <dc:creator>Yeasir Rayhan Prince</dc:creator>
  <cp:lastModifiedBy>Yeasir Rayhan Prince</cp:lastModifiedBy>
  <cp:revision>36</cp:revision>
  <dcterms:modified xsi:type="dcterms:W3CDTF">2020-03-02T09:18:56Z</dcterms:modified>
</cp:coreProperties>
</file>