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4" r:id="rId19"/>
    <p:sldId id="345" r:id="rId20"/>
    <p:sldId id="342" r:id="rId21"/>
    <p:sldId id="34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9966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Reflexive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192321" y="1518057"/>
            <a:ext cx="3836546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reflexive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/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if </a:t>
            </a:r>
            <a:r>
              <a:rPr lang="en-US" sz="2000" dirty="0">
                <a:latin typeface="Comic Sans MS" panose="030F0702030302020204" pitchFamily="66" charset="0"/>
              </a:rPr>
              <a:t>(a, a) ∈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for every element a ∈ A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(1, 2), (2, 1), (2, 2), (3, 4), (4, 1), (4, 4</a:t>
            </a:r>
            <a:r>
              <a:rPr lang="pt-BR" sz="2400" dirty="0" smtClean="0">
                <a:latin typeface="Comic Sans MS" panose="030F0702030302020204" pitchFamily="66" charset="0"/>
              </a:rPr>
              <a:t>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56919" y="2846231"/>
            <a:ext cx="1162033" cy="2318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(1, 1) 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(2, 2)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(3, 3)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(4, </a:t>
            </a:r>
            <a:r>
              <a:rPr lang="en-US" dirty="0">
                <a:latin typeface="Comic Sans MS" panose="030F0702030302020204" pitchFamily="66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  <a:endParaRPr lang="en-US" sz="3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26751" y="285696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24605" y="3279821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5337" y="3728436"/>
                <a:ext cx="1162033" cy="38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dirty="0" smtClean="0">
                    <a:latin typeface="Comic Sans MS" panose="030F0702030302020204" pitchFamily="66" charset="0"/>
                  </a:rPr>
                  <a:t/>
                </a:r>
                <a:br>
                  <a:rPr lang="en-US" dirty="0" smtClean="0">
                    <a:latin typeface="Comic Sans MS" panose="030F0702030302020204" pitchFamily="66" charset="0"/>
                  </a:rPr>
                </a:br>
                <a:endParaRPr lang="en-US" sz="3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337" y="3728436"/>
                <a:ext cx="1162033" cy="388512"/>
              </a:xfrm>
              <a:prstGeom prst="rect">
                <a:avLst/>
              </a:prstGeom>
              <a:blipFill rotWithShape="0">
                <a:blip r:embed="rId2"/>
                <a:stretch>
                  <a:fillRect t="-28571" b="-68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60988" y="3936644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Not a reflexive relation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Reflexive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192321" y="1518057"/>
            <a:ext cx="3836546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reflexive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/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if </a:t>
            </a:r>
            <a:r>
              <a:rPr lang="en-US" sz="2000" dirty="0">
                <a:latin typeface="Comic Sans MS" panose="030F0702030302020204" pitchFamily="66" charset="0"/>
              </a:rPr>
              <a:t>(a, a) ∈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for every element a ∈ A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Comic Sans MS" panose="030F0702030302020204" pitchFamily="66" charset="0"/>
              </a:rPr>
              <a:t>R3 = {(1, 1), (1, 2), (1, 4), (2, 1), (2, 2), (3, 3), (4, 1), (4, 4</a:t>
            </a:r>
            <a:r>
              <a:rPr lang="pt-BR" sz="2400" dirty="0" smtClean="0">
                <a:latin typeface="Comic Sans MS" panose="030F0702030302020204" pitchFamily="66" charset="0"/>
              </a:rPr>
              <a:t>), (5, 5)}, is a relation on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A = {1, 2, 3, 4, 5}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56919" y="2846231"/>
            <a:ext cx="1162033" cy="2318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(1, 1) 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(2, 2)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(3, 3)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(4, </a:t>
            </a:r>
            <a:r>
              <a:rPr lang="en-US" dirty="0">
                <a:latin typeface="Comic Sans MS" panose="030F0702030302020204" pitchFamily="66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marL="0" indent="0">
              <a:buNone/>
            </a:pPr>
            <a:r>
              <a:rPr lang="en-US" sz="3000" dirty="0" smtClean="0">
                <a:latin typeface="Comic Sans MS" panose="030F0702030302020204" pitchFamily="66" charset="0"/>
              </a:rPr>
              <a:t>(5, 5)</a:t>
            </a: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26751" y="285696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24605" y="3279821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60988" y="3936644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reflexive relation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35337" y="3805708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07433" y="4305838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43923" y="4767331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5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6969" y="1492300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A relation R </a:t>
            </a:r>
            <a:r>
              <a:rPr lang="en-US" sz="3200" dirty="0">
                <a:latin typeface="Comic Sans MS" panose="030F0702030302020204" pitchFamily="66" charset="0"/>
              </a:rPr>
              <a:t>on a </a:t>
            </a:r>
            <a:r>
              <a:rPr lang="en-US" sz="3200" dirty="0" smtClean="0">
                <a:latin typeface="Comic Sans MS" panose="030F0702030302020204" pitchFamily="66" charset="0"/>
              </a:rPr>
              <a:t>set A is </a:t>
            </a:r>
            <a:r>
              <a:rPr lang="en-US" sz="3200" dirty="0">
                <a:latin typeface="Comic Sans MS" panose="030F0702030302020204" pitchFamily="66" charset="0"/>
              </a:rPr>
              <a:t>called </a:t>
            </a:r>
            <a:r>
              <a:rPr 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symmetric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smtClean="0">
                <a:latin typeface="Comic Sans MS" panose="030F0702030302020204" pitchFamily="66" charset="0"/>
              </a:rPr>
              <a:t/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if </a:t>
            </a:r>
            <a:r>
              <a:rPr lang="en-US" sz="3200" dirty="0">
                <a:latin typeface="Comic Sans MS" panose="030F0702030302020204" pitchFamily="66" charset="0"/>
              </a:rPr>
              <a:t>(b, a) ∈ R whenever (a, b) ∈ R, for all a, b ∈ A</a:t>
            </a:r>
            <a:r>
              <a:rPr lang="en-US" sz="3200" dirty="0" smtClean="0">
                <a:latin typeface="Comic Sans MS" panose="030F0702030302020204" pitchFamily="66" charset="0"/>
              </a:rPr>
              <a:t>.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079606" y="1518057"/>
            <a:ext cx="2781836" cy="3208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symmetric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(b, a) ∈ R whenever (a, b) ∈ R, for all a, b ∈ 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(1, 2),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5861" y="2947117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3331337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8640"/>
              </p:ext>
            </p:extLst>
          </p:nvPr>
        </p:nvGraphicFramePr>
        <p:xfrm>
          <a:off x="847144" y="2612860"/>
          <a:ext cx="3699098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(3, 4)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(4, 3)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1568" y="374131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92301" y="412553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7326" y="4552684"/>
                <a:ext cx="1162033" cy="38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dirty="0" smtClean="0">
                    <a:latin typeface="Comic Sans MS" panose="030F0702030302020204" pitchFamily="66" charset="0"/>
                  </a:rPr>
                  <a:t/>
                </a:r>
                <a:br>
                  <a:rPr lang="en-US" dirty="0" smtClean="0">
                    <a:latin typeface="Comic Sans MS" panose="030F0702030302020204" pitchFamily="66" charset="0"/>
                  </a:rPr>
                </a:br>
                <a:endParaRPr lang="en-US" sz="3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326" y="4552684"/>
                <a:ext cx="1162033" cy="388512"/>
              </a:xfrm>
              <a:prstGeom prst="rect">
                <a:avLst/>
              </a:prstGeom>
              <a:blipFill rotWithShape="0">
                <a:blip r:embed="rId2"/>
                <a:stretch>
                  <a:fillRect t="-28125" b="-6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51151" y="4142706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Not symmetric</a:t>
            </a: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6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R2 </a:t>
            </a:r>
            <a:r>
              <a:rPr lang="pt-BR" sz="2400" dirty="0">
                <a:latin typeface="Comic Sans MS" panose="030F0702030302020204" pitchFamily="66" charset="0"/>
              </a:rPr>
              <a:t>= {(1, 1), (1, 2), (1, 4), (2, 1), (2, 2), (3, 3), (4, 1), (4, 4</a:t>
            </a:r>
            <a:r>
              <a:rPr lang="pt-BR" sz="2400" dirty="0" smtClean="0">
                <a:latin typeface="Comic Sans MS" panose="030F0702030302020204" pitchFamily="66" charset="0"/>
              </a:rPr>
              <a:t>), (5, 5)}, is a relation on  A = {1, 2, 3, 4, 5}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847787" y="1518057"/>
            <a:ext cx="2781836" cy="1637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symmetric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(b, a) ∈ R whenever (a, b) ∈ R, for all a, b ∈ A.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49611"/>
              </p:ext>
            </p:extLst>
          </p:nvPr>
        </p:nvGraphicFramePr>
        <p:xfrm>
          <a:off x="898659" y="2690134"/>
          <a:ext cx="3699098" cy="381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15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Antisymmetric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6969" y="1492300"/>
            <a:ext cx="10559702" cy="1701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A relation R on a set A such that for all a, b ∈ A, </a:t>
            </a:r>
            <a:r>
              <a:rPr lang="en-US" sz="3200" dirty="0" smtClean="0">
                <a:latin typeface="Comic Sans MS" panose="030F0702030302020204" pitchFamily="66" charset="0"/>
              </a:rPr>
              <a:t/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if </a:t>
            </a:r>
            <a:r>
              <a:rPr lang="en-US" sz="3200" dirty="0">
                <a:latin typeface="Comic Sans MS" panose="030F0702030302020204" pitchFamily="66" charset="0"/>
              </a:rPr>
              <a:t>(a, b) ∈ R and (b, a) ∈ R, then a = b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is called </a:t>
            </a:r>
            <a:r>
              <a:rPr lang="en-US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antisymmetric</a:t>
            </a:r>
            <a:r>
              <a:rPr lang="en-US" sz="32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090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Antisymmetric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079606" y="1518058"/>
            <a:ext cx="2781836" cy="2332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such that for all a, b ∈ A,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(a, b) ∈ R and (b, a) ∈ R, then a = b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is called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antisymmetric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(1, 2),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5861" y="2947117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3331337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3920"/>
              </p:ext>
            </p:extLst>
          </p:nvPr>
        </p:nvGraphicFramePr>
        <p:xfrm>
          <a:off x="847144" y="2612860"/>
          <a:ext cx="3699098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(3, 4)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51151" y="4142706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Not antisymmetric</a:t>
            </a: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0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Antisymmetric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R2 </a:t>
            </a:r>
            <a:r>
              <a:rPr lang="pt-BR" sz="2400" dirty="0">
                <a:latin typeface="Comic Sans MS" panose="030F0702030302020204" pitchFamily="66" charset="0"/>
              </a:rPr>
              <a:t>= {(1, 1), (1, 2), (1, 4</a:t>
            </a:r>
            <a:r>
              <a:rPr lang="pt-BR" sz="2400" dirty="0" smtClean="0">
                <a:latin typeface="Comic Sans MS" panose="030F0702030302020204" pitchFamily="66" charset="0"/>
              </a:rPr>
              <a:t>), (</a:t>
            </a:r>
            <a:r>
              <a:rPr lang="pt-BR" sz="2400" dirty="0">
                <a:latin typeface="Comic Sans MS" panose="030F0702030302020204" pitchFamily="66" charset="0"/>
              </a:rPr>
              <a:t>2, 2), (3, 3), </a:t>
            </a:r>
            <a:r>
              <a:rPr lang="pt-BR" sz="2400" dirty="0" smtClean="0">
                <a:latin typeface="Comic Sans MS" panose="030F0702030302020204" pitchFamily="66" charset="0"/>
              </a:rPr>
              <a:t>(</a:t>
            </a:r>
            <a:r>
              <a:rPr lang="pt-BR" sz="2400" dirty="0">
                <a:latin typeface="Comic Sans MS" panose="030F0702030302020204" pitchFamily="66" charset="0"/>
              </a:rPr>
              <a:t>4, 4</a:t>
            </a:r>
            <a:r>
              <a:rPr lang="pt-BR" sz="2400" dirty="0" smtClean="0">
                <a:latin typeface="Comic Sans MS" panose="030F0702030302020204" pitchFamily="66" charset="0"/>
              </a:rPr>
              <a:t>), (5, 5)}, is a relation on  A = {1, 2, 3, 4, 5}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847787" y="1518057"/>
            <a:ext cx="2781836" cy="1637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symmetric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(b, a) ∈ R whenever (a, b) ∈ R, for all a, b ∈ A.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25773"/>
              </p:ext>
            </p:extLst>
          </p:nvPr>
        </p:nvGraphicFramePr>
        <p:xfrm>
          <a:off x="924418" y="2857558"/>
          <a:ext cx="3699098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(3, 3)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(5, 5)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5861" y="320469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0836" y="3588915"/>
                <a:ext cx="1162033" cy="38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R</a:t>
                </a:r>
                <a:endParaRPr lang="en-US" sz="3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836" y="3588915"/>
                <a:ext cx="1162033" cy="388512"/>
              </a:xfrm>
              <a:prstGeom prst="rect">
                <a:avLst/>
              </a:prstGeom>
              <a:blipFill rotWithShape="0">
                <a:blip r:embed="rId2"/>
                <a:stretch>
                  <a:fillRect t="-28571" b="-68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3923766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22351" y="4310132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09473" y="473513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57957" y="5121501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57957" y="553362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51151" y="4142706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antisymmetric</a:t>
            </a: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9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6969" y="1492300"/>
            <a:ext cx="10559702" cy="1701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A </a:t>
            </a:r>
            <a:r>
              <a:rPr lang="en-US" sz="3200" dirty="0">
                <a:latin typeface="Comic Sans MS" panose="030F0702030302020204" pitchFamily="66" charset="0"/>
              </a:rPr>
              <a:t>relation R on a set A is called </a:t>
            </a:r>
            <a:r>
              <a:rPr 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transitive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smtClean="0">
                <a:latin typeface="Comic Sans MS" panose="030F0702030302020204" pitchFamily="66" charset="0"/>
              </a:rPr>
              <a:t/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if </a:t>
            </a:r>
            <a:r>
              <a:rPr lang="en-US" sz="3200" dirty="0">
                <a:latin typeface="Comic Sans MS" panose="030F0702030302020204" pitchFamily="66" charset="0"/>
              </a:rPr>
              <a:t>whenever (a, b) ∈ R and (b, c) ∈ R, </a:t>
            </a:r>
            <a:r>
              <a:rPr lang="en-US" sz="3200" dirty="0" smtClean="0">
                <a:latin typeface="Comic Sans MS" panose="030F0702030302020204" pitchFamily="66" charset="0"/>
              </a:rPr>
              <a:t/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then </a:t>
            </a:r>
            <a:r>
              <a:rPr lang="en-US" sz="3200" dirty="0">
                <a:latin typeface="Comic Sans MS" panose="030F0702030302020204" pitchFamily="66" charset="0"/>
              </a:rPr>
              <a:t>(a, c) ∈ R, for all a, b, c ∈ A.</a:t>
            </a:r>
          </a:p>
        </p:txBody>
      </p:sp>
    </p:spTree>
    <p:extLst>
      <p:ext uri="{BB962C8B-B14F-4D97-AF65-F5344CB8AC3E}">
        <p14:creationId xmlns:p14="http://schemas.microsoft.com/office/powerpoint/2010/main" val="16176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079606" y="1518058"/>
            <a:ext cx="2781836" cy="1776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transitive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whenever (a, b) ∈ R and (b, c) ∈ R,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then (a, c) ∈ R, for all a, b, c ∈ 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</a:t>
            </a:r>
            <a:r>
              <a:rPr lang="pt-BR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{(1, 1), </a:t>
            </a:r>
            <a:r>
              <a:rPr lang="pt-BR" sz="2400" dirty="0">
                <a:latin typeface="Comic Sans MS" panose="030F0702030302020204" pitchFamily="66" charset="0"/>
              </a:rPr>
              <a:t>(1, 2),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59185"/>
              </p:ext>
            </p:extLst>
          </p:nvPr>
        </p:nvGraphicFramePr>
        <p:xfrm>
          <a:off x="847144" y="2612860"/>
          <a:ext cx="3699099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294282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94447" y="3378560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Binary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9"/>
            <a:ext cx="10425545" cy="432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 binary relation associates elements of one set called domain, with element of another set called co-domain</a:t>
            </a:r>
          </a:p>
        </p:txBody>
      </p:sp>
      <p:sp>
        <p:nvSpPr>
          <p:cNvPr id="6" name="Oval 5"/>
          <p:cNvSpPr/>
          <p:nvPr/>
        </p:nvSpPr>
        <p:spPr>
          <a:xfrm>
            <a:off x="3206337" y="2541866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77392" y="2874375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7071755" y="2587617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6555" y="3428372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Not prime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09900" y="3026775"/>
            <a:ext cx="3366655" cy="1593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09900" y="3622520"/>
            <a:ext cx="32696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009900" y="3823411"/>
            <a:ext cx="3269673" cy="343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58390" y="4649207"/>
            <a:ext cx="3318165" cy="12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58390" y="4905700"/>
            <a:ext cx="3318165" cy="430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163041" y="6199406"/>
            <a:ext cx="2220191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mic Sans MS" panose="030F0702030302020204" pitchFamily="66" charset="0"/>
              </a:rPr>
              <a:t>A(numbers)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79573" y="6271115"/>
            <a:ext cx="160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B(prime/not)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741D65F-8C99-4060-A68F-4CC5E788901B}"/>
              </a:ext>
            </a:extLst>
          </p:cNvPr>
          <p:cNvSpPr/>
          <p:nvPr/>
        </p:nvSpPr>
        <p:spPr>
          <a:xfrm>
            <a:off x="5778141" y="301321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1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079606" y="1518058"/>
            <a:ext cx="2781836" cy="1776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transitive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whenever (a, b) ∈ R and (b, c) ∈ R,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then (a, c) ∈ R, for all a, b, c ∈ 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</a:t>
            </a:r>
            <a:r>
              <a:rPr lang="pt-BR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(1, 2</a:t>
            </a:r>
            <a:r>
              <a:rPr lang="pt-BR" sz="2400" dirty="0">
                <a:latin typeface="Comic Sans MS" panose="030F0702030302020204" pitchFamily="66" charset="0"/>
              </a:rPr>
              <a:t>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58213"/>
              </p:ext>
            </p:extLst>
          </p:nvPr>
        </p:nvGraphicFramePr>
        <p:xfrm>
          <a:off x="847144" y="2612860"/>
          <a:ext cx="3699099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</a:t>
                      </a: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</a:t>
                      </a: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(1, 2)</a:t>
                      </a: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294282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5" y="3356992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4" y="3745504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1567" y="4129723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(1, 2), </a:t>
            </a:r>
            <a:r>
              <a:rPr lang="pt-BR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(2, 1), </a:t>
            </a:r>
            <a:r>
              <a:rPr lang="pt-BR" sz="2400" dirty="0">
                <a:latin typeface="Comic Sans MS" panose="030F0702030302020204" pitchFamily="66" charset="0"/>
              </a:rPr>
              <a:t>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13983"/>
              </p:ext>
            </p:extLst>
          </p:nvPr>
        </p:nvGraphicFramePr>
        <p:xfrm>
          <a:off x="847144" y="2612860"/>
          <a:ext cx="3699099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(1, 2)</a:t>
                      </a: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5" y="3356992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4" y="3745504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4134016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07326" y="4492478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92301" y="4889577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545141"/>
              </p:ext>
            </p:extLst>
          </p:nvPr>
        </p:nvGraphicFramePr>
        <p:xfrm>
          <a:off x="6254124" y="2520561"/>
          <a:ext cx="3699099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 </a:t>
                      </a: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</a:t>
                      </a: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(2,2</a:t>
                      </a: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(2,2</a:t>
                      </a: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(3,4)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(4,1</a:t>
                      </a: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(3, </a:t>
                      </a: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(4,4)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(1, 2)</a:t>
                      </a: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0074785" y="2811890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0074785" y="3224013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543" y="3623259"/>
                <a:ext cx="1162033" cy="38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dirty="0" smtClean="0">
                    <a:latin typeface="Comic Sans MS" panose="030F0702030302020204" pitchFamily="66" charset="0"/>
                  </a:rPr>
                  <a:t/>
                </a:r>
                <a:br>
                  <a:rPr lang="en-US" dirty="0" smtClean="0">
                    <a:latin typeface="Comic Sans MS" panose="030F0702030302020204" pitchFamily="66" charset="0"/>
                  </a:rPr>
                </a:br>
                <a:endParaRPr lang="en-US" sz="30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543" y="3623259"/>
                <a:ext cx="1162033" cy="388512"/>
              </a:xfrm>
              <a:prstGeom prst="rect">
                <a:avLst/>
              </a:prstGeom>
              <a:blipFill rotWithShape="0">
                <a:blip r:embed="rId2"/>
                <a:stretch>
                  <a:fillRect t="-26563" b="-6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42932" y="2914920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 rot="20059723">
            <a:off x="8385507" y="1135489"/>
            <a:ext cx="2909265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Not transitive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9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“Is prime/ not” relation </a:t>
            </a:r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4" y="1636938"/>
            <a:ext cx="1899364" cy="1436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Notation: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R </a:t>
            </a:r>
            <a:r>
              <a:rPr lang="en-US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prime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r>
              <a:rPr lang="en-US" sz="2400" dirty="0">
                <a:latin typeface="Comic Sans MS" panose="030F0702030302020204" pitchFamily="66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</a:rPr>
              <a:t>,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prime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6" name="Oval 5"/>
          <p:cNvSpPr/>
          <p:nvPr/>
        </p:nvSpPr>
        <p:spPr>
          <a:xfrm>
            <a:off x="5708730" y="2200730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76768" y="2519268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9671131" y="2232510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5931" y="3073265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Not prime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09276" y="2671668"/>
            <a:ext cx="3366655" cy="159327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09276" y="3267413"/>
            <a:ext cx="32696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682011" y="3430375"/>
            <a:ext cx="3269673" cy="343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57766" y="4294100"/>
            <a:ext cx="3318165" cy="12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57766" y="4550593"/>
            <a:ext cx="3318165" cy="430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5762417" y="5844299"/>
            <a:ext cx="2220191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mic Sans MS" panose="030F0702030302020204" pitchFamily="66" charset="0"/>
              </a:rPr>
              <a:t>A(numbers)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878949" y="5916008"/>
            <a:ext cx="160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B(prime/not)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0FEE9F7-37E5-469B-A785-1165543765C4}"/>
              </a:ext>
            </a:extLst>
          </p:cNvPr>
          <p:cNvSpPr/>
          <p:nvPr/>
        </p:nvSpPr>
        <p:spPr>
          <a:xfrm>
            <a:off x="8368804" y="2618442"/>
            <a:ext cx="328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“registered for” relation </a:t>
            </a:r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8"/>
            <a:ext cx="3586121" cy="2517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Notation: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Jason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R </a:t>
            </a:r>
            <a:r>
              <a:rPr lang="en-US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CSE103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r>
              <a:rPr lang="en-US" sz="2400" dirty="0">
                <a:latin typeface="Comic Sans MS" panose="030F0702030302020204" pitchFamily="66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Jason</a:t>
            </a:r>
            <a:r>
              <a:rPr lang="en-US" sz="2400" dirty="0">
                <a:latin typeface="Comic Sans MS" panose="030F0702030302020204" pitchFamily="66" charset="0"/>
              </a:rPr>
              <a:t>,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CSE101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Jason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R </a:t>
            </a:r>
            <a:r>
              <a:rPr lang="en-US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CSE103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r>
              <a:rPr lang="en-US" sz="2400" dirty="0">
                <a:latin typeface="Comic Sans MS" panose="030F0702030302020204" pitchFamily="66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Jason</a:t>
            </a:r>
            <a:r>
              <a:rPr lang="en-US" sz="2400" dirty="0">
                <a:latin typeface="Comic Sans MS" panose="030F0702030302020204" pitchFamily="66" charset="0"/>
              </a:rPr>
              <a:t>,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CSE101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08730" y="2200730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6624" y="3492873"/>
            <a:ext cx="1063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Jason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Adam</a:t>
            </a:r>
          </a:p>
        </p:txBody>
      </p:sp>
      <p:sp>
        <p:nvSpPr>
          <p:cNvPr id="8" name="Oval 7"/>
          <p:cNvSpPr/>
          <p:nvPr/>
        </p:nvSpPr>
        <p:spPr>
          <a:xfrm>
            <a:off x="9671131" y="2232510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5931" y="3073265"/>
            <a:ext cx="1468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CSE 103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CSE 101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CSE 110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6954167" y="3267413"/>
            <a:ext cx="2924782" cy="40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6828350" y="3716794"/>
            <a:ext cx="3123334" cy="92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6828350" y="4221893"/>
            <a:ext cx="3147581" cy="1484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5860728" y="5827328"/>
            <a:ext cx="1455129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mic Sans MS" panose="030F0702030302020204" pitchFamily="66" charset="0"/>
              </a:rPr>
              <a:t>Students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047625" y="5899592"/>
            <a:ext cx="1111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Courses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0FEE9F7-37E5-469B-A785-1165543765C4}"/>
              </a:ext>
            </a:extLst>
          </p:cNvPr>
          <p:cNvSpPr/>
          <p:nvPr/>
        </p:nvSpPr>
        <p:spPr>
          <a:xfrm>
            <a:off x="8368804" y="2618442"/>
            <a:ext cx="328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Images under R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8"/>
            <a:ext cx="5106929" cy="2517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r>
              <a:rPr lang="en-US" sz="2400" dirty="0">
                <a:latin typeface="Comic Sans MS" panose="030F0702030302020204" pitchFamily="66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Jason</a:t>
            </a:r>
            <a:r>
              <a:rPr lang="en-US" sz="2400" dirty="0">
                <a:latin typeface="Comic Sans MS" panose="030F0702030302020204" pitchFamily="66" charset="0"/>
              </a:rPr>
              <a:t>) = Subjects Jason is registered for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= {</a:t>
            </a:r>
            <a:r>
              <a:rPr lang="en-US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CSE 101, CSE 103</a:t>
            </a:r>
            <a:r>
              <a:rPr lang="en-US" sz="2400" dirty="0">
                <a:latin typeface="Comic Sans MS" panose="030F0702030302020204" pitchFamily="66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08730" y="2200730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6624" y="3492873"/>
            <a:ext cx="1063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Jason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Adam</a:t>
            </a:r>
          </a:p>
        </p:txBody>
      </p:sp>
      <p:sp>
        <p:nvSpPr>
          <p:cNvPr id="8" name="Oval 7"/>
          <p:cNvSpPr/>
          <p:nvPr/>
        </p:nvSpPr>
        <p:spPr>
          <a:xfrm>
            <a:off x="9671131" y="2232510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5931" y="3073265"/>
            <a:ext cx="1468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CSE 103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CSE 101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CSE 110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6954167" y="3267413"/>
            <a:ext cx="2924782" cy="40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6828350" y="3716794"/>
            <a:ext cx="3123334" cy="92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6828350" y="4221893"/>
            <a:ext cx="3147581" cy="1484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5860728" y="5827328"/>
            <a:ext cx="1455129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mic Sans MS" panose="030F0702030302020204" pitchFamily="66" charset="0"/>
              </a:rPr>
              <a:t>Students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047625" y="5899592"/>
            <a:ext cx="1111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Courses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0FEE9F7-37E5-469B-A785-1165543765C4}"/>
              </a:ext>
            </a:extLst>
          </p:cNvPr>
          <p:cNvSpPr/>
          <p:nvPr/>
        </p:nvSpPr>
        <p:spPr>
          <a:xfrm>
            <a:off x="8368804" y="2618442"/>
            <a:ext cx="328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Functions and Relations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8"/>
            <a:ext cx="4856017" cy="2517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 function, f, from A to B is a relation which associates each element, a, of A with </a:t>
            </a: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at most one element</a:t>
            </a:r>
            <a:r>
              <a:rPr lang="en-US" sz="2400" dirty="0">
                <a:latin typeface="Comic Sans MS" panose="030F0702030302020204" pitchFamily="66" charset="0"/>
              </a:rPr>
              <a:t> of B. called f(a) </a:t>
            </a:r>
          </a:p>
        </p:txBody>
      </p:sp>
      <p:sp>
        <p:nvSpPr>
          <p:cNvPr id="6" name="Oval 5"/>
          <p:cNvSpPr/>
          <p:nvPr/>
        </p:nvSpPr>
        <p:spPr>
          <a:xfrm>
            <a:off x="5708730" y="2200730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6624" y="3492873"/>
            <a:ext cx="1063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Jason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Adam</a:t>
            </a:r>
          </a:p>
        </p:txBody>
      </p:sp>
      <p:sp>
        <p:nvSpPr>
          <p:cNvPr id="8" name="Oval 7"/>
          <p:cNvSpPr/>
          <p:nvPr/>
        </p:nvSpPr>
        <p:spPr>
          <a:xfrm>
            <a:off x="9671131" y="2232510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5931" y="3073265"/>
            <a:ext cx="1468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CSE 103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CSE 101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CSE 110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6954167" y="3267413"/>
            <a:ext cx="2924782" cy="40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6828350" y="3716794"/>
            <a:ext cx="3123334" cy="92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6828350" y="4221893"/>
            <a:ext cx="3147581" cy="1484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335513" y="5844913"/>
            <a:ext cx="1455129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504825" y="5899592"/>
            <a:ext cx="1111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0FEE9F7-37E5-469B-A785-1165543765C4}"/>
              </a:ext>
            </a:extLst>
          </p:cNvPr>
          <p:cNvSpPr/>
          <p:nvPr/>
        </p:nvSpPr>
        <p:spPr>
          <a:xfrm>
            <a:off x="8368804" y="2618442"/>
            <a:ext cx="328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Relation on a set 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8"/>
            <a:ext cx="10559702" cy="754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latin typeface="Comic Sans MS" panose="030F0702030302020204" pitchFamily="66" charset="0"/>
              </a:rPr>
              <a:t>A relation on a set A is a relation from A to A.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11683" y="2826830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Comic Sans MS" panose="030F0702030302020204" pitchFamily="66" charset="0"/>
              </a:rPr>
              <a:t>Let A be the set {1, 2, 3, 4}. Which ordered pairs are in the relation R = {(a, b) | a divides b}?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5822" y="4473922"/>
            <a:ext cx="10559702" cy="695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{</a:t>
            </a:r>
            <a:r>
              <a:rPr lang="en-US" sz="3600" dirty="0">
                <a:latin typeface="Comic Sans MS" panose="030F0702030302020204" pitchFamily="66" charset="0"/>
              </a:rPr>
              <a:t>(1, </a:t>
            </a:r>
            <a:r>
              <a:rPr lang="en-US" sz="3600" dirty="0" smtClean="0">
                <a:latin typeface="Comic Sans MS" panose="030F0702030302020204" pitchFamily="66" charset="0"/>
              </a:rPr>
              <a:t>1), (1, 2), </a:t>
            </a:r>
            <a:r>
              <a:rPr lang="en-US" sz="3600" dirty="0">
                <a:latin typeface="Comic Sans MS" panose="030F0702030302020204" pitchFamily="66" charset="0"/>
              </a:rPr>
              <a:t>(1, </a:t>
            </a:r>
            <a:r>
              <a:rPr lang="en-US" sz="3600" dirty="0" smtClean="0">
                <a:latin typeface="Comic Sans MS" panose="030F0702030302020204" pitchFamily="66" charset="0"/>
              </a:rPr>
              <a:t>3), </a:t>
            </a:r>
            <a:r>
              <a:rPr lang="en-US" sz="3600" dirty="0">
                <a:latin typeface="Comic Sans MS" panose="030F0702030302020204" pitchFamily="66" charset="0"/>
              </a:rPr>
              <a:t>(1, </a:t>
            </a:r>
            <a:r>
              <a:rPr lang="en-US" sz="3600" dirty="0" smtClean="0">
                <a:latin typeface="Comic Sans MS" panose="030F0702030302020204" pitchFamily="66" charset="0"/>
              </a:rPr>
              <a:t>4), </a:t>
            </a:r>
            <a:r>
              <a:rPr lang="en-US" sz="3600" dirty="0" smtClean="0">
                <a:latin typeface="Comic Sans MS" panose="030F0702030302020204" pitchFamily="66" charset="0"/>
              </a:rPr>
              <a:t>(2, 2),(</a:t>
            </a:r>
            <a:r>
              <a:rPr lang="en-US" sz="3600" dirty="0" smtClean="0">
                <a:latin typeface="Comic Sans MS" panose="030F0702030302020204" pitchFamily="66" charset="0"/>
              </a:rPr>
              <a:t>2, 4</a:t>
            </a:r>
            <a:r>
              <a:rPr lang="en-US" sz="3600" dirty="0" smtClean="0">
                <a:latin typeface="Comic Sans MS" panose="030F0702030302020204" pitchFamily="66" charset="0"/>
              </a:rPr>
              <a:t>),(3,3), </a:t>
            </a:r>
            <a:r>
              <a:rPr lang="en-US" sz="3600" dirty="0" smtClean="0">
                <a:latin typeface="Comic Sans MS" panose="030F0702030302020204" pitchFamily="66" charset="0"/>
              </a:rPr>
              <a:t>(4,4)}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4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Relation on a set 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6969" y="1492300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Comic Sans MS" panose="030F0702030302020204" pitchFamily="66" charset="0"/>
              </a:rPr>
              <a:t>Let A be the set {1, 2, 3, 4}. Which ordered pairs are in the relation R = {(a, b) | a </a:t>
            </a:r>
            <a:r>
              <a:rPr lang="en-US" sz="30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less equal</a:t>
            </a:r>
            <a:r>
              <a:rPr lang="en-US" sz="3000" dirty="0" smtClean="0">
                <a:latin typeface="Comic Sans MS" panose="030F0702030302020204" pitchFamily="66" charset="0"/>
              </a:rPr>
              <a:t> b</a:t>
            </a:r>
            <a:r>
              <a:rPr lang="en-US" sz="3000" dirty="0">
                <a:latin typeface="Comic Sans MS" panose="030F0702030302020204" pitchFamily="66" charset="0"/>
              </a:rPr>
              <a:t>}?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56394" y="2496840"/>
            <a:ext cx="10559702" cy="1136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{</a:t>
            </a:r>
            <a:r>
              <a:rPr lang="en-US" sz="3600" dirty="0">
                <a:latin typeface="Comic Sans MS" panose="030F0702030302020204" pitchFamily="66" charset="0"/>
              </a:rPr>
              <a:t>(1, </a:t>
            </a:r>
            <a:r>
              <a:rPr lang="en-US" sz="3600" dirty="0" smtClean="0">
                <a:latin typeface="Comic Sans MS" panose="030F0702030302020204" pitchFamily="66" charset="0"/>
              </a:rPr>
              <a:t>1), (1, 2), </a:t>
            </a:r>
            <a:r>
              <a:rPr lang="en-US" sz="3600" dirty="0">
                <a:latin typeface="Comic Sans MS" panose="030F0702030302020204" pitchFamily="66" charset="0"/>
              </a:rPr>
              <a:t>(1, </a:t>
            </a:r>
            <a:r>
              <a:rPr lang="en-US" sz="3600" dirty="0" smtClean="0">
                <a:latin typeface="Comic Sans MS" panose="030F0702030302020204" pitchFamily="66" charset="0"/>
              </a:rPr>
              <a:t>3), </a:t>
            </a:r>
            <a:r>
              <a:rPr lang="en-US" sz="3600" dirty="0">
                <a:latin typeface="Comic Sans MS" panose="030F0702030302020204" pitchFamily="66" charset="0"/>
              </a:rPr>
              <a:t>(1, </a:t>
            </a:r>
            <a:r>
              <a:rPr lang="en-US" sz="3600" dirty="0" smtClean="0">
                <a:latin typeface="Comic Sans MS" panose="030F0702030302020204" pitchFamily="66" charset="0"/>
              </a:rPr>
              <a:t>4), (2, 2), </a:t>
            </a:r>
            <a:r>
              <a:rPr lang="en-US" sz="3600" dirty="0">
                <a:latin typeface="Comic Sans MS" panose="030F0702030302020204" pitchFamily="66" charset="0"/>
              </a:rPr>
              <a:t>(2, </a:t>
            </a:r>
            <a:r>
              <a:rPr lang="en-US" sz="3600" dirty="0" smtClean="0">
                <a:latin typeface="Comic Sans MS" panose="030F0702030302020204" pitchFamily="66" charset="0"/>
              </a:rPr>
              <a:t>3), </a:t>
            </a:r>
            <a:r>
              <a:rPr lang="en-US" sz="3600" dirty="0">
                <a:latin typeface="Comic Sans MS" panose="030F0702030302020204" pitchFamily="66" charset="0"/>
              </a:rPr>
              <a:t>(2, </a:t>
            </a:r>
            <a:r>
              <a:rPr lang="en-US" sz="3600" dirty="0" smtClean="0">
                <a:latin typeface="Comic Sans MS" panose="030F0702030302020204" pitchFamily="66" charset="0"/>
              </a:rPr>
              <a:t>4), (3, 3), (3, 4), (4, 4)}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1661" y="3671208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Comic Sans MS" panose="030F0702030302020204" pitchFamily="66" charset="0"/>
              </a:rPr>
              <a:t>Let A be the set {1, 2, 3, 4}. Which ordered pairs are in the relation R = {(a, b) | a </a:t>
            </a:r>
            <a:r>
              <a:rPr lang="en-US" sz="3000" dirty="0">
                <a:solidFill>
                  <a:srgbClr val="00B050"/>
                </a:solidFill>
                <a:latin typeface="Comic Sans MS" panose="030F0702030302020204" pitchFamily="66" charset="0"/>
              </a:rPr>
              <a:t>=</a:t>
            </a:r>
            <a:r>
              <a:rPr lang="en-US" sz="3000" dirty="0" smtClean="0">
                <a:latin typeface="Comic Sans MS" panose="030F0702030302020204" pitchFamily="66" charset="0"/>
              </a:rPr>
              <a:t> b</a:t>
            </a:r>
            <a:r>
              <a:rPr lang="en-US" sz="3000" dirty="0">
                <a:latin typeface="Comic Sans MS" panose="030F0702030302020204" pitchFamily="66" charset="0"/>
              </a:rPr>
              <a:t>}?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11086" y="4898170"/>
            <a:ext cx="10559702" cy="695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{</a:t>
            </a:r>
            <a:r>
              <a:rPr lang="en-US" sz="3600" dirty="0">
                <a:latin typeface="Comic Sans MS" panose="030F0702030302020204" pitchFamily="66" charset="0"/>
              </a:rPr>
              <a:t>(1, </a:t>
            </a:r>
            <a:r>
              <a:rPr lang="en-US" sz="3600" dirty="0" smtClean="0">
                <a:latin typeface="Comic Sans MS" panose="030F0702030302020204" pitchFamily="66" charset="0"/>
              </a:rPr>
              <a:t>1), (2, 2), (3, 3), (4, 4)}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5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Reflexive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6969" y="1492300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A relation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3200" dirty="0">
                <a:latin typeface="Comic Sans MS" panose="030F0702030302020204" pitchFamily="66" charset="0"/>
              </a:rPr>
              <a:t> on a set A is called </a:t>
            </a:r>
            <a:r>
              <a:rPr 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reflexive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smtClean="0">
                <a:latin typeface="Comic Sans MS" panose="030F0702030302020204" pitchFamily="66" charset="0"/>
              </a:rPr>
              <a:t/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if </a:t>
            </a:r>
            <a:r>
              <a:rPr lang="en-US" sz="3200" dirty="0">
                <a:latin typeface="Comic Sans MS" panose="030F0702030302020204" pitchFamily="66" charset="0"/>
              </a:rPr>
              <a:t>(a, a) ∈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3200" dirty="0">
                <a:latin typeface="Comic Sans MS" panose="030F0702030302020204" pitchFamily="66" charset="0"/>
              </a:rPr>
              <a:t> for every element a ∈ A</a:t>
            </a:r>
            <a:r>
              <a:rPr lang="en-US" sz="3200" dirty="0" smtClean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0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1443</Words>
  <Application>Microsoft Office PowerPoint</Application>
  <PresentationFormat>Widescreen</PresentationFormat>
  <Paragraphs>276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Comic Sans MS</vt:lpstr>
      <vt:lpstr>Office Theme</vt:lpstr>
      <vt:lpstr>Relations</vt:lpstr>
      <vt:lpstr>Binary Relation</vt:lpstr>
      <vt:lpstr>“Is prime/ not” relation R</vt:lpstr>
      <vt:lpstr>“registered for” relation R</vt:lpstr>
      <vt:lpstr>Images under R</vt:lpstr>
      <vt:lpstr>Functions and Relations</vt:lpstr>
      <vt:lpstr>Relation on a set </vt:lpstr>
      <vt:lpstr>Relation on a set </vt:lpstr>
      <vt:lpstr>Reflexive Relation</vt:lpstr>
      <vt:lpstr>Reflexive Relation</vt:lpstr>
      <vt:lpstr>Reflexive Relation</vt:lpstr>
      <vt:lpstr>Symmetric Relation</vt:lpstr>
      <vt:lpstr>Symmetric Relation</vt:lpstr>
      <vt:lpstr>Symmetric Relation</vt:lpstr>
      <vt:lpstr>Antisymmetric Relation</vt:lpstr>
      <vt:lpstr>Antisymmetric Relation</vt:lpstr>
      <vt:lpstr>Antisymmetric Relation</vt:lpstr>
      <vt:lpstr>Transitive Relation</vt:lpstr>
      <vt:lpstr>Transitive Relation</vt:lpstr>
      <vt:lpstr>Transitive Relation</vt:lpstr>
      <vt:lpstr>Transitive Relation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166</cp:revision>
  <dcterms:created xsi:type="dcterms:W3CDTF">2020-01-14T07:01:06Z</dcterms:created>
  <dcterms:modified xsi:type="dcterms:W3CDTF">2020-03-01T13:58:05Z</dcterms:modified>
</cp:coreProperties>
</file>