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96" r:id="rId3"/>
    <p:sldId id="295" r:id="rId4"/>
    <p:sldId id="299" r:id="rId5"/>
    <p:sldId id="302" r:id="rId6"/>
    <p:sldId id="303" r:id="rId7"/>
    <p:sldId id="304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30" r:id="rId29"/>
    <p:sldId id="326" r:id="rId30"/>
    <p:sldId id="327" r:id="rId31"/>
    <p:sldId id="328" r:id="rId32"/>
    <p:sldId id="329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05" r:id="rId49"/>
    <p:sldId id="346" r:id="rId50"/>
    <p:sldId id="347" r:id="rId51"/>
    <p:sldId id="348" r:id="rId52"/>
    <p:sldId id="349" r:id="rId53"/>
    <p:sldId id="350" r:id="rId54"/>
    <p:sldId id="351" r:id="rId55"/>
    <p:sldId id="352" r:id="rId56"/>
    <p:sldId id="353" r:id="rId57"/>
    <p:sldId id="354" r:id="rId58"/>
    <p:sldId id="355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>
      <p:cViewPr varScale="1">
        <p:scale>
          <a:sx n="74" d="100"/>
          <a:sy n="74" d="100"/>
        </p:scale>
        <p:origin x="126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22828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smtClean="0">
                <a:latin typeface="Comic Sans MS" panose="030F0702030302020204" pitchFamily="66" charset="0"/>
              </a:rPr>
              <a:t>Loops</a:t>
            </a:r>
            <a:endParaRPr lang="en-US" sz="6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23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while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14400"/>
            <a:ext cx="4724400" cy="2743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int counter = 1;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while (counter &lt;= </a:t>
            </a:r>
            <a:r>
              <a:rPr lang="en-US" sz="2800" dirty="0" smtClean="0">
                <a:latin typeface="Comic Sans MS" pitchFamily="66" charset="0"/>
              </a:rPr>
              <a:t>5) </a:t>
            </a:r>
            <a:r>
              <a:rPr lang="en-US" sz="2800" dirty="0">
                <a:latin typeface="Comic Sans MS" pitchFamily="66" charset="0"/>
              </a:rPr>
              <a:t>{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printf(“%</a:t>
            </a:r>
            <a:r>
              <a:rPr lang="en-US" sz="2800" dirty="0" smtClean="0">
                <a:latin typeface="Comic Sans MS" pitchFamily="66" charset="0"/>
              </a:rPr>
              <a:t>d\n“, </a:t>
            </a:r>
            <a:r>
              <a:rPr lang="en-US" sz="2800" dirty="0">
                <a:latin typeface="Comic Sans MS" pitchFamily="66" charset="0"/>
              </a:rPr>
              <a:t>counter );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counter ++;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9624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0" y="12192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1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14400" y="2057400"/>
            <a:ext cx="3962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54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while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14400"/>
            <a:ext cx="4724400" cy="2743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int counter = 1;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while (counter &lt;= </a:t>
            </a:r>
            <a:r>
              <a:rPr lang="en-US" sz="2800" dirty="0" smtClean="0">
                <a:latin typeface="Comic Sans MS" pitchFamily="66" charset="0"/>
              </a:rPr>
              <a:t>5) </a:t>
            </a:r>
            <a:r>
              <a:rPr lang="en-US" sz="2800" dirty="0">
                <a:latin typeface="Comic Sans MS" pitchFamily="66" charset="0"/>
              </a:rPr>
              <a:t>{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printf(“%</a:t>
            </a:r>
            <a:r>
              <a:rPr lang="en-US" sz="2800" dirty="0" smtClean="0">
                <a:latin typeface="Comic Sans MS" pitchFamily="66" charset="0"/>
              </a:rPr>
              <a:t>d\n“, </a:t>
            </a:r>
            <a:r>
              <a:rPr lang="en-US" sz="2800" dirty="0">
                <a:latin typeface="Comic Sans MS" pitchFamily="66" charset="0"/>
              </a:rPr>
              <a:t>counter );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counter ++;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9624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0" y="12192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2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38200" y="2514600"/>
            <a:ext cx="3962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31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while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14400"/>
            <a:ext cx="4724400" cy="2743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int counter = 1;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while (counter &lt;= </a:t>
            </a:r>
            <a:r>
              <a:rPr lang="en-US" sz="2800" dirty="0" smtClean="0">
                <a:latin typeface="Comic Sans MS" pitchFamily="66" charset="0"/>
              </a:rPr>
              <a:t>5) </a:t>
            </a:r>
            <a:r>
              <a:rPr lang="en-US" sz="2800" dirty="0">
                <a:latin typeface="Comic Sans MS" pitchFamily="66" charset="0"/>
              </a:rPr>
              <a:t>{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printf(“%</a:t>
            </a:r>
            <a:r>
              <a:rPr lang="en-US" sz="2800" dirty="0" smtClean="0">
                <a:latin typeface="Comic Sans MS" pitchFamily="66" charset="0"/>
              </a:rPr>
              <a:t>d\n“, </a:t>
            </a:r>
            <a:r>
              <a:rPr lang="en-US" sz="2800" dirty="0">
                <a:latin typeface="Comic Sans MS" pitchFamily="66" charset="0"/>
              </a:rPr>
              <a:t>counter );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counter ++;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9624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0" y="12192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2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3400" y="1524000"/>
            <a:ext cx="3962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18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while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14400"/>
            <a:ext cx="4724400" cy="2743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int counter = 1;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while (counter &lt;= </a:t>
            </a:r>
            <a:r>
              <a:rPr lang="en-US" sz="2800" dirty="0" smtClean="0">
                <a:latin typeface="Comic Sans MS" pitchFamily="66" charset="0"/>
              </a:rPr>
              <a:t>5) </a:t>
            </a:r>
            <a:r>
              <a:rPr lang="en-US" sz="2800" dirty="0">
                <a:latin typeface="Comic Sans MS" pitchFamily="66" charset="0"/>
              </a:rPr>
              <a:t>{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printf(“%</a:t>
            </a:r>
            <a:r>
              <a:rPr lang="en-US" sz="2800" dirty="0" smtClean="0">
                <a:latin typeface="Comic Sans MS" pitchFamily="66" charset="0"/>
              </a:rPr>
              <a:t>d\n“, </a:t>
            </a:r>
            <a:r>
              <a:rPr lang="en-US" sz="2800" dirty="0">
                <a:latin typeface="Comic Sans MS" pitchFamily="66" charset="0"/>
              </a:rPr>
              <a:t>counter );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counter ++;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962400"/>
            <a:ext cx="8229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</a:p>
          <a:p>
            <a:r>
              <a:rPr lang="en-US" dirty="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12192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2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14400" y="2057400"/>
            <a:ext cx="3962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84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while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14400"/>
            <a:ext cx="4724400" cy="2743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int counter = 1;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while (counter &lt;= </a:t>
            </a:r>
            <a:r>
              <a:rPr lang="en-US" sz="2800" dirty="0" smtClean="0">
                <a:latin typeface="Comic Sans MS" pitchFamily="66" charset="0"/>
              </a:rPr>
              <a:t>5) </a:t>
            </a:r>
            <a:r>
              <a:rPr lang="en-US" sz="2800" dirty="0">
                <a:latin typeface="Comic Sans MS" pitchFamily="66" charset="0"/>
              </a:rPr>
              <a:t>{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printf(“%</a:t>
            </a:r>
            <a:r>
              <a:rPr lang="en-US" sz="2800" dirty="0" smtClean="0">
                <a:latin typeface="Comic Sans MS" pitchFamily="66" charset="0"/>
              </a:rPr>
              <a:t>d\n“, </a:t>
            </a:r>
            <a:r>
              <a:rPr lang="en-US" sz="2800" dirty="0">
                <a:latin typeface="Comic Sans MS" pitchFamily="66" charset="0"/>
              </a:rPr>
              <a:t>counter );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counter ++;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962400"/>
            <a:ext cx="8229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</a:p>
          <a:p>
            <a:r>
              <a:rPr lang="en-US" dirty="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12192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0" y="2514600"/>
            <a:ext cx="3962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12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while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14400"/>
            <a:ext cx="4724400" cy="2743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int counter = 1;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while (counter &lt;= </a:t>
            </a:r>
            <a:r>
              <a:rPr lang="en-US" sz="2800" dirty="0" smtClean="0">
                <a:latin typeface="Comic Sans MS" pitchFamily="66" charset="0"/>
              </a:rPr>
              <a:t>5) </a:t>
            </a:r>
            <a:r>
              <a:rPr lang="en-US" sz="2800" dirty="0">
                <a:latin typeface="Comic Sans MS" pitchFamily="66" charset="0"/>
              </a:rPr>
              <a:t>{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printf(“%</a:t>
            </a:r>
            <a:r>
              <a:rPr lang="en-US" sz="2800" dirty="0" smtClean="0">
                <a:latin typeface="Comic Sans MS" pitchFamily="66" charset="0"/>
              </a:rPr>
              <a:t>d\n“, </a:t>
            </a:r>
            <a:r>
              <a:rPr lang="en-US" sz="2800" dirty="0">
                <a:latin typeface="Comic Sans MS" pitchFamily="66" charset="0"/>
              </a:rPr>
              <a:t>counter );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counter ++;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962400"/>
            <a:ext cx="8229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</a:p>
          <a:p>
            <a:r>
              <a:rPr lang="en-US" dirty="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12192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7200" y="1524000"/>
            <a:ext cx="3962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62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while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14400"/>
            <a:ext cx="4724400" cy="2743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int counter = 1;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while (counter &lt;= </a:t>
            </a:r>
            <a:r>
              <a:rPr lang="en-US" sz="2800" dirty="0" smtClean="0">
                <a:latin typeface="Comic Sans MS" pitchFamily="66" charset="0"/>
              </a:rPr>
              <a:t>5) </a:t>
            </a:r>
            <a:r>
              <a:rPr lang="en-US" sz="2800" dirty="0">
                <a:latin typeface="Comic Sans MS" pitchFamily="66" charset="0"/>
              </a:rPr>
              <a:t>{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printf(“%</a:t>
            </a:r>
            <a:r>
              <a:rPr lang="en-US" sz="2800" dirty="0" smtClean="0">
                <a:latin typeface="Comic Sans MS" pitchFamily="66" charset="0"/>
              </a:rPr>
              <a:t>d\n“, </a:t>
            </a:r>
            <a:r>
              <a:rPr lang="en-US" sz="2800" dirty="0">
                <a:latin typeface="Comic Sans MS" pitchFamily="66" charset="0"/>
              </a:rPr>
              <a:t>counter );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counter ++;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962400"/>
            <a:ext cx="82296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2</a:t>
            </a:r>
          </a:p>
          <a:p>
            <a:r>
              <a:rPr lang="en-US" dirty="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12192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0" y="2057400"/>
            <a:ext cx="3962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40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while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14400"/>
            <a:ext cx="4724400" cy="2743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int counter = 1;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while (counter &lt;= </a:t>
            </a:r>
            <a:r>
              <a:rPr lang="en-US" sz="2800" dirty="0" smtClean="0">
                <a:latin typeface="Comic Sans MS" pitchFamily="66" charset="0"/>
              </a:rPr>
              <a:t>5) </a:t>
            </a:r>
            <a:r>
              <a:rPr lang="en-US" sz="2800" dirty="0">
                <a:latin typeface="Comic Sans MS" pitchFamily="66" charset="0"/>
              </a:rPr>
              <a:t>{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printf(“%</a:t>
            </a:r>
            <a:r>
              <a:rPr lang="en-US" sz="2800" dirty="0" smtClean="0">
                <a:latin typeface="Comic Sans MS" pitchFamily="66" charset="0"/>
              </a:rPr>
              <a:t>d\n“, </a:t>
            </a:r>
            <a:r>
              <a:rPr lang="en-US" sz="2800" dirty="0">
                <a:latin typeface="Comic Sans MS" pitchFamily="66" charset="0"/>
              </a:rPr>
              <a:t>counter );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counter ++;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962400"/>
            <a:ext cx="82296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2</a:t>
            </a:r>
          </a:p>
          <a:p>
            <a:r>
              <a:rPr lang="en-US" dirty="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12192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4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14400" y="2514600"/>
            <a:ext cx="3962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17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while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14400"/>
            <a:ext cx="4724400" cy="2743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int counter = 1;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while (counter &lt;= </a:t>
            </a:r>
            <a:r>
              <a:rPr lang="en-US" sz="2800" dirty="0" smtClean="0">
                <a:latin typeface="Comic Sans MS" pitchFamily="66" charset="0"/>
              </a:rPr>
              <a:t>5) </a:t>
            </a:r>
            <a:r>
              <a:rPr lang="en-US" sz="2800" dirty="0">
                <a:latin typeface="Comic Sans MS" pitchFamily="66" charset="0"/>
              </a:rPr>
              <a:t>{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printf(“%</a:t>
            </a:r>
            <a:r>
              <a:rPr lang="en-US" sz="2800" dirty="0" smtClean="0">
                <a:latin typeface="Comic Sans MS" pitchFamily="66" charset="0"/>
              </a:rPr>
              <a:t>d\n“, </a:t>
            </a:r>
            <a:r>
              <a:rPr lang="en-US" sz="2800" dirty="0">
                <a:latin typeface="Comic Sans MS" pitchFamily="66" charset="0"/>
              </a:rPr>
              <a:t>counter );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counter ++;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962400"/>
            <a:ext cx="82296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2</a:t>
            </a:r>
          </a:p>
          <a:p>
            <a:r>
              <a:rPr lang="en-US" dirty="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12192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4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7200" y="1524000"/>
            <a:ext cx="3962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08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while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14400"/>
            <a:ext cx="4724400" cy="2743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int counter = 1;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while (counter &lt;= </a:t>
            </a:r>
            <a:r>
              <a:rPr lang="en-US" sz="2800" dirty="0" smtClean="0">
                <a:latin typeface="Comic Sans MS" pitchFamily="66" charset="0"/>
              </a:rPr>
              <a:t>5) </a:t>
            </a:r>
            <a:r>
              <a:rPr lang="en-US" sz="2800" dirty="0">
                <a:latin typeface="Comic Sans MS" pitchFamily="66" charset="0"/>
              </a:rPr>
              <a:t>{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printf(“%</a:t>
            </a:r>
            <a:r>
              <a:rPr lang="en-US" sz="2800" dirty="0" smtClean="0">
                <a:latin typeface="Comic Sans MS" pitchFamily="66" charset="0"/>
              </a:rPr>
              <a:t>d\n“, </a:t>
            </a:r>
            <a:r>
              <a:rPr lang="en-US" sz="2800" dirty="0">
                <a:latin typeface="Comic Sans MS" pitchFamily="66" charset="0"/>
              </a:rPr>
              <a:t>counter );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counter ++;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962400"/>
            <a:ext cx="8229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2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3</a:t>
            </a:r>
          </a:p>
          <a:p>
            <a:r>
              <a:rPr lang="en-US" dirty="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12192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4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90600" y="2057400"/>
            <a:ext cx="3962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16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3352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w</a:t>
            </a:r>
            <a:r>
              <a:rPr lang="en-US" sz="4400" dirty="0" smtClean="0">
                <a:latin typeface="Comic Sans MS" pitchFamily="66" charset="0"/>
              </a:rPr>
              <a:t>hile(expression){</a:t>
            </a: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    statements</a:t>
            </a:r>
            <a:endParaRPr lang="en-US" sz="4400" dirty="0">
              <a:latin typeface="Comic Sans MS" pitchFamily="66" charset="0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}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>
                <a:latin typeface="Comic Sans MS" pitchFamily="66" charset="0"/>
              </a:rPr>
              <a:t>while statements</a:t>
            </a:r>
            <a:endParaRPr lang="en-US" sz="4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82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while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14400"/>
            <a:ext cx="4724400" cy="2743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int counter = 1;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while (counter &lt;= </a:t>
            </a:r>
            <a:r>
              <a:rPr lang="en-US" sz="2800" dirty="0" smtClean="0">
                <a:latin typeface="Comic Sans MS" pitchFamily="66" charset="0"/>
              </a:rPr>
              <a:t>5) </a:t>
            </a:r>
            <a:r>
              <a:rPr lang="en-US" sz="2800" dirty="0">
                <a:latin typeface="Comic Sans MS" pitchFamily="66" charset="0"/>
              </a:rPr>
              <a:t>{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printf(“%</a:t>
            </a:r>
            <a:r>
              <a:rPr lang="en-US" sz="2800" dirty="0" smtClean="0">
                <a:latin typeface="Comic Sans MS" pitchFamily="66" charset="0"/>
              </a:rPr>
              <a:t>d\n“, </a:t>
            </a:r>
            <a:r>
              <a:rPr lang="en-US" sz="2800" dirty="0">
                <a:latin typeface="Comic Sans MS" pitchFamily="66" charset="0"/>
              </a:rPr>
              <a:t>counter );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counter ++;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962400"/>
            <a:ext cx="8229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2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3</a:t>
            </a:r>
          </a:p>
          <a:p>
            <a:r>
              <a:rPr lang="en-US" dirty="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12192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0" y="2514600"/>
            <a:ext cx="3962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22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while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14400"/>
            <a:ext cx="4724400" cy="2743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int counter = 1;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while (counter &lt;= </a:t>
            </a:r>
            <a:r>
              <a:rPr lang="en-US" sz="2800" dirty="0" smtClean="0">
                <a:latin typeface="Comic Sans MS" pitchFamily="66" charset="0"/>
              </a:rPr>
              <a:t>5) </a:t>
            </a:r>
            <a:r>
              <a:rPr lang="en-US" sz="2800" dirty="0">
                <a:latin typeface="Comic Sans MS" pitchFamily="66" charset="0"/>
              </a:rPr>
              <a:t>{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printf(“%</a:t>
            </a:r>
            <a:r>
              <a:rPr lang="en-US" sz="2800" dirty="0" smtClean="0">
                <a:latin typeface="Comic Sans MS" pitchFamily="66" charset="0"/>
              </a:rPr>
              <a:t>d\n“, </a:t>
            </a:r>
            <a:r>
              <a:rPr lang="en-US" sz="2800" dirty="0">
                <a:latin typeface="Comic Sans MS" pitchFamily="66" charset="0"/>
              </a:rPr>
              <a:t>counter );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counter ++;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962400"/>
            <a:ext cx="8229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2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3</a:t>
            </a:r>
          </a:p>
          <a:p>
            <a:r>
              <a:rPr lang="en-US" dirty="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12192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33400" y="1524000"/>
            <a:ext cx="3962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0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while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14400"/>
            <a:ext cx="4724400" cy="2743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int counter = 1;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while (counter &lt;= </a:t>
            </a:r>
            <a:r>
              <a:rPr lang="en-US" sz="2800" dirty="0" smtClean="0">
                <a:latin typeface="Comic Sans MS" pitchFamily="66" charset="0"/>
              </a:rPr>
              <a:t>5) </a:t>
            </a:r>
            <a:r>
              <a:rPr lang="en-US" sz="2800" dirty="0">
                <a:latin typeface="Comic Sans MS" pitchFamily="66" charset="0"/>
              </a:rPr>
              <a:t>{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printf(“%</a:t>
            </a:r>
            <a:r>
              <a:rPr lang="en-US" sz="2800" dirty="0" smtClean="0">
                <a:latin typeface="Comic Sans MS" pitchFamily="66" charset="0"/>
              </a:rPr>
              <a:t>d\n“, </a:t>
            </a:r>
            <a:r>
              <a:rPr lang="en-US" sz="2800" dirty="0">
                <a:latin typeface="Comic Sans MS" pitchFamily="66" charset="0"/>
              </a:rPr>
              <a:t>counter );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counter ++;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962400"/>
            <a:ext cx="82296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2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3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4</a:t>
            </a:r>
          </a:p>
          <a:p>
            <a:r>
              <a:rPr lang="en-US" dirty="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12192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0" y="2057400"/>
            <a:ext cx="3962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01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while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14400"/>
            <a:ext cx="4724400" cy="2743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int counter = 1;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while (counter &lt;= </a:t>
            </a:r>
            <a:r>
              <a:rPr lang="en-US" sz="2800" dirty="0" smtClean="0">
                <a:latin typeface="Comic Sans MS" pitchFamily="66" charset="0"/>
              </a:rPr>
              <a:t>5) </a:t>
            </a:r>
            <a:r>
              <a:rPr lang="en-US" sz="2800" dirty="0">
                <a:latin typeface="Comic Sans MS" pitchFamily="66" charset="0"/>
              </a:rPr>
              <a:t>{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printf(“%</a:t>
            </a:r>
            <a:r>
              <a:rPr lang="en-US" sz="2800" dirty="0" smtClean="0">
                <a:latin typeface="Comic Sans MS" pitchFamily="66" charset="0"/>
              </a:rPr>
              <a:t>d\n“, </a:t>
            </a:r>
            <a:r>
              <a:rPr lang="en-US" sz="2800" dirty="0">
                <a:latin typeface="Comic Sans MS" pitchFamily="66" charset="0"/>
              </a:rPr>
              <a:t>counter );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counter ++;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962400"/>
            <a:ext cx="82296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2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3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4</a:t>
            </a:r>
          </a:p>
          <a:p>
            <a:r>
              <a:rPr lang="en-US" dirty="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12192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6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14400" y="2514600"/>
            <a:ext cx="3962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77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while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14400"/>
            <a:ext cx="4724400" cy="2743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int counter = 1;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while (counter &lt;= </a:t>
            </a:r>
            <a:r>
              <a:rPr lang="en-US" sz="2800" dirty="0" smtClean="0">
                <a:latin typeface="Comic Sans MS" pitchFamily="66" charset="0"/>
              </a:rPr>
              <a:t>5) </a:t>
            </a:r>
            <a:r>
              <a:rPr lang="en-US" sz="2800" dirty="0">
                <a:latin typeface="Comic Sans MS" pitchFamily="66" charset="0"/>
              </a:rPr>
              <a:t>{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printf(“%</a:t>
            </a:r>
            <a:r>
              <a:rPr lang="en-US" sz="2800" dirty="0" smtClean="0">
                <a:latin typeface="Comic Sans MS" pitchFamily="66" charset="0"/>
              </a:rPr>
              <a:t>d\n“, </a:t>
            </a:r>
            <a:r>
              <a:rPr lang="en-US" sz="2800" dirty="0">
                <a:latin typeface="Comic Sans MS" pitchFamily="66" charset="0"/>
              </a:rPr>
              <a:t>counter );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counter ++;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962400"/>
            <a:ext cx="82296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2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3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4</a:t>
            </a:r>
          </a:p>
          <a:p>
            <a:r>
              <a:rPr lang="en-US" dirty="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12192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6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3400" y="1524000"/>
            <a:ext cx="3962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44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while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14400"/>
            <a:ext cx="4724400" cy="2971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int counter = 1;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while (counter &lt;= </a:t>
            </a:r>
            <a:r>
              <a:rPr lang="en-US" sz="2800" dirty="0" smtClean="0">
                <a:latin typeface="Comic Sans MS" pitchFamily="66" charset="0"/>
              </a:rPr>
              <a:t>5) </a:t>
            </a:r>
            <a:r>
              <a:rPr lang="en-US" sz="2800" dirty="0">
                <a:latin typeface="Comic Sans MS" pitchFamily="66" charset="0"/>
              </a:rPr>
              <a:t>{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printf(“%</a:t>
            </a:r>
            <a:r>
              <a:rPr lang="en-US" sz="2800" dirty="0" smtClean="0">
                <a:latin typeface="Comic Sans MS" pitchFamily="66" charset="0"/>
              </a:rPr>
              <a:t>d\n“, </a:t>
            </a:r>
            <a:r>
              <a:rPr lang="en-US" sz="2800" dirty="0">
                <a:latin typeface="Comic Sans MS" pitchFamily="66" charset="0"/>
              </a:rPr>
              <a:t>counter );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counter ++;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962400"/>
            <a:ext cx="82296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2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3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4</a:t>
            </a:r>
          </a:p>
          <a:p>
            <a:r>
              <a:rPr lang="en-US" dirty="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12192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6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3400" y="3505200"/>
            <a:ext cx="533400" cy="3810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76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Summation of series(1)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14400"/>
            <a:ext cx="8001000" cy="1600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Find the summation of the first n terms of the following series:</a:t>
            </a:r>
          </a:p>
          <a:p>
            <a:pPr algn="ctr">
              <a:buNone/>
            </a:pPr>
            <a:r>
              <a:rPr lang="en-US" sz="2800" dirty="0" smtClean="0">
                <a:latin typeface="Comic Sans MS" pitchFamily="66" charset="0"/>
              </a:rPr>
              <a:t>1 + 3 + 5 + …. </a:t>
            </a:r>
          </a:p>
          <a:p>
            <a:pPr>
              <a:buNone/>
            </a:pPr>
            <a:endParaRPr lang="en-US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60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Summation of series(1)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4724400" cy="518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main</a:t>
            </a:r>
            <a:r>
              <a:rPr lang="en-US" sz="2000" dirty="0" smtClean="0">
                <a:latin typeface="Comic Sans MS" pitchFamily="66" charset="0"/>
              </a:rPr>
              <a:t>(){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n;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scanf("%d", &amp;n</a:t>
            </a:r>
            <a:r>
              <a:rPr lang="en-US" sz="2000" dirty="0" smtClean="0">
                <a:latin typeface="Comic Sans MS" pitchFamily="66" charset="0"/>
              </a:rPr>
              <a:t>);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counter = 1;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sum = 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term = 1;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while(counter &lt;= n){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sum += term;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term += 2;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counter++;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printf("%d\n", sum);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12954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9800" y="2057400"/>
            <a:ext cx="25908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Total number of terms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2000" y="1676400"/>
            <a:ext cx="22860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3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Summation of series(1)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4724400" cy="518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main</a:t>
            </a:r>
            <a:r>
              <a:rPr lang="en-US" sz="2000" dirty="0" smtClean="0">
                <a:latin typeface="Comic Sans MS" pitchFamily="66" charset="0"/>
              </a:rPr>
              <a:t>(){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n;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scanf("%d", &amp;n</a:t>
            </a:r>
            <a:r>
              <a:rPr lang="en-US" sz="2000" dirty="0" smtClean="0">
                <a:latin typeface="Comic Sans MS" pitchFamily="66" charset="0"/>
              </a:rPr>
              <a:t>);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counter = 1;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sum = 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term = 1;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while(counter &lt;= n){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sum += term;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term += 2;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counter++;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printf("%d\n", sum);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12954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1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9800" y="2057400"/>
            <a:ext cx="25908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Keeps track of number of terms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2000" y="2057400"/>
            <a:ext cx="22860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00" y="838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9800" y="8382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n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14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Summation of series(1)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4724400" cy="518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main</a:t>
            </a:r>
            <a:r>
              <a:rPr lang="en-US" sz="2000" dirty="0" smtClean="0">
                <a:latin typeface="Comic Sans MS" pitchFamily="66" charset="0"/>
              </a:rPr>
              <a:t>(){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n;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scanf("%d", &amp;n</a:t>
            </a:r>
            <a:r>
              <a:rPr lang="en-US" sz="2000" dirty="0" smtClean="0">
                <a:latin typeface="Comic Sans MS" pitchFamily="66" charset="0"/>
              </a:rPr>
              <a:t>);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counter = 1;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sum = 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term = 1;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while(counter &lt;= n){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sum += term;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term += 2;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counter++;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printf("%d\n", sum);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12954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1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7400" y="2514600"/>
            <a:ext cx="25908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Keeps track of summation of terms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2000" y="2362200"/>
            <a:ext cx="22860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00" y="18288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9800" y="18288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sum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0" y="7620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19800" y="7620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n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49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800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int counter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=</a:t>
            </a:r>
            <a:r>
              <a:rPr lang="en-US" sz="4400" dirty="0">
                <a:latin typeface="Comic Sans MS" pitchFamily="66" charset="0"/>
              </a:rPr>
              <a:t> 1; </a:t>
            </a:r>
            <a:endParaRPr lang="en-US" sz="4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while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latin typeface="Comic Sans MS" pitchFamily="66" charset="0"/>
              </a:rPr>
              <a:t>counter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&lt;=</a:t>
            </a:r>
            <a:r>
              <a:rPr lang="en-US" sz="4400" dirty="0" smtClean="0">
                <a:latin typeface="Comic Sans MS" pitchFamily="66" charset="0"/>
              </a:rPr>
              <a:t> 10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B0F0"/>
                </a:solidFill>
                <a:latin typeface="Comic Sans MS" pitchFamily="66" charset="0"/>
              </a:rPr>
              <a:t>{</a:t>
            </a:r>
            <a:r>
              <a:rPr lang="en-US" sz="4400" dirty="0" smtClean="0">
                <a:latin typeface="Comic Sans MS" pitchFamily="66" charset="0"/>
              </a:rPr>
              <a:t> </a:t>
            </a: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    printf(</a:t>
            </a:r>
            <a:r>
              <a:rPr lang="en-US" sz="4400" dirty="0" smtClean="0">
                <a:solidFill>
                  <a:srgbClr val="00B0F0"/>
                </a:solidFill>
                <a:latin typeface="Comic Sans MS" pitchFamily="66" charset="0"/>
              </a:rPr>
              <a:t>“%d“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>
                <a:latin typeface="Comic Sans MS" pitchFamily="66" charset="0"/>
              </a:rPr>
              <a:t>counter </a:t>
            </a:r>
            <a:r>
              <a:rPr lang="en-US" sz="4400" dirty="0" smtClean="0">
                <a:latin typeface="Comic Sans MS" pitchFamily="66" charset="0"/>
              </a:rPr>
              <a:t>); </a:t>
            </a:r>
            <a:endParaRPr lang="en-US" sz="4400" dirty="0">
              <a:latin typeface="Comic Sans MS" pitchFamily="66" charset="0"/>
            </a:endParaRP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   counter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++</a:t>
            </a:r>
            <a:r>
              <a:rPr lang="en-US" sz="4400" dirty="0" smtClean="0">
                <a:latin typeface="Comic Sans MS" pitchFamily="66" charset="0"/>
              </a:rPr>
              <a:t>; </a:t>
            </a:r>
            <a:endParaRPr lang="en-US" sz="4400" dirty="0">
              <a:latin typeface="Comic Sans MS" pitchFamily="66" charset="0"/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B0F0"/>
                </a:solidFill>
                <a:latin typeface="Comic Sans MS" pitchFamily="66" charset="0"/>
              </a:rPr>
              <a:t>}</a:t>
            </a:r>
            <a:endParaRPr lang="en-US" sz="4400" dirty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while statements</a:t>
            </a:r>
            <a:endParaRPr lang="en-US" sz="4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77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Summation of series(1)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4724400" cy="518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main</a:t>
            </a:r>
            <a:r>
              <a:rPr lang="en-US" sz="2000" dirty="0" smtClean="0">
                <a:latin typeface="Comic Sans MS" pitchFamily="66" charset="0"/>
              </a:rPr>
              <a:t>(){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n;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scanf("%d", &amp;n</a:t>
            </a:r>
            <a:r>
              <a:rPr lang="en-US" sz="2000" dirty="0" smtClean="0">
                <a:latin typeface="Comic Sans MS" pitchFamily="66" charset="0"/>
              </a:rPr>
              <a:t>);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counter = 1;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sum = 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term = 1;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while(counter &lt;= n){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sum += term;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term += 2;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counter++;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printf("%d\n", sum);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12954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1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43600" y="2895600"/>
            <a:ext cx="25908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Keeps track of current term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85800" y="2743200"/>
            <a:ext cx="22860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00" y="18288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9800" y="18288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sum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0" y="2362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1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23622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term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38800" y="4191000"/>
            <a:ext cx="30480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Why term is initialized to 1?</a:t>
            </a:r>
          </a:p>
          <a:p>
            <a:r>
              <a:rPr lang="en-US" sz="20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 First term of the series is 1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0" y="838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19800" y="8382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n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8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Summation of series(1)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4724400" cy="518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main</a:t>
            </a:r>
            <a:r>
              <a:rPr lang="en-US" sz="2000" dirty="0" smtClean="0">
                <a:latin typeface="Comic Sans MS" pitchFamily="66" charset="0"/>
              </a:rPr>
              <a:t>(){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n;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scanf("%d", &amp;n</a:t>
            </a:r>
            <a:r>
              <a:rPr lang="en-US" sz="2000" dirty="0" smtClean="0">
                <a:latin typeface="Comic Sans MS" pitchFamily="66" charset="0"/>
              </a:rPr>
              <a:t>);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counter = 1;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sum = 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term = 1;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while(counter &lt;= n){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sum += term;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term += 2;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counter++;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printf("%d\n", sum);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12954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1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2000" y="3124200"/>
            <a:ext cx="25146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00" y="18288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9800" y="18288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sum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0" y="2362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1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23622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term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0" y="838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19800" y="8382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n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04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Summation of series(1)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4724400" cy="518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main</a:t>
            </a:r>
            <a:r>
              <a:rPr lang="en-US" sz="2000" dirty="0" smtClean="0">
                <a:latin typeface="Comic Sans MS" pitchFamily="66" charset="0"/>
              </a:rPr>
              <a:t>(){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n;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scanf("%d", &amp;n</a:t>
            </a:r>
            <a:r>
              <a:rPr lang="en-US" sz="2000" dirty="0" smtClean="0">
                <a:latin typeface="Comic Sans MS" pitchFamily="66" charset="0"/>
              </a:rPr>
              <a:t>);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counter = 1;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sum = 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term = 1;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while(counter &lt;= n){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sum += term;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term += 2;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counter++;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printf("%d\n", sum);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12954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1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66800" y="3505200"/>
            <a:ext cx="17526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00" y="1828800"/>
            <a:ext cx="609600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1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18288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sum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0" y="2362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2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23622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term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00" y="838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9800" y="8382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15000" y="4038600"/>
            <a:ext cx="29718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Sum upto 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1+ 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95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Summation of series(1)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4724400" cy="518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main</a:t>
            </a:r>
            <a:r>
              <a:rPr lang="en-US" sz="2000" dirty="0" smtClean="0">
                <a:latin typeface="Comic Sans MS" pitchFamily="66" charset="0"/>
              </a:rPr>
              <a:t>(){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n;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scanf("%d", &amp;n</a:t>
            </a:r>
            <a:r>
              <a:rPr lang="en-US" sz="2000" dirty="0" smtClean="0">
                <a:latin typeface="Comic Sans MS" pitchFamily="66" charset="0"/>
              </a:rPr>
              <a:t>);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counter = 1;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sum = 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term = 1;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while(counter &lt;= n){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sum += term;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term += 2;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counter++;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printf("%d\n", sum);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12954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1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66800" y="3886200"/>
            <a:ext cx="17526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00" y="18288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1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18288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sum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0" y="2362200"/>
            <a:ext cx="609600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19800" y="23622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term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00" y="838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9800" y="8382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15000" y="3581400"/>
            <a:ext cx="29718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Update the next term which is 3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46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Summation of series(1)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4724400" cy="518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main</a:t>
            </a:r>
            <a:r>
              <a:rPr lang="en-US" sz="2000" dirty="0" smtClean="0">
                <a:latin typeface="Comic Sans MS" pitchFamily="66" charset="0"/>
              </a:rPr>
              <a:t>(){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n;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scanf("%d", &amp;n</a:t>
            </a:r>
            <a:r>
              <a:rPr lang="en-US" sz="2000" dirty="0" smtClean="0">
                <a:latin typeface="Comic Sans MS" pitchFamily="66" charset="0"/>
              </a:rPr>
              <a:t>);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counter = 1;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sum = 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term = 1;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while(counter &lt;= n){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sum += term;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term += 2;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counter++;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printf("%d\n", sum);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1295400"/>
            <a:ext cx="609600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66800" y="4191000"/>
            <a:ext cx="17526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00" y="18288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1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18288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sum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0" y="2362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19800" y="23622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term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00" y="838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9800" y="8382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15000" y="3581400"/>
            <a:ext cx="29718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Update the control variable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11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Summation of series(1)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4724400" cy="518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main</a:t>
            </a:r>
            <a:r>
              <a:rPr lang="en-US" sz="2000" dirty="0" smtClean="0">
                <a:latin typeface="Comic Sans MS" pitchFamily="66" charset="0"/>
              </a:rPr>
              <a:t>(){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n;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scanf("%d", &amp;n</a:t>
            </a:r>
            <a:r>
              <a:rPr lang="en-US" sz="2000" dirty="0" smtClean="0">
                <a:latin typeface="Comic Sans MS" pitchFamily="66" charset="0"/>
              </a:rPr>
              <a:t>);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counter = 1;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sum = 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term = 1;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while(counter &lt;= n){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sum += term;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term += 2;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counter++;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printf("%d\n", sum);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12954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2000" y="3124200"/>
            <a:ext cx="26670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00" y="18288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1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18288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sum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0" y="2362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19800" y="23622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term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00" y="838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9800" y="8382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n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37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Summation of series(1)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4724400" cy="518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main</a:t>
            </a:r>
            <a:r>
              <a:rPr lang="en-US" sz="2000" dirty="0" smtClean="0">
                <a:latin typeface="Comic Sans MS" pitchFamily="66" charset="0"/>
              </a:rPr>
              <a:t>(){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n;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scanf("%d", &amp;n</a:t>
            </a:r>
            <a:r>
              <a:rPr lang="en-US" sz="2000" dirty="0" smtClean="0">
                <a:latin typeface="Comic Sans MS" pitchFamily="66" charset="0"/>
              </a:rPr>
              <a:t>);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counter = 1;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sum = 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term = 1;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while(counter &lt;= n){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sum += term;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term += 2;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counter++;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printf("%d\n", sum);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12954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66800" y="3505200"/>
            <a:ext cx="17526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00" y="1828800"/>
            <a:ext cx="609600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9800" y="18288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sum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0" y="2362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19800" y="23622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term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00" y="838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9800" y="8382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15000" y="4038600"/>
            <a:ext cx="29718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Sum upto 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1 + 3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83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Summation of series(1)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4724400" cy="518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main</a:t>
            </a:r>
            <a:r>
              <a:rPr lang="en-US" sz="2000" dirty="0" smtClean="0">
                <a:latin typeface="Comic Sans MS" pitchFamily="66" charset="0"/>
              </a:rPr>
              <a:t>(){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n;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scanf("%d", &amp;n</a:t>
            </a:r>
            <a:r>
              <a:rPr lang="en-US" sz="2000" dirty="0" smtClean="0">
                <a:latin typeface="Comic Sans MS" pitchFamily="66" charset="0"/>
              </a:rPr>
              <a:t>);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counter = 1;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sum = 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term = 1;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while(counter &lt;= n){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sum += term;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term += 2;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counter++;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printf("%d\n", sum);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12954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66800" y="3886200"/>
            <a:ext cx="17526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00" y="18288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9800" y="18288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sum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0" y="2362200"/>
            <a:ext cx="609600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5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23622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term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00" y="838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9800" y="8382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15000" y="3581400"/>
            <a:ext cx="29718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Update the next term which is 5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31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Summation of series(1)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4724400" cy="518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main</a:t>
            </a:r>
            <a:r>
              <a:rPr lang="en-US" sz="2000" dirty="0" smtClean="0">
                <a:latin typeface="Comic Sans MS" pitchFamily="66" charset="0"/>
              </a:rPr>
              <a:t>(){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n;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scanf("%d", &amp;n</a:t>
            </a:r>
            <a:r>
              <a:rPr lang="en-US" sz="2000" dirty="0" smtClean="0">
                <a:latin typeface="Comic Sans MS" pitchFamily="66" charset="0"/>
              </a:rPr>
              <a:t>);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counter = 1;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sum = 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term = 1;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while(counter &lt;= n){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sum += term;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term += 2;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counter++;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printf("%d\n", sum);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1295400"/>
            <a:ext cx="609600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3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66800" y="4191000"/>
            <a:ext cx="17526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00" y="18288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4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18288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sum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0" y="2362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5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23622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term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00" y="838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9800" y="8382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15000" y="3581400"/>
            <a:ext cx="29718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Update the control variable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89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Summation of series(1)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4724400" cy="518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main</a:t>
            </a:r>
            <a:r>
              <a:rPr lang="en-US" sz="2000" dirty="0" smtClean="0">
                <a:latin typeface="Comic Sans MS" pitchFamily="66" charset="0"/>
              </a:rPr>
              <a:t>(){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n;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scanf("%d", &amp;n</a:t>
            </a:r>
            <a:r>
              <a:rPr lang="en-US" sz="2000" dirty="0" smtClean="0">
                <a:latin typeface="Comic Sans MS" pitchFamily="66" charset="0"/>
              </a:rPr>
              <a:t>);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counter = 1;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sum = 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term = 1;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while(counter &lt;= n){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sum += term;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term += 2;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counter++;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printf("%d\n", sum);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12954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2000" y="3124200"/>
            <a:ext cx="25908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00" y="18288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25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18288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sum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0" y="2362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11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23622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term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00" y="838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9800" y="8382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n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3352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i</a:t>
            </a:r>
            <a:r>
              <a:rPr lang="en-US" sz="4400" dirty="0" smtClean="0">
                <a:latin typeface="Comic Sans MS" pitchFamily="66" charset="0"/>
              </a:rPr>
              <a:t>nt counter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=</a:t>
            </a:r>
            <a:r>
              <a:rPr lang="en-US" sz="4400" dirty="0">
                <a:latin typeface="Comic Sans MS" pitchFamily="66" charset="0"/>
              </a:rPr>
              <a:t> 1; </a:t>
            </a:r>
            <a:br>
              <a:rPr lang="en-US" sz="4400" dirty="0">
                <a:latin typeface="Comic Sans MS" pitchFamily="66" charset="0"/>
              </a:rPr>
            </a:br>
            <a:endParaRPr lang="en-US" sz="4400" dirty="0" smtClean="0">
              <a:latin typeface="Comic Sans MS" pitchFamily="66" charset="0"/>
            </a:endParaRPr>
          </a:p>
          <a:p>
            <a:pPr algn="ctr">
              <a:buNone/>
            </a:pPr>
            <a:r>
              <a:rPr lang="en-US" sz="4400" dirty="0" smtClean="0">
                <a:latin typeface="Comic Sans MS" pitchFamily="66" charset="0"/>
              </a:rPr>
              <a:t>initialization of control variable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while statements</a:t>
            </a:r>
            <a:endParaRPr lang="en-US" sz="4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47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Summation of series(1)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4724400" cy="518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main</a:t>
            </a:r>
            <a:r>
              <a:rPr lang="en-US" sz="2000" dirty="0" smtClean="0">
                <a:latin typeface="Comic Sans MS" pitchFamily="66" charset="0"/>
              </a:rPr>
              <a:t>(){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n;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scanf("%d", &amp;n</a:t>
            </a:r>
            <a:r>
              <a:rPr lang="en-US" sz="2000" dirty="0" smtClean="0">
                <a:latin typeface="Comic Sans MS" pitchFamily="66" charset="0"/>
              </a:rPr>
              <a:t>);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counter = 1;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sum = 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term = 1;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while(counter &lt;= n){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sum += term;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term += 2;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counter++;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printf("%d\n", sum);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12954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2000" y="4953000"/>
            <a:ext cx="25908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00" y="1828800"/>
            <a:ext cx="609600" cy="40011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25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18288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sum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0" y="2362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11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23622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term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00" y="838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9800" y="8382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n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78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Summation of series(2)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14400"/>
            <a:ext cx="8001000" cy="1600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Find the summation of the following series till the sum is less than 150:</a:t>
            </a:r>
          </a:p>
          <a:p>
            <a:pPr algn="ctr">
              <a:buNone/>
            </a:pPr>
            <a:r>
              <a:rPr lang="en-US" sz="2800" dirty="0" smtClean="0">
                <a:latin typeface="Comic Sans MS" pitchFamily="66" charset="0"/>
              </a:rPr>
              <a:t>1 + 3 + 5 + …. </a:t>
            </a:r>
          </a:p>
          <a:p>
            <a:pPr>
              <a:buNone/>
            </a:pPr>
            <a:endParaRPr lang="en-US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03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Summation of series(2)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4724400" cy="518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main</a:t>
            </a:r>
            <a:r>
              <a:rPr lang="en-US" sz="2000" dirty="0" smtClean="0">
                <a:latin typeface="Comic Sans MS" pitchFamily="66" charset="0"/>
              </a:rPr>
              <a:t>(){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n;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scanf("%d", &amp;n</a:t>
            </a:r>
            <a:r>
              <a:rPr lang="en-US" sz="2000" dirty="0" smtClean="0">
                <a:latin typeface="Comic Sans MS" pitchFamily="66" charset="0"/>
              </a:rPr>
              <a:t>);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counter = 1;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sum = 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term = 1;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</a:t>
            </a:r>
            <a:r>
              <a:rPr lang="en-US" sz="2000" dirty="0" smtClean="0">
                <a:latin typeface="Comic Sans MS" pitchFamily="66" charset="0"/>
              </a:rPr>
              <a:t>while(sum &lt; </a:t>
            </a:r>
            <a:r>
              <a:rPr lang="en-US" sz="2000" dirty="0">
                <a:latin typeface="Comic Sans MS" pitchFamily="66" charset="0"/>
              </a:rPr>
              <a:t>n){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sum += term;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term += 2;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counter++;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printf("%d\n", sum);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12954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9800" y="2057400"/>
            <a:ext cx="2590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Maximum sum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85800" y="3124200"/>
            <a:ext cx="22860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5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Summation of series(3)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14400"/>
            <a:ext cx="8001000" cy="1600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Find the summation of the following series till the sum is less than 150:</a:t>
            </a:r>
          </a:p>
          <a:p>
            <a:pPr algn="ctr">
              <a:buNone/>
            </a:pPr>
            <a:r>
              <a:rPr lang="en-US" sz="2800" dirty="0" smtClean="0">
                <a:latin typeface="Comic Sans MS" pitchFamily="66" charset="0"/>
              </a:rPr>
              <a:t>1 - 3 + 5 - …. </a:t>
            </a:r>
          </a:p>
          <a:p>
            <a:pPr>
              <a:buNone/>
            </a:pPr>
            <a:endParaRPr lang="en-US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69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Summation of series(3)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4724400" cy="5562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main</a:t>
            </a:r>
            <a:r>
              <a:rPr lang="en-US" sz="2000" dirty="0" smtClean="0">
                <a:latin typeface="Comic Sans MS" pitchFamily="66" charset="0"/>
              </a:rPr>
              <a:t>(){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n;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scanf("%d", &amp;n</a:t>
            </a:r>
            <a:r>
              <a:rPr lang="en-US" sz="2000" dirty="0" smtClean="0">
                <a:latin typeface="Comic Sans MS" pitchFamily="66" charset="0"/>
              </a:rPr>
              <a:t>);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counter = 1;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sum = 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term = 1</a:t>
            </a:r>
            <a:r>
              <a:rPr lang="en-US" sz="2000" dirty="0" smtClean="0">
                <a:latin typeface="Comic Sans MS" pitchFamily="66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   int sign = 1;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</a:t>
            </a:r>
            <a:r>
              <a:rPr lang="en-US" sz="2000" dirty="0" smtClean="0">
                <a:latin typeface="Comic Sans MS" pitchFamily="66" charset="0"/>
              </a:rPr>
              <a:t>while(sum &lt; </a:t>
            </a:r>
            <a:r>
              <a:rPr lang="en-US" sz="2000" dirty="0">
                <a:latin typeface="Comic Sans MS" pitchFamily="66" charset="0"/>
              </a:rPr>
              <a:t>n){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sum += </a:t>
            </a:r>
            <a:r>
              <a:rPr lang="en-US" sz="2000" dirty="0" smtClean="0">
                <a:latin typeface="Comic Sans MS" pitchFamily="66" charset="0"/>
              </a:rPr>
              <a:t>term * sign;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term += 2;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counter</a:t>
            </a:r>
            <a:r>
              <a:rPr lang="en-US" sz="2000" dirty="0" smtClean="0">
                <a:latin typeface="Comic Sans MS" pitchFamily="66" charset="0"/>
              </a:rPr>
              <a:t>++;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       sign= sign * -1;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printf("%d\n", sum);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67600" y="12954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1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6400" y="2971800"/>
            <a:ext cx="33528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Why is sign initialized to 1?</a:t>
            </a:r>
          </a:p>
          <a:p>
            <a:r>
              <a:rPr lang="en-US" sz="20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 First term is positive 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2000" y="3124200"/>
            <a:ext cx="22860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00800" y="1295400"/>
            <a:ext cx="838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sign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6400" y="1905000"/>
            <a:ext cx="33528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Keeps track of the signs of the terms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90600" y="3810000"/>
            <a:ext cx="2819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Summation of series(3)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14400"/>
            <a:ext cx="8001000" cy="1600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Find the summation of the following series till the sum is less than 150:</a:t>
            </a:r>
          </a:p>
          <a:p>
            <a:pPr algn="ctr">
              <a:buNone/>
            </a:pPr>
            <a:r>
              <a:rPr lang="en-US" sz="2800" dirty="0" smtClean="0">
                <a:latin typeface="Comic Sans MS" pitchFamily="66" charset="0"/>
              </a:rPr>
              <a:t>1</a:t>
            </a:r>
            <a:r>
              <a:rPr lang="en-US" sz="2800" baseline="30000" dirty="0" smtClean="0">
                <a:latin typeface="Comic Sans MS" pitchFamily="66" charset="0"/>
              </a:rPr>
              <a:t>2</a:t>
            </a:r>
            <a:r>
              <a:rPr lang="en-US" sz="2800" dirty="0" smtClean="0">
                <a:latin typeface="Comic Sans MS" pitchFamily="66" charset="0"/>
              </a:rPr>
              <a:t> - 3</a:t>
            </a:r>
            <a:r>
              <a:rPr lang="en-US" sz="2800" baseline="30000" dirty="0" smtClean="0">
                <a:latin typeface="Comic Sans MS" pitchFamily="66" charset="0"/>
              </a:rPr>
              <a:t>2</a:t>
            </a:r>
            <a:r>
              <a:rPr lang="en-US" sz="2800" dirty="0" smtClean="0">
                <a:latin typeface="Comic Sans MS" pitchFamily="66" charset="0"/>
              </a:rPr>
              <a:t> + 5</a:t>
            </a:r>
            <a:r>
              <a:rPr lang="en-US" sz="2800" baseline="30000" dirty="0" smtClean="0">
                <a:latin typeface="Comic Sans MS" pitchFamily="66" charset="0"/>
              </a:rPr>
              <a:t>2</a:t>
            </a:r>
            <a:r>
              <a:rPr lang="en-US" sz="2800" dirty="0" smtClean="0">
                <a:latin typeface="Comic Sans MS" pitchFamily="66" charset="0"/>
              </a:rPr>
              <a:t> - …. </a:t>
            </a:r>
          </a:p>
          <a:p>
            <a:pPr>
              <a:buNone/>
            </a:pPr>
            <a:endParaRPr lang="en-US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49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Summation of series(3)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4724400" cy="5562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main</a:t>
            </a:r>
            <a:r>
              <a:rPr lang="en-US" sz="2000" dirty="0" smtClean="0">
                <a:latin typeface="Comic Sans MS" pitchFamily="66" charset="0"/>
              </a:rPr>
              <a:t>(){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n;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scanf("%d", &amp;n</a:t>
            </a:r>
            <a:r>
              <a:rPr lang="en-US" sz="2000" dirty="0" smtClean="0">
                <a:latin typeface="Comic Sans MS" pitchFamily="66" charset="0"/>
              </a:rPr>
              <a:t>);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counter = 1;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sum = 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term = 1</a:t>
            </a:r>
            <a:r>
              <a:rPr lang="en-US" sz="2000" dirty="0" smtClean="0">
                <a:latin typeface="Comic Sans MS" pitchFamily="66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   int sign = 1;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   int power = 2;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</a:t>
            </a:r>
            <a:r>
              <a:rPr lang="en-US" sz="2000" dirty="0" smtClean="0">
                <a:latin typeface="Comic Sans MS" pitchFamily="66" charset="0"/>
              </a:rPr>
              <a:t>while(sum &lt; </a:t>
            </a:r>
            <a:r>
              <a:rPr lang="en-US" sz="2000" dirty="0">
                <a:latin typeface="Comic Sans MS" pitchFamily="66" charset="0"/>
              </a:rPr>
              <a:t>n){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sum += </a:t>
            </a:r>
            <a:r>
              <a:rPr lang="en-US" sz="2000" dirty="0" smtClean="0">
                <a:latin typeface="Comic Sans MS" pitchFamily="66" charset="0"/>
              </a:rPr>
              <a:t>pow(term, power) * sign;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term += 2;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counter</a:t>
            </a:r>
            <a:r>
              <a:rPr lang="en-US" sz="2000" dirty="0" smtClean="0">
                <a:latin typeface="Comic Sans MS" pitchFamily="66" charset="0"/>
              </a:rPr>
              <a:t>++;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       sign= sign * -1;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printf("%d\n", sum);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67600" y="12954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38200" y="3505200"/>
            <a:ext cx="22860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48400" y="1295400"/>
            <a:ext cx="990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power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6400" y="1905000"/>
            <a:ext cx="33528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Keeps track of the power of the terms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66800" y="4191000"/>
            <a:ext cx="3962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9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800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int counter 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=</a:t>
            </a:r>
            <a:r>
              <a:rPr lang="en-US" sz="4000" dirty="0">
                <a:latin typeface="Comic Sans MS" pitchFamily="66" charset="0"/>
              </a:rPr>
              <a:t> 1; </a:t>
            </a:r>
            <a:endParaRPr lang="en-US" sz="4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while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latin typeface="Comic Sans MS" pitchFamily="66" charset="0"/>
              </a:rPr>
              <a:t>counter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&lt;=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5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B0F0"/>
                </a:solidFill>
                <a:latin typeface="Comic Sans MS" pitchFamily="66" charset="0"/>
              </a:rPr>
              <a:t>{</a:t>
            </a:r>
            <a:r>
              <a:rPr lang="en-US" sz="4000" dirty="0" smtClean="0">
                <a:latin typeface="Comic Sans MS" pitchFamily="66" charset="0"/>
              </a:rPr>
              <a:t> 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    printf(</a:t>
            </a:r>
            <a:r>
              <a:rPr lang="en-US" sz="4000" dirty="0" smtClean="0">
                <a:solidFill>
                  <a:srgbClr val="00B0F0"/>
                </a:solidFill>
                <a:latin typeface="Comic Sans MS" pitchFamily="66" charset="0"/>
              </a:rPr>
              <a:t>“%d“</a:t>
            </a:r>
            <a:r>
              <a:rPr lang="en-US" sz="4000" dirty="0" smtClean="0">
                <a:latin typeface="Comic Sans MS" pitchFamily="66" charset="0"/>
              </a:rPr>
              <a:t>, </a:t>
            </a:r>
            <a:r>
              <a:rPr lang="en-US" sz="4000" dirty="0">
                <a:latin typeface="Comic Sans MS" pitchFamily="66" charset="0"/>
              </a:rPr>
              <a:t>counter </a:t>
            </a:r>
            <a:r>
              <a:rPr lang="en-US" sz="4000" dirty="0" smtClean="0">
                <a:latin typeface="Comic Sans MS" pitchFamily="66" charset="0"/>
              </a:rPr>
              <a:t>); </a:t>
            </a:r>
            <a:endParaRPr lang="en-US" sz="4000" dirty="0">
              <a:latin typeface="Comic Sans MS" pitchFamily="66" charset="0"/>
            </a:endParaRPr>
          </a:p>
          <a:p>
            <a:pPr>
              <a:buNone/>
            </a:pP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  counter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++</a:t>
            </a:r>
            <a:r>
              <a:rPr lang="en-US" sz="4000" dirty="0" smtClean="0">
                <a:latin typeface="Comic Sans MS" pitchFamily="66" charset="0"/>
              </a:rPr>
              <a:t>; </a:t>
            </a:r>
            <a:endParaRPr lang="en-US" sz="4000" dirty="0">
              <a:latin typeface="Comic Sans MS" pitchFamily="66" charset="0"/>
            </a:endParaRPr>
          </a:p>
          <a:p>
            <a:pPr>
              <a:buNone/>
            </a:pPr>
            <a:r>
              <a:rPr lang="en-US" sz="4000" dirty="0" smtClean="0">
                <a:solidFill>
                  <a:srgbClr val="00B0F0"/>
                </a:solidFill>
                <a:latin typeface="Comic Sans MS" pitchFamily="66" charset="0"/>
              </a:rPr>
              <a:t>}</a:t>
            </a:r>
            <a:endParaRPr lang="en-US" sz="4000" dirty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while statements</a:t>
            </a:r>
            <a:endParaRPr lang="en-US" sz="4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96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19049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for 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2800" dirty="0">
                <a:latin typeface="Comic Sans MS" pitchFamily="66" charset="0"/>
              </a:rPr>
              <a:t>counter </a:t>
            </a:r>
            <a:r>
              <a:rPr lang="en-US" sz="2800" dirty="0">
                <a:solidFill>
                  <a:srgbClr val="FF0000"/>
                </a:solidFill>
                <a:latin typeface="Comic Sans MS" pitchFamily="66" charset="0"/>
              </a:rPr>
              <a:t>=</a:t>
            </a:r>
            <a:r>
              <a:rPr lang="en-US" sz="2800" dirty="0">
                <a:latin typeface="Comic Sans MS" pitchFamily="66" charset="0"/>
              </a:rPr>
              <a:t> 1 </a:t>
            </a:r>
            <a:r>
              <a:rPr lang="en-US" sz="2800" dirty="0" smtClean="0">
                <a:latin typeface="Comic Sans MS" pitchFamily="66" charset="0"/>
              </a:rPr>
              <a:t>; counter 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&lt;=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smtClean="0">
                <a:latin typeface="Comic Sans MS" pitchFamily="66" charset="0"/>
              </a:rPr>
              <a:t>5; </a:t>
            </a:r>
            <a:r>
              <a:rPr lang="en-US" sz="2800" dirty="0" smtClean="0">
                <a:latin typeface="Comic Sans MS" pitchFamily="66" charset="0"/>
              </a:rPr>
              <a:t>counter++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rgbClr val="00B0F0"/>
                </a:solidFill>
                <a:latin typeface="Comic Sans MS" pitchFamily="66" charset="0"/>
              </a:rPr>
              <a:t>{</a:t>
            </a:r>
            <a:r>
              <a:rPr lang="en-US" sz="2800" dirty="0" smtClean="0">
                <a:latin typeface="Comic Sans MS" pitchFamily="66" charset="0"/>
              </a:rPr>
              <a:t> 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    printf(</a:t>
            </a:r>
            <a:r>
              <a:rPr lang="en-US" sz="2800" dirty="0" smtClean="0">
                <a:solidFill>
                  <a:srgbClr val="00B0F0"/>
                </a:solidFill>
                <a:latin typeface="Comic Sans MS" pitchFamily="66" charset="0"/>
              </a:rPr>
              <a:t>“%d“</a:t>
            </a:r>
            <a:r>
              <a:rPr lang="en-US" sz="2800" dirty="0" smtClean="0">
                <a:latin typeface="Comic Sans MS" pitchFamily="66" charset="0"/>
              </a:rPr>
              <a:t>, </a:t>
            </a:r>
            <a:r>
              <a:rPr lang="en-US" sz="2800" dirty="0">
                <a:latin typeface="Comic Sans MS" pitchFamily="66" charset="0"/>
              </a:rPr>
              <a:t>counter </a:t>
            </a:r>
            <a:r>
              <a:rPr lang="en-US" sz="2800" dirty="0" smtClean="0">
                <a:latin typeface="Comic Sans MS" pitchFamily="66" charset="0"/>
              </a:rPr>
              <a:t>); </a:t>
            </a: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00B0F0"/>
                </a:solidFill>
                <a:latin typeface="Comic Sans MS" pitchFamily="66" charset="0"/>
              </a:rPr>
              <a:t>}</a:t>
            </a:r>
          </a:p>
          <a:p>
            <a:pPr>
              <a:buNone/>
            </a:pPr>
            <a:endParaRPr lang="en-US" sz="2800" dirty="0">
              <a:solidFill>
                <a:srgbClr val="00B0F0"/>
              </a:solidFill>
              <a:latin typeface="Comic Sans MS" pitchFamily="66" charset="0"/>
            </a:endParaRPr>
          </a:p>
          <a:p>
            <a:pPr>
              <a:buNone/>
            </a:pPr>
            <a:endParaRPr lang="en-US" sz="2800" dirty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3886200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initialization of control </a:t>
            </a:r>
            <a:r>
              <a:rPr lang="en-US" dirty="0" smtClean="0">
                <a:latin typeface="Comic Sans MS" pitchFamily="66" charset="0"/>
              </a:rPr>
              <a:t>variable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10566" y="3886199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Iteration condition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29400" y="3869630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Control variable update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714500" y="2057400"/>
            <a:ext cx="342900" cy="1812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962400" y="2057400"/>
            <a:ext cx="342900" cy="1812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611155" y="2133901"/>
            <a:ext cx="970745" cy="1735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Comic Sans MS" pitchFamily="66" charset="0"/>
              </a:rPr>
              <a:t>f</a:t>
            </a:r>
            <a:r>
              <a:rPr lang="en-US" sz="4000" dirty="0" smtClean="0">
                <a:latin typeface="Comic Sans MS" pitchFamily="66" charset="0"/>
              </a:rPr>
              <a:t>or statements</a:t>
            </a:r>
            <a:endParaRPr lang="en-US" sz="4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10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257800" cy="19049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for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2000" dirty="0">
                <a:latin typeface="Comic Sans MS" pitchFamily="66" charset="0"/>
              </a:rPr>
              <a:t>counter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=</a:t>
            </a:r>
            <a:r>
              <a:rPr lang="en-US" sz="2000" dirty="0">
                <a:latin typeface="Comic Sans MS" pitchFamily="66" charset="0"/>
              </a:rPr>
              <a:t> 1 </a:t>
            </a:r>
            <a:r>
              <a:rPr lang="en-US" sz="2000" dirty="0" smtClean="0">
                <a:latin typeface="Comic Sans MS" pitchFamily="66" charset="0"/>
              </a:rPr>
              <a:t>; counter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&lt;=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5; </a:t>
            </a:r>
            <a:r>
              <a:rPr lang="en-US" sz="2000" dirty="0" smtClean="0">
                <a:latin typeface="Comic Sans MS" pitchFamily="66" charset="0"/>
              </a:rPr>
              <a:t>counter</a:t>
            </a:r>
            <a:r>
              <a:rPr lang="en-US" sz="2000" dirty="0" smtClean="0">
                <a:latin typeface="Comic Sans MS" pitchFamily="66" charset="0"/>
              </a:rPr>
              <a:t>++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Comic Sans MS" pitchFamily="66" charset="0"/>
              </a:rPr>
              <a:t>{</a:t>
            </a:r>
            <a:r>
              <a:rPr lang="en-US" sz="2000" dirty="0" smtClean="0">
                <a:latin typeface="Comic Sans MS" pitchFamily="66" charset="0"/>
              </a:rPr>
              <a:t> </a:t>
            </a: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printf(</a:t>
            </a:r>
            <a:r>
              <a:rPr lang="en-US" sz="2000" dirty="0" smtClean="0">
                <a:solidFill>
                  <a:srgbClr val="00B0F0"/>
                </a:solidFill>
                <a:latin typeface="Comic Sans MS" pitchFamily="66" charset="0"/>
              </a:rPr>
              <a:t>“%d“</a:t>
            </a:r>
            <a:r>
              <a:rPr lang="en-US" sz="2000" dirty="0" smtClean="0">
                <a:latin typeface="Comic Sans MS" pitchFamily="66" charset="0"/>
              </a:rPr>
              <a:t>, </a:t>
            </a:r>
            <a:r>
              <a:rPr lang="en-US" sz="2000" dirty="0">
                <a:latin typeface="Comic Sans MS" pitchFamily="66" charset="0"/>
              </a:rPr>
              <a:t>counter </a:t>
            </a:r>
            <a:r>
              <a:rPr lang="en-US" sz="2000" dirty="0" smtClean="0">
                <a:latin typeface="Comic Sans MS" pitchFamily="66" charset="0"/>
              </a:rPr>
              <a:t>); 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Comic Sans MS" pitchFamily="66" charset="0"/>
              </a:rPr>
              <a:t>}</a:t>
            </a:r>
          </a:p>
          <a:p>
            <a:pPr>
              <a:buNone/>
            </a:pPr>
            <a:endParaRPr lang="en-US" sz="2800" dirty="0">
              <a:solidFill>
                <a:srgbClr val="00B0F0"/>
              </a:solidFill>
              <a:latin typeface="Comic Sans MS" pitchFamily="66" charset="0"/>
            </a:endParaRPr>
          </a:p>
          <a:p>
            <a:pPr>
              <a:buNone/>
            </a:pPr>
            <a:endParaRPr lang="en-US" sz="2800" dirty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Comic Sans MS" pitchFamily="66" charset="0"/>
              </a:rPr>
              <a:t>f</a:t>
            </a:r>
            <a:r>
              <a:rPr lang="en-US" sz="4000" dirty="0" smtClean="0">
                <a:latin typeface="Comic Sans MS" pitchFamily="66" charset="0"/>
              </a:rPr>
              <a:t>or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90600" y="1600200"/>
            <a:ext cx="16002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67600" y="1600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1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0" y="1600200"/>
            <a:ext cx="1143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7200" y="1524000"/>
            <a:ext cx="5410200" cy="167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20025759">
            <a:off x="6248400" y="914400"/>
            <a:ext cx="15240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Iteration 1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0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800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while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latin typeface="Comic Sans MS" pitchFamily="66" charset="0"/>
              </a:rPr>
              <a:t>counter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&lt;=</a:t>
            </a:r>
            <a:r>
              <a:rPr lang="en-US" sz="4400" dirty="0" smtClean="0">
                <a:latin typeface="Comic Sans MS" pitchFamily="66" charset="0"/>
              </a:rPr>
              <a:t> 10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B0F0"/>
                </a:solidFill>
                <a:latin typeface="Comic Sans MS" pitchFamily="66" charset="0"/>
              </a:rPr>
              <a:t>{</a:t>
            </a:r>
            <a:r>
              <a:rPr lang="en-US" sz="4400" dirty="0" smtClean="0">
                <a:latin typeface="Comic Sans MS" pitchFamily="66" charset="0"/>
              </a:rPr>
              <a:t> </a:t>
            </a:r>
          </a:p>
          <a:p>
            <a:pPr>
              <a:buNone/>
            </a:pPr>
            <a:r>
              <a:rPr lang="en-US" sz="4400" dirty="0" smtClean="0">
                <a:solidFill>
                  <a:srgbClr val="00B0F0"/>
                </a:solidFill>
                <a:latin typeface="Comic Sans MS" pitchFamily="66" charset="0"/>
              </a:rPr>
              <a:t>}</a:t>
            </a:r>
          </a:p>
          <a:p>
            <a:pPr>
              <a:buNone/>
            </a:pPr>
            <a:endParaRPr lang="en-US" sz="4400" dirty="0">
              <a:solidFill>
                <a:srgbClr val="00B0F0"/>
              </a:solidFill>
              <a:latin typeface="Comic Sans MS" pitchFamily="66" charset="0"/>
            </a:endParaRPr>
          </a:p>
          <a:p>
            <a:pPr algn="ctr">
              <a:buNone/>
            </a:pPr>
            <a:r>
              <a:rPr lang="en-US" sz="4400" dirty="0" smtClean="0">
                <a:latin typeface="Comic Sans MS" pitchFamily="66" charset="0"/>
              </a:rPr>
              <a:t>Iteration condition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>
                <a:latin typeface="Comic Sans MS" pitchFamily="66" charset="0"/>
              </a:rPr>
              <a:t>while statements</a:t>
            </a:r>
            <a:endParaRPr lang="en-US" sz="4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09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257800" cy="19049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for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2000" dirty="0">
                <a:latin typeface="Comic Sans MS" pitchFamily="66" charset="0"/>
              </a:rPr>
              <a:t>counter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=</a:t>
            </a:r>
            <a:r>
              <a:rPr lang="en-US" sz="2000" dirty="0">
                <a:latin typeface="Comic Sans MS" pitchFamily="66" charset="0"/>
              </a:rPr>
              <a:t> 1 </a:t>
            </a:r>
            <a:r>
              <a:rPr lang="en-US" sz="2000" dirty="0" smtClean="0">
                <a:latin typeface="Comic Sans MS" pitchFamily="66" charset="0"/>
              </a:rPr>
              <a:t>; counter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&lt;=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5; </a:t>
            </a:r>
            <a:r>
              <a:rPr lang="en-US" sz="2000" dirty="0" smtClean="0">
                <a:latin typeface="Comic Sans MS" pitchFamily="66" charset="0"/>
              </a:rPr>
              <a:t>counter</a:t>
            </a:r>
            <a:r>
              <a:rPr lang="en-US" sz="2000" dirty="0" smtClean="0">
                <a:latin typeface="Comic Sans MS" pitchFamily="66" charset="0"/>
              </a:rPr>
              <a:t>++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Comic Sans MS" pitchFamily="66" charset="0"/>
              </a:rPr>
              <a:t>{</a:t>
            </a:r>
            <a:r>
              <a:rPr lang="en-US" sz="2000" dirty="0" smtClean="0">
                <a:latin typeface="Comic Sans MS" pitchFamily="66" charset="0"/>
              </a:rPr>
              <a:t> </a:t>
            </a: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printf(</a:t>
            </a:r>
            <a:r>
              <a:rPr lang="en-US" sz="2000" dirty="0" smtClean="0">
                <a:solidFill>
                  <a:srgbClr val="00B0F0"/>
                </a:solidFill>
                <a:latin typeface="Comic Sans MS" pitchFamily="66" charset="0"/>
              </a:rPr>
              <a:t>“%d“</a:t>
            </a:r>
            <a:r>
              <a:rPr lang="en-US" sz="2000" dirty="0" smtClean="0">
                <a:latin typeface="Comic Sans MS" pitchFamily="66" charset="0"/>
              </a:rPr>
              <a:t>, </a:t>
            </a:r>
            <a:r>
              <a:rPr lang="en-US" sz="2000" dirty="0">
                <a:latin typeface="Comic Sans MS" pitchFamily="66" charset="0"/>
              </a:rPr>
              <a:t>counter </a:t>
            </a:r>
            <a:r>
              <a:rPr lang="en-US" sz="2000" dirty="0" smtClean="0">
                <a:latin typeface="Comic Sans MS" pitchFamily="66" charset="0"/>
              </a:rPr>
              <a:t>); 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Comic Sans MS" pitchFamily="66" charset="0"/>
              </a:rPr>
              <a:t>}</a:t>
            </a:r>
          </a:p>
          <a:p>
            <a:pPr>
              <a:buNone/>
            </a:pPr>
            <a:endParaRPr lang="en-US" sz="2800" dirty="0">
              <a:solidFill>
                <a:srgbClr val="00B0F0"/>
              </a:solidFill>
              <a:latin typeface="Comic Sans MS" pitchFamily="66" charset="0"/>
            </a:endParaRPr>
          </a:p>
          <a:p>
            <a:pPr>
              <a:buNone/>
            </a:pPr>
            <a:endParaRPr lang="en-US" sz="2800" dirty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Comic Sans MS" pitchFamily="66" charset="0"/>
              </a:rPr>
              <a:t>f</a:t>
            </a:r>
            <a:r>
              <a:rPr lang="en-US" sz="4000" dirty="0" smtClean="0">
                <a:latin typeface="Comic Sans MS" pitchFamily="66" charset="0"/>
              </a:rPr>
              <a:t>or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90800" y="1600200"/>
            <a:ext cx="16002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67600" y="1600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1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0" y="1600200"/>
            <a:ext cx="1143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7200" y="1524000"/>
            <a:ext cx="5410200" cy="167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20025759">
            <a:off x="6248400" y="914400"/>
            <a:ext cx="15240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Iteration 1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96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257800" cy="19049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for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2000" dirty="0">
                <a:latin typeface="Comic Sans MS" pitchFamily="66" charset="0"/>
              </a:rPr>
              <a:t>counter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=</a:t>
            </a:r>
            <a:r>
              <a:rPr lang="en-US" sz="2000" dirty="0">
                <a:latin typeface="Comic Sans MS" pitchFamily="66" charset="0"/>
              </a:rPr>
              <a:t> 1 </a:t>
            </a:r>
            <a:r>
              <a:rPr lang="en-US" sz="2000" dirty="0" smtClean="0">
                <a:latin typeface="Comic Sans MS" pitchFamily="66" charset="0"/>
              </a:rPr>
              <a:t>; counter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&lt;=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5; </a:t>
            </a:r>
            <a:r>
              <a:rPr lang="en-US" sz="2000" dirty="0" smtClean="0">
                <a:latin typeface="Comic Sans MS" pitchFamily="66" charset="0"/>
              </a:rPr>
              <a:t>counter</a:t>
            </a:r>
            <a:r>
              <a:rPr lang="en-US" sz="2000" dirty="0" smtClean="0">
                <a:latin typeface="Comic Sans MS" pitchFamily="66" charset="0"/>
              </a:rPr>
              <a:t>++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Comic Sans MS" pitchFamily="66" charset="0"/>
              </a:rPr>
              <a:t>{</a:t>
            </a:r>
            <a:r>
              <a:rPr lang="en-US" sz="2000" dirty="0" smtClean="0">
                <a:latin typeface="Comic Sans MS" pitchFamily="66" charset="0"/>
              </a:rPr>
              <a:t> </a:t>
            </a: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printf(</a:t>
            </a:r>
            <a:r>
              <a:rPr lang="en-US" sz="2000" dirty="0" smtClean="0">
                <a:solidFill>
                  <a:srgbClr val="00B0F0"/>
                </a:solidFill>
                <a:latin typeface="Comic Sans MS" pitchFamily="66" charset="0"/>
              </a:rPr>
              <a:t>“%d“</a:t>
            </a:r>
            <a:r>
              <a:rPr lang="en-US" sz="2000" dirty="0" smtClean="0">
                <a:latin typeface="Comic Sans MS" pitchFamily="66" charset="0"/>
              </a:rPr>
              <a:t>, </a:t>
            </a:r>
            <a:r>
              <a:rPr lang="en-US" sz="2000" dirty="0">
                <a:latin typeface="Comic Sans MS" pitchFamily="66" charset="0"/>
              </a:rPr>
              <a:t>counter </a:t>
            </a:r>
            <a:r>
              <a:rPr lang="en-US" sz="2000" dirty="0" smtClean="0">
                <a:latin typeface="Comic Sans MS" pitchFamily="66" charset="0"/>
              </a:rPr>
              <a:t>); 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Comic Sans MS" pitchFamily="66" charset="0"/>
              </a:rPr>
              <a:t>}</a:t>
            </a:r>
          </a:p>
          <a:p>
            <a:pPr>
              <a:buNone/>
            </a:pPr>
            <a:endParaRPr lang="en-US" sz="2800" dirty="0">
              <a:solidFill>
                <a:srgbClr val="00B0F0"/>
              </a:solidFill>
              <a:latin typeface="Comic Sans MS" pitchFamily="66" charset="0"/>
            </a:endParaRPr>
          </a:p>
          <a:p>
            <a:pPr>
              <a:buNone/>
            </a:pPr>
            <a:endParaRPr lang="en-US" sz="2800" dirty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Comic Sans MS" pitchFamily="66" charset="0"/>
              </a:rPr>
              <a:t>f</a:t>
            </a:r>
            <a:r>
              <a:rPr lang="en-US" sz="4000" dirty="0" smtClean="0">
                <a:latin typeface="Comic Sans MS" pitchFamily="66" charset="0"/>
              </a:rPr>
              <a:t>or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2000" y="2362200"/>
            <a:ext cx="2819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67600" y="1600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1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0" y="1600200"/>
            <a:ext cx="1143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7200" y="1524000"/>
            <a:ext cx="5410200" cy="167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41148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20025759">
            <a:off x="6248400" y="914400"/>
            <a:ext cx="15240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Iteration 1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06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257800" cy="19049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for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2000" dirty="0">
                <a:latin typeface="Comic Sans MS" pitchFamily="66" charset="0"/>
              </a:rPr>
              <a:t>counter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=</a:t>
            </a:r>
            <a:r>
              <a:rPr lang="en-US" sz="2000" dirty="0">
                <a:latin typeface="Comic Sans MS" pitchFamily="66" charset="0"/>
              </a:rPr>
              <a:t> 1 </a:t>
            </a:r>
            <a:r>
              <a:rPr lang="en-US" sz="2000" dirty="0" smtClean="0">
                <a:latin typeface="Comic Sans MS" pitchFamily="66" charset="0"/>
              </a:rPr>
              <a:t>; counter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&lt;=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5; </a:t>
            </a:r>
            <a:r>
              <a:rPr lang="en-US" sz="2000" dirty="0" smtClean="0">
                <a:latin typeface="Comic Sans MS" pitchFamily="66" charset="0"/>
              </a:rPr>
              <a:t>counter</a:t>
            </a:r>
            <a:r>
              <a:rPr lang="en-US" sz="2000" dirty="0" smtClean="0">
                <a:latin typeface="Comic Sans MS" pitchFamily="66" charset="0"/>
              </a:rPr>
              <a:t>++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Comic Sans MS" pitchFamily="66" charset="0"/>
              </a:rPr>
              <a:t>{</a:t>
            </a:r>
            <a:r>
              <a:rPr lang="en-US" sz="2000" dirty="0" smtClean="0">
                <a:latin typeface="Comic Sans MS" pitchFamily="66" charset="0"/>
              </a:rPr>
              <a:t> </a:t>
            </a: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printf(</a:t>
            </a:r>
            <a:r>
              <a:rPr lang="en-US" sz="2000" dirty="0" smtClean="0">
                <a:solidFill>
                  <a:srgbClr val="00B0F0"/>
                </a:solidFill>
                <a:latin typeface="Comic Sans MS" pitchFamily="66" charset="0"/>
              </a:rPr>
              <a:t>“%d“</a:t>
            </a:r>
            <a:r>
              <a:rPr lang="en-US" sz="2000" dirty="0" smtClean="0">
                <a:latin typeface="Comic Sans MS" pitchFamily="66" charset="0"/>
              </a:rPr>
              <a:t>, </a:t>
            </a:r>
            <a:r>
              <a:rPr lang="en-US" sz="2000" dirty="0">
                <a:latin typeface="Comic Sans MS" pitchFamily="66" charset="0"/>
              </a:rPr>
              <a:t>counter </a:t>
            </a:r>
            <a:r>
              <a:rPr lang="en-US" sz="2000" dirty="0" smtClean="0">
                <a:latin typeface="Comic Sans MS" pitchFamily="66" charset="0"/>
              </a:rPr>
              <a:t>); 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Comic Sans MS" pitchFamily="66" charset="0"/>
              </a:rPr>
              <a:t>}</a:t>
            </a:r>
          </a:p>
          <a:p>
            <a:pPr>
              <a:buNone/>
            </a:pPr>
            <a:endParaRPr lang="en-US" sz="2800" dirty="0">
              <a:solidFill>
                <a:srgbClr val="00B0F0"/>
              </a:solidFill>
              <a:latin typeface="Comic Sans MS" pitchFamily="66" charset="0"/>
            </a:endParaRPr>
          </a:p>
          <a:p>
            <a:pPr>
              <a:buNone/>
            </a:pPr>
            <a:endParaRPr lang="en-US" sz="2800" dirty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Comic Sans MS" pitchFamily="66" charset="0"/>
              </a:rPr>
              <a:t>f</a:t>
            </a:r>
            <a:r>
              <a:rPr lang="en-US" sz="4000" dirty="0" smtClean="0">
                <a:latin typeface="Comic Sans MS" pitchFamily="66" charset="0"/>
              </a:rPr>
              <a:t>or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91000" y="1600200"/>
            <a:ext cx="12192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67600" y="1600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0" y="1600200"/>
            <a:ext cx="1143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7200" y="1524000"/>
            <a:ext cx="5410200" cy="167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41148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20025759">
            <a:off x="6248400" y="914400"/>
            <a:ext cx="15240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Iteration 1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82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257800" cy="19049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for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2000" dirty="0">
                <a:latin typeface="Comic Sans MS" pitchFamily="66" charset="0"/>
              </a:rPr>
              <a:t>counter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=</a:t>
            </a:r>
            <a:r>
              <a:rPr lang="en-US" sz="2000" dirty="0">
                <a:latin typeface="Comic Sans MS" pitchFamily="66" charset="0"/>
              </a:rPr>
              <a:t> 1 </a:t>
            </a:r>
            <a:r>
              <a:rPr lang="en-US" sz="2000" dirty="0" smtClean="0">
                <a:latin typeface="Comic Sans MS" pitchFamily="66" charset="0"/>
              </a:rPr>
              <a:t>; counter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&lt;=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5; </a:t>
            </a:r>
            <a:r>
              <a:rPr lang="en-US" sz="2000" dirty="0" smtClean="0">
                <a:latin typeface="Comic Sans MS" pitchFamily="66" charset="0"/>
              </a:rPr>
              <a:t>counter</a:t>
            </a:r>
            <a:r>
              <a:rPr lang="en-US" sz="2000" dirty="0" smtClean="0">
                <a:latin typeface="Comic Sans MS" pitchFamily="66" charset="0"/>
              </a:rPr>
              <a:t>++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Comic Sans MS" pitchFamily="66" charset="0"/>
              </a:rPr>
              <a:t>{</a:t>
            </a:r>
            <a:r>
              <a:rPr lang="en-US" sz="2000" dirty="0" smtClean="0">
                <a:latin typeface="Comic Sans MS" pitchFamily="66" charset="0"/>
              </a:rPr>
              <a:t> </a:t>
            </a: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printf(</a:t>
            </a:r>
            <a:r>
              <a:rPr lang="en-US" sz="2000" dirty="0" smtClean="0">
                <a:solidFill>
                  <a:srgbClr val="00B0F0"/>
                </a:solidFill>
                <a:latin typeface="Comic Sans MS" pitchFamily="66" charset="0"/>
              </a:rPr>
              <a:t>“%d“</a:t>
            </a:r>
            <a:r>
              <a:rPr lang="en-US" sz="2000" dirty="0" smtClean="0">
                <a:latin typeface="Comic Sans MS" pitchFamily="66" charset="0"/>
              </a:rPr>
              <a:t>, </a:t>
            </a:r>
            <a:r>
              <a:rPr lang="en-US" sz="2000" dirty="0">
                <a:latin typeface="Comic Sans MS" pitchFamily="66" charset="0"/>
              </a:rPr>
              <a:t>counter </a:t>
            </a:r>
            <a:r>
              <a:rPr lang="en-US" sz="2000" dirty="0" smtClean="0">
                <a:latin typeface="Comic Sans MS" pitchFamily="66" charset="0"/>
              </a:rPr>
              <a:t>); 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Comic Sans MS" pitchFamily="66" charset="0"/>
              </a:rPr>
              <a:t>}</a:t>
            </a:r>
          </a:p>
          <a:p>
            <a:pPr>
              <a:buNone/>
            </a:pPr>
            <a:endParaRPr lang="en-US" sz="2800" dirty="0">
              <a:solidFill>
                <a:srgbClr val="00B0F0"/>
              </a:solidFill>
              <a:latin typeface="Comic Sans MS" pitchFamily="66" charset="0"/>
            </a:endParaRPr>
          </a:p>
          <a:p>
            <a:pPr>
              <a:buNone/>
            </a:pPr>
            <a:endParaRPr lang="en-US" sz="2800" dirty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Comic Sans MS" pitchFamily="66" charset="0"/>
              </a:rPr>
              <a:t>f</a:t>
            </a:r>
            <a:r>
              <a:rPr lang="en-US" sz="4000" dirty="0" smtClean="0">
                <a:latin typeface="Comic Sans MS" pitchFamily="66" charset="0"/>
              </a:rPr>
              <a:t>or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667000" y="1600200"/>
            <a:ext cx="15240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67600" y="1600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0" y="1600200"/>
            <a:ext cx="1143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7200" y="1524000"/>
            <a:ext cx="5410200" cy="167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41148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20025759">
            <a:off x="6248400" y="914400"/>
            <a:ext cx="15240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Iteration 2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10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257800" cy="19049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for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2000" dirty="0">
                <a:latin typeface="Comic Sans MS" pitchFamily="66" charset="0"/>
              </a:rPr>
              <a:t>counter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=</a:t>
            </a:r>
            <a:r>
              <a:rPr lang="en-US" sz="2000" dirty="0">
                <a:latin typeface="Comic Sans MS" pitchFamily="66" charset="0"/>
              </a:rPr>
              <a:t> 1 </a:t>
            </a:r>
            <a:r>
              <a:rPr lang="en-US" sz="2000" dirty="0" smtClean="0">
                <a:latin typeface="Comic Sans MS" pitchFamily="66" charset="0"/>
              </a:rPr>
              <a:t>; counter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&lt;=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5; </a:t>
            </a:r>
            <a:r>
              <a:rPr lang="en-US" sz="2000" dirty="0" smtClean="0">
                <a:latin typeface="Comic Sans MS" pitchFamily="66" charset="0"/>
              </a:rPr>
              <a:t>counter</a:t>
            </a:r>
            <a:r>
              <a:rPr lang="en-US" sz="2000" dirty="0" smtClean="0">
                <a:latin typeface="Comic Sans MS" pitchFamily="66" charset="0"/>
              </a:rPr>
              <a:t>++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Comic Sans MS" pitchFamily="66" charset="0"/>
              </a:rPr>
              <a:t>{</a:t>
            </a:r>
            <a:r>
              <a:rPr lang="en-US" sz="2000" dirty="0" smtClean="0">
                <a:latin typeface="Comic Sans MS" pitchFamily="66" charset="0"/>
              </a:rPr>
              <a:t> </a:t>
            </a: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printf(</a:t>
            </a:r>
            <a:r>
              <a:rPr lang="en-US" sz="2000" dirty="0" smtClean="0">
                <a:solidFill>
                  <a:srgbClr val="00B0F0"/>
                </a:solidFill>
                <a:latin typeface="Comic Sans MS" pitchFamily="66" charset="0"/>
              </a:rPr>
              <a:t>“%d“</a:t>
            </a:r>
            <a:r>
              <a:rPr lang="en-US" sz="2000" dirty="0" smtClean="0">
                <a:latin typeface="Comic Sans MS" pitchFamily="66" charset="0"/>
              </a:rPr>
              <a:t>, </a:t>
            </a:r>
            <a:r>
              <a:rPr lang="en-US" sz="2000" dirty="0">
                <a:latin typeface="Comic Sans MS" pitchFamily="66" charset="0"/>
              </a:rPr>
              <a:t>counter </a:t>
            </a:r>
            <a:r>
              <a:rPr lang="en-US" sz="2000" dirty="0" smtClean="0">
                <a:latin typeface="Comic Sans MS" pitchFamily="66" charset="0"/>
              </a:rPr>
              <a:t>); 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Comic Sans MS" pitchFamily="66" charset="0"/>
              </a:rPr>
              <a:t>}</a:t>
            </a:r>
          </a:p>
          <a:p>
            <a:pPr>
              <a:buNone/>
            </a:pPr>
            <a:endParaRPr lang="en-US" sz="2800" dirty="0">
              <a:solidFill>
                <a:srgbClr val="00B0F0"/>
              </a:solidFill>
              <a:latin typeface="Comic Sans MS" pitchFamily="66" charset="0"/>
            </a:endParaRPr>
          </a:p>
          <a:p>
            <a:pPr>
              <a:buNone/>
            </a:pPr>
            <a:endParaRPr lang="en-US" sz="2800" dirty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Comic Sans MS" pitchFamily="66" charset="0"/>
              </a:rPr>
              <a:t>f</a:t>
            </a:r>
            <a:r>
              <a:rPr lang="en-US" sz="4000" dirty="0" smtClean="0">
                <a:latin typeface="Comic Sans MS" pitchFamily="66" charset="0"/>
              </a:rPr>
              <a:t>or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2000" y="2362200"/>
            <a:ext cx="30480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67600" y="1600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0" y="1600200"/>
            <a:ext cx="1143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7200" y="1524000"/>
            <a:ext cx="5410200" cy="167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4114800"/>
            <a:ext cx="8229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</a:p>
          <a:p>
            <a:r>
              <a:rPr lang="en-US" dirty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20025759">
            <a:off x="6248400" y="914400"/>
            <a:ext cx="15240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Iteration 2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1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257800" cy="19049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for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2000" dirty="0">
                <a:latin typeface="Comic Sans MS" pitchFamily="66" charset="0"/>
              </a:rPr>
              <a:t>counter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=</a:t>
            </a:r>
            <a:r>
              <a:rPr lang="en-US" sz="2000" dirty="0">
                <a:latin typeface="Comic Sans MS" pitchFamily="66" charset="0"/>
              </a:rPr>
              <a:t> 1 </a:t>
            </a:r>
            <a:r>
              <a:rPr lang="en-US" sz="2000" dirty="0" smtClean="0">
                <a:latin typeface="Comic Sans MS" pitchFamily="66" charset="0"/>
              </a:rPr>
              <a:t>; counter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&lt;=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5; </a:t>
            </a:r>
            <a:r>
              <a:rPr lang="en-US" sz="2000" dirty="0" smtClean="0">
                <a:latin typeface="Comic Sans MS" pitchFamily="66" charset="0"/>
              </a:rPr>
              <a:t>counter</a:t>
            </a:r>
            <a:r>
              <a:rPr lang="en-US" sz="2000" dirty="0" smtClean="0">
                <a:latin typeface="Comic Sans MS" pitchFamily="66" charset="0"/>
              </a:rPr>
              <a:t>++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Comic Sans MS" pitchFamily="66" charset="0"/>
              </a:rPr>
              <a:t>{</a:t>
            </a:r>
            <a:r>
              <a:rPr lang="en-US" sz="2000" dirty="0" smtClean="0">
                <a:latin typeface="Comic Sans MS" pitchFamily="66" charset="0"/>
              </a:rPr>
              <a:t> </a:t>
            </a: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printf(</a:t>
            </a:r>
            <a:r>
              <a:rPr lang="en-US" sz="2000" dirty="0" smtClean="0">
                <a:solidFill>
                  <a:srgbClr val="00B0F0"/>
                </a:solidFill>
                <a:latin typeface="Comic Sans MS" pitchFamily="66" charset="0"/>
              </a:rPr>
              <a:t>“%d“</a:t>
            </a:r>
            <a:r>
              <a:rPr lang="en-US" sz="2000" dirty="0" smtClean="0">
                <a:latin typeface="Comic Sans MS" pitchFamily="66" charset="0"/>
              </a:rPr>
              <a:t>, </a:t>
            </a:r>
            <a:r>
              <a:rPr lang="en-US" sz="2000" dirty="0">
                <a:latin typeface="Comic Sans MS" pitchFamily="66" charset="0"/>
              </a:rPr>
              <a:t>counter </a:t>
            </a:r>
            <a:r>
              <a:rPr lang="en-US" sz="2000" dirty="0" smtClean="0">
                <a:latin typeface="Comic Sans MS" pitchFamily="66" charset="0"/>
              </a:rPr>
              <a:t>); 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Comic Sans MS" pitchFamily="66" charset="0"/>
              </a:rPr>
              <a:t>}</a:t>
            </a:r>
          </a:p>
          <a:p>
            <a:pPr>
              <a:buNone/>
            </a:pPr>
            <a:endParaRPr lang="en-US" sz="2800" dirty="0">
              <a:solidFill>
                <a:srgbClr val="00B0F0"/>
              </a:solidFill>
              <a:latin typeface="Comic Sans MS" pitchFamily="66" charset="0"/>
            </a:endParaRPr>
          </a:p>
          <a:p>
            <a:pPr>
              <a:buNone/>
            </a:pPr>
            <a:endParaRPr lang="en-US" sz="2800" dirty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Comic Sans MS" pitchFamily="66" charset="0"/>
              </a:rPr>
              <a:t>f</a:t>
            </a:r>
            <a:r>
              <a:rPr lang="en-US" sz="4000" dirty="0" smtClean="0">
                <a:latin typeface="Comic Sans MS" pitchFamily="66" charset="0"/>
              </a:rPr>
              <a:t>or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91000" y="1600200"/>
            <a:ext cx="12192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67600" y="1600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3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0" y="1600200"/>
            <a:ext cx="1143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7200" y="1524000"/>
            <a:ext cx="5410200" cy="167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4114800"/>
            <a:ext cx="8229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</a:p>
          <a:p>
            <a:r>
              <a:rPr lang="en-US" dirty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20025759">
            <a:off x="6248400" y="914400"/>
            <a:ext cx="15240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Iteration 2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70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257800" cy="19049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for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2000" dirty="0">
                <a:latin typeface="Comic Sans MS" pitchFamily="66" charset="0"/>
              </a:rPr>
              <a:t>counter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=</a:t>
            </a:r>
            <a:r>
              <a:rPr lang="en-US" sz="2000" dirty="0">
                <a:latin typeface="Comic Sans MS" pitchFamily="66" charset="0"/>
              </a:rPr>
              <a:t> 1 </a:t>
            </a:r>
            <a:r>
              <a:rPr lang="en-US" sz="2000" dirty="0" smtClean="0">
                <a:latin typeface="Comic Sans MS" pitchFamily="66" charset="0"/>
              </a:rPr>
              <a:t>; counter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&lt;=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5; </a:t>
            </a:r>
            <a:r>
              <a:rPr lang="en-US" sz="2000" dirty="0" smtClean="0">
                <a:latin typeface="Comic Sans MS" pitchFamily="66" charset="0"/>
              </a:rPr>
              <a:t>counter</a:t>
            </a:r>
            <a:r>
              <a:rPr lang="en-US" sz="2000" dirty="0" smtClean="0">
                <a:latin typeface="Comic Sans MS" pitchFamily="66" charset="0"/>
              </a:rPr>
              <a:t>++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Comic Sans MS" pitchFamily="66" charset="0"/>
              </a:rPr>
              <a:t>{</a:t>
            </a:r>
            <a:r>
              <a:rPr lang="en-US" sz="2000" dirty="0" smtClean="0">
                <a:latin typeface="Comic Sans MS" pitchFamily="66" charset="0"/>
              </a:rPr>
              <a:t> </a:t>
            </a: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printf(</a:t>
            </a:r>
            <a:r>
              <a:rPr lang="en-US" sz="2000" dirty="0" smtClean="0">
                <a:solidFill>
                  <a:srgbClr val="00B0F0"/>
                </a:solidFill>
                <a:latin typeface="Comic Sans MS" pitchFamily="66" charset="0"/>
              </a:rPr>
              <a:t>“%d“</a:t>
            </a:r>
            <a:r>
              <a:rPr lang="en-US" sz="2000" dirty="0" smtClean="0">
                <a:latin typeface="Comic Sans MS" pitchFamily="66" charset="0"/>
              </a:rPr>
              <a:t>, </a:t>
            </a:r>
            <a:r>
              <a:rPr lang="en-US" sz="2000" dirty="0">
                <a:latin typeface="Comic Sans MS" pitchFamily="66" charset="0"/>
              </a:rPr>
              <a:t>counter </a:t>
            </a:r>
            <a:r>
              <a:rPr lang="en-US" sz="2000" dirty="0" smtClean="0">
                <a:latin typeface="Comic Sans MS" pitchFamily="66" charset="0"/>
              </a:rPr>
              <a:t>); 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Comic Sans MS" pitchFamily="66" charset="0"/>
              </a:rPr>
              <a:t>}</a:t>
            </a:r>
          </a:p>
          <a:p>
            <a:pPr>
              <a:buNone/>
            </a:pPr>
            <a:endParaRPr lang="en-US" sz="2800" dirty="0">
              <a:solidFill>
                <a:srgbClr val="00B0F0"/>
              </a:solidFill>
              <a:latin typeface="Comic Sans MS" pitchFamily="66" charset="0"/>
            </a:endParaRPr>
          </a:p>
          <a:p>
            <a:pPr>
              <a:buNone/>
            </a:pPr>
            <a:endParaRPr lang="en-US" sz="2800" dirty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Comic Sans MS" pitchFamily="66" charset="0"/>
              </a:rPr>
              <a:t>f</a:t>
            </a:r>
            <a:r>
              <a:rPr lang="en-US" sz="4000" dirty="0" smtClean="0">
                <a:latin typeface="Comic Sans MS" pitchFamily="66" charset="0"/>
              </a:rPr>
              <a:t>or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90800" y="1600200"/>
            <a:ext cx="16002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67600" y="1600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3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0" y="1600200"/>
            <a:ext cx="1143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7200" y="1524000"/>
            <a:ext cx="5410200" cy="167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4114800"/>
            <a:ext cx="8229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</a:p>
          <a:p>
            <a:r>
              <a:rPr lang="en-US" dirty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20025759">
            <a:off x="6248400" y="914400"/>
            <a:ext cx="15240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Iteration 3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51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257800" cy="19049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for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2000" dirty="0">
                <a:latin typeface="Comic Sans MS" pitchFamily="66" charset="0"/>
              </a:rPr>
              <a:t>counter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=</a:t>
            </a:r>
            <a:r>
              <a:rPr lang="en-US" sz="2000" dirty="0">
                <a:latin typeface="Comic Sans MS" pitchFamily="66" charset="0"/>
              </a:rPr>
              <a:t> 1 </a:t>
            </a:r>
            <a:r>
              <a:rPr lang="en-US" sz="2000" dirty="0" smtClean="0">
                <a:latin typeface="Comic Sans MS" pitchFamily="66" charset="0"/>
              </a:rPr>
              <a:t>; counter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&lt;=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5; </a:t>
            </a:r>
            <a:r>
              <a:rPr lang="en-US" sz="2000" dirty="0" smtClean="0">
                <a:latin typeface="Comic Sans MS" pitchFamily="66" charset="0"/>
              </a:rPr>
              <a:t>counter</a:t>
            </a:r>
            <a:r>
              <a:rPr lang="en-US" sz="2000" dirty="0" smtClean="0">
                <a:latin typeface="Comic Sans MS" pitchFamily="66" charset="0"/>
              </a:rPr>
              <a:t>++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Comic Sans MS" pitchFamily="66" charset="0"/>
              </a:rPr>
              <a:t>{</a:t>
            </a:r>
            <a:r>
              <a:rPr lang="en-US" sz="2000" dirty="0" smtClean="0">
                <a:latin typeface="Comic Sans MS" pitchFamily="66" charset="0"/>
              </a:rPr>
              <a:t> </a:t>
            </a: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printf(</a:t>
            </a:r>
            <a:r>
              <a:rPr lang="en-US" sz="2000" dirty="0" smtClean="0">
                <a:solidFill>
                  <a:srgbClr val="00B0F0"/>
                </a:solidFill>
                <a:latin typeface="Comic Sans MS" pitchFamily="66" charset="0"/>
              </a:rPr>
              <a:t>“%d“</a:t>
            </a:r>
            <a:r>
              <a:rPr lang="en-US" sz="2000" dirty="0" smtClean="0">
                <a:latin typeface="Comic Sans MS" pitchFamily="66" charset="0"/>
              </a:rPr>
              <a:t>, </a:t>
            </a:r>
            <a:r>
              <a:rPr lang="en-US" sz="2000" dirty="0">
                <a:latin typeface="Comic Sans MS" pitchFamily="66" charset="0"/>
              </a:rPr>
              <a:t>counter </a:t>
            </a:r>
            <a:r>
              <a:rPr lang="en-US" sz="2000" dirty="0" smtClean="0">
                <a:latin typeface="Comic Sans MS" pitchFamily="66" charset="0"/>
              </a:rPr>
              <a:t>); 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Comic Sans MS" pitchFamily="66" charset="0"/>
              </a:rPr>
              <a:t>}</a:t>
            </a:r>
          </a:p>
          <a:p>
            <a:pPr>
              <a:buNone/>
            </a:pPr>
            <a:endParaRPr lang="en-US" sz="2800" dirty="0">
              <a:solidFill>
                <a:srgbClr val="00B0F0"/>
              </a:solidFill>
              <a:latin typeface="Comic Sans MS" pitchFamily="66" charset="0"/>
            </a:endParaRPr>
          </a:p>
          <a:p>
            <a:pPr>
              <a:buNone/>
            </a:pPr>
            <a:endParaRPr lang="en-US" sz="2800" dirty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Comic Sans MS" pitchFamily="66" charset="0"/>
              </a:rPr>
              <a:t>f</a:t>
            </a:r>
            <a:r>
              <a:rPr lang="en-US" sz="4000" dirty="0" smtClean="0">
                <a:latin typeface="Comic Sans MS" pitchFamily="66" charset="0"/>
              </a:rPr>
              <a:t>or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2000" y="2362200"/>
            <a:ext cx="29718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67600" y="1600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3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0" y="1600200"/>
            <a:ext cx="1143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7200" y="1524000"/>
            <a:ext cx="5410200" cy="167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4114800"/>
            <a:ext cx="82296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2</a:t>
            </a:r>
          </a:p>
          <a:p>
            <a:r>
              <a:rPr lang="en-US" dirty="0">
                <a:latin typeface="Comic Sans MS" panose="030F0702030302020204" pitchFamily="66" charset="0"/>
              </a:rPr>
              <a:t>3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20025759">
            <a:off x="6248400" y="914400"/>
            <a:ext cx="15240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Iteration 3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58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257800" cy="19049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for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2000" dirty="0">
                <a:latin typeface="Comic Sans MS" pitchFamily="66" charset="0"/>
              </a:rPr>
              <a:t>counter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=</a:t>
            </a:r>
            <a:r>
              <a:rPr lang="en-US" sz="2000" dirty="0">
                <a:latin typeface="Comic Sans MS" pitchFamily="66" charset="0"/>
              </a:rPr>
              <a:t> 1 </a:t>
            </a:r>
            <a:r>
              <a:rPr lang="en-US" sz="2000" dirty="0" smtClean="0">
                <a:latin typeface="Comic Sans MS" pitchFamily="66" charset="0"/>
              </a:rPr>
              <a:t>; counter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&lt;=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5; </a:t>
            </a:r>
            <a:r>
              <a:rPr lang="en-US" sz="2000" dirty="0" smtClean="0">
                <a:latin typeface="Comic Sans MS" pitchFamily="66" charset="0"/>
              </a:rPr>
              <a:t>counter</a:t>
            </a:r>
            <a:r>
              <a:rPr lang="en-US" sz="2000" dirty="0" smtClean="0">
                <a:latin typeface="Comic Sans MS" pitchFamily="66" charset="0"/>
              </a:rPr>
              <a:t>++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Comic Sans MS" pitchFamily="66" charset="0"/>
              </a:rPr>
              <a:t>{</a:t>
            </a:r>
            <a:r>
              <a:rPr lang="en-US" sz="2000" dirty="0" smtClean="0">
                <a:latin typeface="Comic Sans MS" pitchFamily="66" charset="0"/>
              </a:rPr>
              <a:t> </a:t>
            </a: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printf(</a:t>
            </a:r>
            <a:r>
              <a:rPr lang="en-US" sz="2000" dirty="0" smtClean="0">
                <a:solidFill>
                  <a:srgbClr val="00B0F0"/>
                </a:solidFill>
                <a:latin typeface="Comic Sans MS" pitchFamily="66" charset="0"/>
              </a:rPr>
              <a:t>“%d“</a:t>
            </a:r>
            <a:r>
              <a:rPr lang="en-US" sz="2000" dirty="0" smtClean="0">
                <a:latin typeface="Comic Sans MS" pitchFamily="66" charset="0"/>
              </a:rPr>
              <a:t>, </a:t>
            </a:r>
            <a:r>
              <a:rPr lang="en-US" sz="2000" dirty="0">
                <a:latin typeface="Comic Sans MS" pitchFamily="66" charset="0"/>
              </a:rPr>
              <a:t>counter </a:t>
            </a:r>
            <a:r>
              <a:rPr lang="en-US" sz="2000" dirty="0" smtClean="0">
                <a:latin typeface="Comic Sans MS" pitchFamily="66" charset="0"/>
              </a:rPr>
              <a:t>); 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Comic Sans MS" pitchFamily="66" charset="0"/>
              </a:rPr>
              <a:t>}</a:t>
            </a:r>
          </a:p>
          <a:p>
            <a:pPr>
              <a:buNone/>
            </a:pPr>
            <a:endParaRPr lang="en-US" sz="2800" dirty="0">
              <a:solidFill>
                <a:srgbClr val="00B0F0"/>
              </a:solidFill>
              <a:latin typeface="Comic Sans MS" pitchFamily="66" charset="0"/>
            </a:endParaRPr>
          </a:p>
          <a:p>
            <a:pPr>
              <a:buNone/>
            </a:pPr>
            <a:endParaRPr lang="en-US" sz="2800" dirty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Comic Sans MS" pitchFamily="66" charset="0"/>
              </a:rPr>
              <a:t>f</a:t>
            </a:r>
            <a:r>
              <a:rPr lang="en-US" sz="4000" dirty="0" smtClean="0">
                <a:latin typeface="Comic Sans MS" pitchFamily="66" charset="0"/>
              </a:rPr>
              <a:t>or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14800" y="1600200"/>
            <a:ext cx="15240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67600" y="1600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3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0" y="1600200"/>
            <a:ext cx="1143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7200" y="1524000"/>
            <a:ext cx="5410200" cy="167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4114800"/>
            <a:ext cx="82296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2</a:t>
            </a:r>
          </a:p>
          <a:p>
            <a:r>
              <a:rPr lang="en-US" dirty="0">
                <a:latin typeface="Comic Sans MS" panose="030F0702030302020204" pitchFamily="66" charset="0"/>
              </a:rPr>
              <a:t>3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20025759">
            <a:off x="6248400" y="914400"/>
            <a:ext cx="15240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Iteration 3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15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800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while (</a:t>
            </a:r>
            <a:r>
              <a:rPr lang="en-US" sz="44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counter</a:t>
            </a:r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 &lt;= 10) { </a:t>
            </a: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    counter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++</a:t>
            </a:r>
            <a:r>
              <a:rPr lang="en-US" sz="4400" dirty="0" smtClean="0">
                <a:latin typeface="Comic Sans MS" pitchFamily="66" charset="0"/>
              </a:rPr>
              <a:t>; </a:t>
            </a:r>
            <a:endParaRPr lang="en-US" sz="4400" dirty="0">
              <a:latin typeface="Comic Sans MS" pitchFamily="66" charset="0"/>
            </a:endParaRPr>
          </a:p>
          <a:p>
            <a:pPr>
              <a:buNone/>
            </a:pPr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Increment/decrement by which control variable is modified each time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>
                <a:latin typeface="Comic Sans MS" pitchFamily="66" charset="0"/>
              </a:rPr>
              <a:t>while statements</a:t>
            </a:r>
            <a:endParaRPr lang="en-US" sz="4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78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800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int counter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= 1; 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while (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counter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 &lt;= 10) { </a:t>
            </a: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    printf(</a:t>
            </a:r>
            <a:r>
              <a:rPr lang="en-US" sz="4400" dirty="0" smtClean="0">
                <a:solidFill>
                  <a:srgbClr val="00B0F0"/>
                </a:solidFill>
                <a:latin typeface="Comic Sans MS" pitchFamily="66" charset="0"/>
              </a:rPr>
              <a:t>“%d“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>
                <a:latin typeface="Comic Sans MS" pitchFamily="66" charset="0"/>
              </a:rPr>
              <a:t>counter </a:t>
            </a:r>
            <a:r>
              <a:rPr lang="en-US" sz="4400" dirty="0" smtClean="0">
                <a:latin typeface="Comic Sans MS" pitchFamily="66" charset="0"/>
              </a:rPr>
              <a:t>); </a:t>
            </a:r>
            <a:endParaRPr lang="en-US" sz="44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   counter ++; 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}</a:t>
            </a:r>
          </a:p>
          <a:p>
            <a:pPr algn="ctr">
              <a:buNone/>
            </a:pPr>
            <a:endParaRPr lang="en-US" sz="4000" dirty="0">
              <a:latin typeface="Comic Sans MS" pitchFamily="66" charset="0"/>
            </a:endParaRPr>
          </a:p>
          <a:p>
            <a:pPr algn="ctr">
              <a:buNone/>
            </a:pPr>
            <a:r>
              <a:rPr lang="en-US" sz="4000" dirty="0" smtClean="0">
                <a:latin typeface="Comic Sans MS" pitchFamily="66" charset="0"/>
              </a:rPr>
              <a:t>Body of the Loop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while statements</a:t>
            </a:r>
            <a:endParaRPr lang="en-US" sz="4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04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while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14400"/>
            <a:ext cx="4724400" cy="2743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int counter = 1;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while (counter &lt;= 10) {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printf(“%</a:t>
            </a:r>
            <a:r>
              <a:rPr lang="en-US" sz="2800" dirty="0" smtClean="0">
                <a:latin typeface="Comic Sans MS" pitchFamily="66" charset="0"/>
              </a:rPr>
              <a:t>d\n“, </a:t>
            </a:r>
            <a:r>
              <a:rPr lang="en-US" sz="2800" dirty="0">
                <a:latin typeface="Comic Sans MS" pitchFamily="66" charset="0"/>
              </a:rPr>
              <a:t>counter );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counter ++;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0960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0" y="12192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1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3400" y="990600"/>
            <a:ext cx="3962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15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while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14400"/>
            <a:ext cx="4724400" cy="2743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int counter = 1;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while (counter &lt;= </a:t>
            </a:r>
            <a:r>
              <a:rPr lang="en-US" sz="2800" dirty="0" smtClean="0">
                <a:latin typeface="Comic Sans MS" pitchFamily="66" charset="0"/>
              </a:rPr>
              <a:t>5) </a:t>
            </a:r>
            <a:r>
              <a:rPr lang="en-US" sz="2800" dirty="0">
                <a:latin typeface="Comic Sans MS" pitchFamily="66" charset="0"/>
              </a:rPr>
              <a:t>{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printf(“%</a:t>
            </a:r>
            <a:r>
              <a:rPr lang="en-US" sz="2800" dirty="0" smtClean="0">
                <a:latin typeface="Comic Sans MS" pitchFamily="66" charset="0"/>
              </a:rPr>
              <a:t>d\n“, </a:t>
            </a:r>
            <a:r>
              <a:rPr lang="en-US" sz="2800" dirty="0">
                <a:latin typeface="Comic Sans MS" pitchFamily="66" charset="0"/>
              </a:rPr>
              <a:t>counter );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counter ++;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0960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0" y="12192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1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3400" y="1524000"/>
            <a:ext cx="3962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31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2432</Words>
  <Application>Microsoft Office PowerPoint</Application>
  <PresentationFormat>On-screen Show (4:3)</PresentationFormat>
  <Paragraphs>714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Comic Sans MS</vt:lpstr>
      <vt:lpstr>Wingdings</vt:lpstr>
      <vt:lpstr>Office Theme</vt:lpstr>
      <vt:lpstr>PowerPoint Presentation</vt:lpstr>
      <vt:lpstr>PowerPoint Presentation</vt:lpstr>
      <vt:lpstr>while statements</vt:lpstr>
      <vt:lpstr>while statements</vt:lpstr>
      <vt:lpstr>PowerPoint Presentation</vt:lpstr>
      <vt:lpstr>PowerPoint Presentation</vt:lpstr>
      <vt:lpstr>while statements</vt:lpstr>
      <vt:lpstr>while statements</vt:lpstr>
      <vt:lpstr>while statements</vt:lpstr>
      <vt:lpstr>while statements</vt:lpstr>
      <vt:lpstr>while statements</vt:lpstr>
      <vt:lpstr>while statements</vt:lpstr>
      <vt:lpstr>while statements</vt:lpstr>
      <vt:lpstr>while statements</vt:lpstr>
      <vt:lpstr>while statements</vt:lpstr>
      <vt:lpstr>while statements</vt:lpstr>
      <vt:lpstr>while statements</vt:lpstr>
      <vt:lpstr>while statements</vt:lpstr>
      <vt:lpstr>while statements</vt:lpstr>
      <vt:lpstr>while statements</vt:lpstr>
      <vt:lpstr>while statements</vt:lpstr>
      <vt:lpstr>while statements</vt:lpstr>
      <vt:lpstr>while statements</vt:lpstr>
      <vt:lpstr>while statements</vt:lpstr>
      <vt:lpstr>while statements</vt:lpstr>
      <vt:lpstr>Summation of series(1)</vt:lpstr>
      <vt:lpstr>Summation of series(1)</vt:lpstr>
      <vt:lpstr>Summation of series(1)</vt:lpstr>
      <vt:lpstr>Summation of series(1)</vt:lpstr>
      <vt:lpstr>Summation of series(1)</vt:lpstr>
      <vt:lpstr>Summation of series(1)</vt:lpstr>
      <vt:lpstr>Summation of series(1)</vt:lpstr>
      <vt:lpstr>Summation of series(1)</vt:lpstr>
      <vt:lpstr>Summation of series(1)</vt:lpstr>
      <vt:lpstr>Summation of series(1)</vt:lpstr>
      <vt:lpstr>Summation of series(1)</vt:lpstr>
      <vt:lpstr>Summation of series(1)</vt:lpstr>
      <vt:lpstr>Summation of series(1)</vt:lpstr>
      <vt:lpstr>Summation of series(1)</vt:lpstr>
      <vt:lpstr>Summation of series(1)</vt:lpstr>
      <vt:lpstr>Summation of series(2)</vt:lpstr>
      <vt:lpstr>Summation of series(2)</vt:lpstr>
      <vt:lpstr>Summation of series(3)</vt:lpstr>
      <vt:lpstr>Summation of series(3)</vt:lpstr>
      <vt:lpstr>Summation of series(3)</vt:lpstr>
      <vt:lpstr>Summation of series(3)</vt:lpstr>
      <vt:lpstr>while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Two Numbers</dc:title>
  <dc:creator>Admin</dc:creator>
  <cp:lastModifiedBy>Yeasir Rayhan Prince</cp:lastModifiedBy>
  <cp:revision>166</cp:revision>
  <dcterms:created xsi:type="dcterms:W3CDTF">2006-08-16T00:00:00Z</dcterms:created>
  <dcterms:modified xsi:type="dcterms:W3CDTF">2020-07-23T02:08:05Z</dcterms:modified>
</cp:coreProperties>
</file>