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Would there be a third world war?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 :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Hard to depict whether true / false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Logical connector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29718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dirty="0" smtClean="0">
                <a:latin typeface="Comic Sans MS" pitchFamily="66" charset="0"/>
              </a:rPr>
              <a:t> can either be true /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 and q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latin typeface="Comic Sans MS" pitchFamily="66" charset="0"/>
              </a:rPr>
              <a:t>And</a:t>
            </a:r>
          </a:p>
          <a:p>
            <a:r>
              <a:rPr lang="en-US" dirty="0" smtClean="0">
                <a:latin typeface="Comic Sans MS" pitchFamily="66" charset="0"/>
              </a:rPr>
              <a:t>Or</a:t>
            </a:r>
          </a:p>
          <a:p>
            <a:r>
              <a:rPr lang="en-US" dirty="0" smtClean="0">
                <a:latin typeface="Comic Sans MS" pitchFamily="66" charset="0"/>
              </a:rPr>
              <a:t>Implies</a:t>
            </a:r>
          </a:p>
          <a:p>
            <a:r>
              <a:rPr lang="en-US" dirty="0" smtClean="0">
                <a:latin typeface="Comic Sans MS" pitchFamily="66" charset="0"/>
              </a:rPr>
              <a:t>Xor</a:t>
            </a:r>
          </a:p>
          <a:p>
            <a:r>
              <a:rPr lang="en-US" dirty="0" smtClean="0"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NOT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Notation</a:t>
            </a:r>
            <a:r>
              <a:rPr lang="en-US" dirty="0">
                <a:latin typeface="Comic Sans MS" pitchFamily="66" charset="0"/>
              </a:rPr>
              <a:t>: ¬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Truth table: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7756"/>
              </p:ext>
            </p:extLst>
          </p:nvPr>
        </p:nvGraphicFramePr>
        <p:xfrm>
          <a:off x="2133600" y="3124200"/>
          <a:ext cx="510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¬ 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AND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IMPLIES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XOR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xor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IFF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IFF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Example1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propositional variables = 3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rows in truth table = 2³ = 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s:</a:t>
                </a:r>
              </a:p>
              <a:p>
                <a:pPr>
                  <a:buNone/>
                </a:pPr>
                <a:endParaRPr lang="en-US" sz="28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r>
                  <a:rPr lang="en-US" sz="4000" dirty="0" smtClean="0">
                    <a:latin typeface="Comic Sans MS" pitchFamily="66" charset="0"/>
                  </a:rPr>
                  <a:t>See Precedence Table</a:t>
                </a:r>
                <a:endParaRPr lang="en-US" sz="4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Precedence Table</a:t>
            </a:r>
            <a:endParaRPr lang="en-US" sz="4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6557" r="-100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11667" r="-1002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04918" r="-1002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04918" r="-1002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s</a:t>
                </a:r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4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b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q =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 =</a:t>
                          </a:r>
                          <a:br>
                            <a:rPr lang="en-US" dirty="0" smtClean="0">
                              <a:latin typeface="Comic Sans MS" panose="030F0702030302020204" pitchFamily="66" charset="0"/>
                            </a:rPr>
                          </a:br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1094" t="-3810" r="-10486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0437" t="-3810" r="-583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 2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(￢p ↔￢q)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1852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</a:t>
            </a:r>
            <a:r>
              <a:rPr lang="en-US" sz="2400" dirty="0">
                <a:latin typeface="Comic Sans MS" pitchFamily="66" charset="0"/>
              </a:rPr>
              <a:t>PROPOSTIONS: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>
                              <a:latin typeface="Comic Sans MS" pitchFamily="66" charset="0"/>
                            </a:rPr>
                            <a:t> </a:t>
                          </a:r>
                          <a:r>
                            <a:rPr lang="en-US" dirty="0" smtClean="0">
                              <a:latin typeface="Comic Sans MS" pitchFamily="66" charset="0"/>
                            </a:rPr>
                            <a:t>p = 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omic Sans MS" pitchFamily="66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latin typeface="Comic Sans MS" panose="030F0702030302020204" pitchFamily="66" charset="0"/>
                            </a:rPr>
                            <a:t> r</a:t>
                          </a: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877" t="-7619" r="-11497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319" t="-7619" r="-939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Propositional Equivalences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Tautology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543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[￢p ∧ (p ∨ q)] → q</a:t>
            </a:r>
          </a:p>
        </p:txBody>
      </p:sp>
    </p:spTree>
    <p:extLst>
      <p:ext uri="{BB962C8B-B14F-4D97-AF65-F5344CB8AC3E}">
        <p14:creationId xmlns:p14="http://schemas.microsoft.com/office/powerpoint/2010/main" val="1231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Contradiction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7356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￢([￢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￢</a:t>
            </a:r>
            <a:r>
              <a:rPr lang="en-US" sz="2800" dirty="0" smtClean="0">
                <a:latin typeface="Comic Sans MS" panose="030F0702030302020204" pitchFamily="66" charset="0"/>
              </a:rPr>
              <a:t>([</a:t>
            </a:r>
            <a:r>
              <a:rPr lang="en-US" sz="2800" dirty="0">
                <a:latin typeface="Comic Sans MS" panose="030F0702030302020204" pitchFamily="66" charset="0"/>
              </a:rPr>
              <a:t>￢p ∧ (p ∨ q)] → </a:t>
            </a:r>
            <a:r>
              <a:rPr lang="en-US" sz="2800" dirty="0" smtClean="0">
                <a:latin typeface="Comic Sans MS" panose="030F0702030302020204" pitchFamily="66" charset="0"/>
              </a:rPr>
              <a:t>q)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Contingency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2496"/>
              </p:ext>
            </p:extLst>
          </p:nvPr>
        </p:nvGraphicFramePr>
        <p:xfrm>
          <a:off x="2057400" y="2895600"/>
          <a:ext cx="4927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→ q</a:t>
                      </a: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 → q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compound propositions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and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are called </a:t>
            </a:r>
            <a:r>
              <a:rPr lang="en-US" sz="2800" i="1" dirty="0">
                <a:latin typeface="Comic Sans MS" panose="030F0702030302020204" pitchFamily="66" charset="0"/>
              </a:rPr>
              <a:t>logically equivalent </a:t>
            </a: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↔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is a tautology.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otation: ≡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Compound propositions that have the same truth values in all possible cases are called </a:t>
            </a:r>
            <a:r>
              <a:rPr lang="en-US" sz="2800" b="1" dirty="0" smtClean="0">
                <a:latin typeface="Comic Sans MS" panose="030F0702030302020204" pitchFamily="66" charset="0"/>
              </a:rPr>
              <a:t>logically equivalent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p </a:t>
            </a:r>
            <a:r>
              <a:rPr lang="en-US" sz="2400" dirty="0">
                <a:latin typeface="Comic Sans MS" panose="030F0702030302020204" pitchFamily="66" charset="0"/>
              </a:rPr>
              <a:t>∨ (q ∧ r) </a:t>
            </a:r>
            <a:r>
              <a:rPr lang="en-US" sz="2400" dirty="0" smtClean="0">
                <a:latin typeface="Comic Sans MS" panose="030F0702030302020204" pitchFamily="66" charset="0"/>
              </a:rPr>
              <a:t>≡ (</a:t>
            </a:r>
            <a:r>
              <a:rPr lang="en-US" sz="2400" dirty="0">
                <a:latin typeface="Comic Sans MS" panose="030F0702030302020204" pitchFamily="66" charset="0"/>
              </a:rPr>
              <a:t>p ∨ q) ∧ (p ∨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p </a:t>
            </a:r>
            <a:r>
              <a:rPr lang="en-US" sz="2400" dirty="0">
                <a:latin typeface="Comic Sans MS" panose="030F0702030302020204" pitchFamily="66" charset="0"/>
              </a:rPr>
              <a:t>∨ (q ∧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2094"/>
              </p:ext>
            </p:extLst>
          </p:nvPr>
        </p:nvGraphicFramePr>
        <p:xfrm>
          <a:off x="2133600" y="2286000"/>
          <a:ext cx="4290769" cy="358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61"/>
                <a:gridCol w="696326"/>
                <a:gridCol w="742748"/>
                <a:gridCol w="899465"/>
                <a:gridCol w="1395169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</a:t>
            </a:r>
            <a:r>
              <a:rPr lang="en-US" sz="2400" dirty="0">
                <a:latin typeface="Comic Sans MS" panose="030F0702030302020204" pitchFamily="66" charset="0"/>
              </a:rPr>
              <a:t>(p ∨ q) ∧ (p ∨ r)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568"/>
              </p:ext>
            </p:extLst>
          </p:nvPr>
        </p:nvGraphicFramePr>
        <p:xfrm>
          <a:off x="2133600" y="2286000"/>
          <a:ext cx="5334000" cy="3585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74"/>
                <a:gridCol w="525467"/>
                <a:gridCol w="560499"/>
                <a:gridCol w="932060"/>
                <a:gridCol w="990600"/>
                <a:gridCol w="1905000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Prove that: p ∨ (q ∧ r) ≡ (p ∨ q) ∧ (p ∨ r)</a:t>
            </a: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8181"/>
              </p:ext>
            </p:extLst>
          </p:nvPr>
        </p:nvGraphicFramePr>
        <p:xfrm>
          <a:off x="2819400" y="2362200"/>
          <a:ext cx="3048000" cy="3860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600200"/>
              </a:tblGrid>
              <a:tr h="6355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2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</a:t>
            </a:r>
            <a:r>
              <a:rPr lang="en-US" sz="2400" dirty="0">
                <a:latin typeface="Comic Sans MS" panose="030F0702030302020204" pitchFamily="66" charset="0"/>
              </a:rPr>
              <a:t>(p → q) ∧ (p → r) </a:t>
            </a:r>
            <a:r>
              <a:rPr lang="en-US" sz="2400" dirty="0" smtClean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p → (q ∧ r) 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Logical Equivalences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q ≡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￢</a:t>
                </a:r>
                <a:r>
                  <a:rPr lang="en-US" sz="24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↔ q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(q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</a:t>
                </a:r>
                <a:r>
                  <a:rPr lang="en-US" sz="2400" dirty="0">
                    <a:latin typeface="Comic Sans MS" panose="030F0702030302020204" pitchFamily="66" charset="0"/>
                  </a:rPr>
                  <a:t>￢p ∨ ￢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Chittagong is the capital of Bangladesh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1273</Words>
  <Application>Microsoft Office PowerPoint</Application>
  <PresentationFormat>On-screen Show (4:3)</PresentationFormat>
  <Paragraphs>539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Comic Sans MS</vt:lpstr>
      <vt:lpstr>Office Theme</vt:lpstr>
      <vt:lpstr>Propositional Logic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Compound Proposition</vt:lpstr>
      <vt:lpstr>Compound Proposition</vt:lpstr>
      <vt:lpstr>Compound Proposition</vt:lpstr>
      <vt:lpstr>Compound Proposition</vt:lpstr>
      <vt:lpstr>Compound Proposition</vt:lpstr>
      <vt:lpstr>Propositional Variable</vt:lpstr>
      <vt:lpstr>Propositional Variable</vt:lpstr>
      <vt:lpstr>Propositional Variable</vt:lpstr>
      <vt:lpstr>Logical Connector</vt:lpstr>
      <vt:lpstr>Logical Connector: NOT</vt:lpstr>
      <vt:lpstr>Logical Connector: AND</vt:lpstr>
      <vt:lpstr>Logical Connector: OR</vt:lpstr>
      <vt:lpstr>Logical Connector: IMPLIES</vt:lpstr>
      <vt:lpstr>Logical Connector: XOR</vt:lpstr>
      <vt:lpstr>Logical Connector: IFF</vt:lpstr>
      <vt:lpstr>FINDING TRUTH TABLE OF COMPOUND PROPOSTIONS: Example1</vt:lpstr>
      <vt:lpstr>FINDING TRUTH TABLE OF COMPOUND PROPOSTIONS</vt:lpstr>
      <vt:lpstr>FINDING TRUTH TABLE OF COMPOUND PROPOSTIONS</vt:lpstr>
      <vt:lpstr>FINDING TRUTH TABLE OF COMPOUND PROPOSTIONS</vt:lpstr>
      <vt:lpstr>Precedence Table</vt:lpstr>
      <vt:lpstr>FINDING TRUTH TABLE OF COMPOUND PROPOSTIONS</vt:lpstr>
      <vt:lpstr>FINDING TRUTH TABLE OF COMPOUND PROPOSTIONS</vt:lpstr>
      <vt:lpstr>FINDING TRUTH TABLE OF COMPOUND PROPOSTIONS: Example 2</vt:lpstr>
      <vt:lpstr>FINDING TRUTH TABLE OF COMPOUND PROPOSTIONS: Example 2</vt:lpstr>
      <vt:lpstr>Propositional Equivalences</vt:lpstr>
      <vt:lpstr>Tautology</vt:lpstr>
      <vt:lpstr>Contradiction</vt:lpstr>
      <vt:lpstr>Contingency</vt:lpstr>
      <vt:lpstr>Logical Equivalences</vt:lpstr>
      <vt:lpstr>Logical Equivalences</vt:lpstr>
      <vt:lpstr>Proving Logical Equivalences: Example 1</vt:lpstr>
      <vt:lpstr>Proving Logical Equivalences: Example 1</vt:lpstr>
      <vt:lpstr>Proving Logical Equivalences: Example 1</vt:lpstr>
      <vt:lpstr>Proving Logical Equivalences: Example 1</vt:lpstr>
      <vt:lpstr>Proving Logical Equivalences: Example 2</vt:lpstr>
      <vt:lpstr>Logical Equivalences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Admin</dc:creator>
  <cp:lastModifiedBy>Yeasir Rayhan Prince</cp:lastModifiedBy>
  <cp:revision>51</cp:revision>
  <dcterms:created xsi:type="dcterms:W3CDTF">2006-08-16T00:00:00Z</dcterms:created>
  <dcterms:modified xsi:type="dcterms:W3CDTF">2020-07-03T16:04:29Z</dcterms:modified>
</cp:coreProperties>
</file>