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1" r:id="rId25"/>
    <p:sldId id="282" r:id="rId26"/>
    <p:sldId id="283" r:id="rId27"/>
    <p:sldId id="284" r:id="rId28"/>
    <p:sldId id="286" r:id="rId29"/>
    <p:sldId id="285" r:id="rId30"/>
    <p:sldId id="287" r:id="rId31"/>
    <p:sldId id="288" r:id="rId32"/>
    <p:sldId id="289" r:id="rId33"/>
    <p:sldId id="290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299" r:id="rId42"/>
    <p:sldId id="300" r:id="rId43"/>
    <p:sldId id="301" r:id="rId44"/>
    <p:sldId id="302" r:id="rId45"/>
    <p:sldId id="303" r:id="rId46"/>
    <p:sldId id="304" r:id="rId47"/>
    <p:sldId id="305" r:id="rId4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5" autoAdjust="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Comic Sans MS" pitchFamily="66" charset="0"/>
              </a:rPr>
              <a:t>Propositional Logic</a:t>
            </a:r>
            <a:endParaRPr lang="en-US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Comic Sans MS" pitchFamily="66" charset="0"/>
              </a:rPr>
              <a:t>What is Proposition?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mic Sans MS" pitchFamily="66" charset="0"/>
              </a:rPr>
              <a:t>A statement that is either true or false</a:t>
            </a:r>
          </a:p>
          <a:p>
            <a:pPr algn="ctr">
              <a:buNone/>
            </a:pPr>
            <a:r>
              <a:rPr lang="en-US" dirty="0" smtClean="0">
                <a:latin typeface="Comic Sans MS" pitchFamily="66" charset="0"/>
              </a:rPr>
              <a:t>Give me an A</a:t>
            </a:r>
          </a:p>
          <a:p>
            <a:pPr algn="ctr">
              <a:buNone/>
            </a:pPr>
            <a:r>
              <a:rPr lang="en-US" dirty="0" smtClean="0">
                <a:latin typeface="Comic Sans MS" pitchFamily="66" charset="0"/>
              </a:rPr>
              <a:t>Neither true or false</a:t>
            </a:r>
          </a:p>
          <a:p>
            <a:pPr algn="ctr">
              <a:buNone/>
            </a:pPr>
            <a:r>
              <a:rPr lang="en-US" dirty="0" smtClean="0">
                <a:latin typeface="Comic Sans MS" pitchFamily="66" charset="0"/>
              </a:rPr>
              <a:t>Not a proposition</a:t>
            </a:r>
          </a:p>
          <a:p>
            <a:pPr>
              <a:buNone/>
            </a:pPr>
            <a:endParaRPr lang="en-US" dirty="0" smtClean="0">
              <a:latin typeface="Comic Sans MS" pitchFamily="66" charset="0"/>
            </a:endParaRPr>
          </a:p>
          <a:p>
            <a:pPr>
              <a:buNone/>
            </a:pPr>
            <a:endParaRPr lang="en-US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Comic Sans MS" pitchFamily="66" charset="0"/>
              </a:rPr>
              <a:t>What is Proposition?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mic Sans MS" pitchFamily="66" charset="0"/>
              </a:rPr>
              <a:t>A statement that is either true or false</a:t>
            </a:r>
          </a:p>
          <a:p>
            <a:pPr algn="ctr">
              <a:buNone/>
            </a:pPr>
            <a:r>
              <a:rPr lang="en-US" dirty="0" smtClean="0">
                <a:latin typeface="Comic Sans MS" pitchFamily="66" charset="0"/>
              </a:rPr>
              <a:t>Would there be a third world war?</a:t>
            </a:r>
          </a:p>
          <a:p>
            <a:pPr algn="ctr">
              <a:buNone/>
            </a:pPr>
            <a:r>
              <a:rPr lang="en-US" dirty="0" smtClean="0">
                <a:latin typeface="Comic Sans MS" pitchFamily="66" charset="0"/>
              </a:rPr>
              <a:t>Neither true or false</a:t>
            </a:r>
          </a:p>
          <a:p>
            <a:pPr algn="ctr">
              <a:buNone/>
            </a:pPr>
            <a:r>
              <a:rPr lang="en-US" dirty="0" smtClean="0">
                <a:latin typeface="Comic Sans MS" pitchFamily="66" charset="0"/>
              </a:rPr>
              <a:t>Not a proposition</a:t>
            </a:r>
          </a:p>
          <a:p>
            <a:pPr>
              <a:buNone/>
            </a:pPr>
            <a:endParaRPr lang="en-US" dirty="0" smtClean="0">
              <a:latin typeface="Comic Sans MS" pitchFamily="66" charset="0"/>
            </a:endParaRPr>
          </a:p>
          <a:p>
            <a:pPr>
              <a:buNone/>
            </a:pPr>
            <a:endParaRPr lang="en-US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Comic Sans MS" pitchFamily="66" charset="0"/>
              </a:rPr>
              <a:t>Compound Proposition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latin typeface="Comic Sans MS" pitchFamily="66" charset="0"/>
              </a:rPr>
              <a:t>All humans are mortal and 2 + 3 =5</a:t>
            </a:r>
          </a:p>
          <a:p>
            <a:pPr>
              <a:buNone/>
            </a:pPr>
            <a:endParaRPr lang="en-US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Comic Sans MS" pitchFamily="66" charset="0"/>
              </a:rPr>
              <a:t>Compound Proposition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dirty="0" smtClean="0">
                <a:latin typeface="Comic Sans MS" pitchFamily="66" charset="0"/>
              </a:rPr>
              <a:t>All humans are mortal and 2 + 3 =5 :</a:t>
            </a:r>
          </a:p>
          <a:p>
            <a:pPr algn="ctr">
              <a:buNone/>
            </a:pPr>
            <a:r>
              <a:rPr lang="en-US" dirty="0" smtClean="0">
                <a:latin typeface="Comic Sans MS" pitchFamily="66" charset="0"/>
              </a:rPr>
              <a:t>Hard to depict whether true / false</a:t>
            </a:r>
          </a:p>
          <a:p>
            <a:pPr>
              <a:buNone/>
            </a:pPr>
            <a:endParaRPr lang="en-US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Comic Sans MS" pitchFamily="66" charset="0"/>
              </a:rPr>
              <a:t>Compound Proposition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dirty="0" smtClean="0">
                <a:latin typeface="Comic Sans MS" pitchFamily="66" charset="0"/>
              </a:rPr>
              <a:t>All humans are mortal </a:t>
            </a:r>
            <a:br>
              <a:rPr lang="en-US" dirty="0" smtClean="0">
                <a:latin typeface="Comic Sans MS" pitchFamily="66" charset="0"/>
              </a:rPr>
            </a:br>
            <a:r>
              <a:rPr lang="en-US" dirty="0" smtClean="0">
                <a:latin typeface="Comic Sans MS" pitchFamily="66" charset="0"/>
              </a:rPr>
              <a:t>and </a:t>
            </a:r>
            <a:br>
              <a:rPr lang="en-US" dirty="0" smtClean="0">
                <a:latin typeface="Comic Sans MS" pitchFamily="66" charset="0"/>
              </a:rPr>
            </a:br>
            <a:r>
              <a:rPr lang="en-US" dirty="0" smtClean="0">
                <a:latin typeface="Comic Sans MS" pitchFamily="66" charset="0"/>
              </a:rPr>
              <a:t>2 + 3 =5 </a:t>
            </a:r>
          </a:p>
          <a:p>
            <a:pPr>
              <a:buNone/>
            </a:pPr>
            <a:endParaRPr lang="en-US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Comic Sans MS" pitchFamily="66" charset="0"/>
              </a:rPr>
              <a:t>Compound Proposition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dirty="0" smtClean="0">
                <a:latin typeface="Comic Sans MS" pitchFamily="66" charset="0"/>
              </a:rPr>
              <a:t>All humans are mortal : true </a:t>
            </a:r>
            <a:br>
              <a:rPr lang="en-US" dirty="0" smtClean="0">
                <a:latin typeface="Comic Sans MS" pitchFamily="66" charset="0"/>
              </a:rPr>
            </a:br>
            <a:r>
              <a:rPr lang="en-US" b="1" dirty="0" smtClean="0">
                <a:solidFill>
                  <a:srgbClr val="00B050"/>
                </a:solidFill>
                <a:latin typeface="Comic Sans MS" pitchFamily="66" charset="0"/>
              </a:rPr>
              <a:t>and</a:t>
            </a:r>
            <a:r>
              <a:rPr lang="en-US" dirty="0" smtClean="0">
                <a:latin typeface="Comic Sans MS" pitchFamily="66" charset="0"/>
              </a:rPr>
              <a:t> </a:t>
            </a:r>
            <a:br>
              <a:rPr lang="en-US" dirty="0" smtClean="0">
                <a:latin typeface="Comic Sans MS" pitchFamily="66" charset="0"/>
              </a:rPr>
            </a:br>
            <a:r>
              <a:rPr lang="en-US" dirty="0" smtClean="0">
                <a:latin typeface="Comic Sans MS" pitchFamily="66" charset="0"/>
              </a:rPr>
              <a:t>2 + 3 =5 : true </a:t>
            </a:r>
          </a:p>
          <a:p>
            <a:pPr>
              <a:buNone/>
            </a:pPr>
            <a:endParaRPr lang="en-US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Comic Sans MS" pitchFamily="66" charset="0"/>
              </a:rPr>
              <a:t>Compound Proposition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dirty="0" smtClean="0">
                <a:latin typeface="Comic Sans MS" pitchFamily="66" charset="0"/>
              </a:rPr>
              <a:t>All humans are mortal : true </a:t>
            </a:r>
            <a:br>
              <a:rPr lang="en-US" dirty="0" smtClean="0">
                <a:latin typeface="Comic Sans MS" pitchFamily="66" charset="0"/>
              </a:rPr>
            </a:br>
            <a:r>
              <a:rPr lang="en-US" b="1" dirty="0" smtClean="0">
                <a:solidFill>
                  <a:srgbClr val="00B050"/>
                </a:solidFill>
                <a:latin typeface="Comic Sans MS" pitchFamily="66" charset="0"/>
              </a:rPr>
              <a:t>and</a:t>
            </a:r>
            <a:r>
              <a:rPr lang="en-US" dirty="0" smtClean="0">
                <a:latin typeface="Comic Sans MS" pitchFamily="66" charset="0"/>
              </a:rPr>
              <a:t> </a:t>
            </a:r>
            <a:br>
              <a:rPr lang="en-US" dirty="0" smtClean="0">
                <a:latin typeface="Comic Sans MS" pitchFamily="66" charset="0"/>
              </a:rPr>
            </a:br>
            <a:r>
              <a:rPr lang="en-US" dirty="0" smtClean="0">
                <a:latin typeface="Comic Sans MS" pitchFamily="66" charset="0"/>
              </a:rPr>
              <a:t>2 + 3 =5 : true </a:t>
            </a:r>
          </a:p>
          <a:p>
            <a:pPr>
              <a:buNone/>
            </a:pPr>
            <a:endParaRPr lang="en-US" dirty="0" smtClean="0">
              <a:latin typeface="Comic Sans MS" pitchFamily="66" charset="0"/>
            </a:endParaRPr>
          </a:p>
          <a:p>
            <a:pPr>
              <a:buNone/>
            </a:pPr>
            <a:endParaRPr lang="en-US" dirty="0" smtClean="0">
              <a:latin typeface="Comic Sans MS" pitchFamily="66" charset="0"/>
            </a:endParaRPr>
          </a:p>
          <a:p>
            <a:pPr>
              <a:buNone/>
            </a:pPr>
            <a:r>
              <a:rPr lang="en-US" dirty="0" smtClean="0">
                <a:latin typeface="Comic Sans MS" pitchFamily="66" charset="0"/>
              </a:rPr>
              <a:t>        Logical connector</a:t>
            </a:r>
            <a:endParaRPr lang="en-US" dirty="0">
              <a:latin typeface="Comic Sans MS" pitchFamily="66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rot="5400000">
            <a:off x="3124200" y="2971800"/>
            <a:ext cx="1828800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Comic Sans MS" pitchFamily="66" charset="0"/>
              </a:rPr>
              <a:t>Propositional Variable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latin typeface="Comic Sans MS" pitchFamily="66" charset="0"/>
              </a:rPr>
              <a:t>All humans are mortal </a:t>
            </a:r>
            <a:br>
              <a:rPr lang="en-US" dirty="0" smtClean="0">
                <a:latin typeface="Comic Sans MS" pitchFamily="66" charset="0"/>
              </a:rPr>
            </a:br>
            <a:r>
              <a:rPr lang="en-US" dirty="0" smtClean="0">
                <a:latin typeface="Comic Sans MS" pitchFamily="66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Comic Sans MS" pitchFamily="66" charset="0"/>
              </a:rPr>
              <a:t>Propositional Variable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latin typeface="Comic Sans MS" pitchFamily="66" charset="0"/>
              </a:rPr>
              <a:t>All humans are mortal: </a:t>
            </a:r>
            <a:r>
              <a:rPr lang="en-US" dirty="0" smtClean="0">
                <a:solidFill>
                  <a:srgbClr val="00B050"/>
                </a:solidFill>
                <a:latin typeface="Comic Sans MS" pitchFamily="66" charset="0"/>
              </a:rPr>
              <a:t>p</a:t>
            </a:r>
            <a:endParaRPr lang="en-US" dirty="0" smtClean="0">
              <a:latin typeface="Comic Sans MS" pitchFamily="66" charset="0"/>
            </a:endParaRPr>
          </a:p>
          <a:p>
            <a:r>
              <a:rPr lang="en-US" dirty="0" smtClean="0">
                <a:solidFill>
                  <a:srgbClr val="00B050"/>
                </a:solidFill>
                <a:latin typeface="Comic Sans MS" pitchFamily="66" charset="0"/>
              </a:rPr>
              <a:t>p</a:t>
            </a:r>
            <a:r>
              <a:rPr lang="en-US" dirty="0" smtClean="0">
                <a:latin typeface="Comic Sans MS" pitchFamily="66" charset="0"/>
              </a:rPr>
              <a:t> can either be true / false</a:t>
            </a:r>
          </a:p>
          <a:p>
            <a:pPr>
              <a:buNone/>
            </a:pPr>
            <a:endParaRPr lang="en-US" dirty="0" smtClean="0">
              <a:latin typeface="Comic Sans MS" pitchFamily="66" charset="0"/>
            </a:endParaRPr>
          </a:p>
          <a:p>
            <a:pPr>
              <a:buNone/>
            </a:pPr>
            <a:endParaRPr lang="en-US" dirty="0" smtClean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Comic Sans MS" pitchFamily="66" charset="0"/>
              </a:rPr>
              <a:t>Propositional Variable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dirty="0" smtClean="0">
                <a:latin typeface="Comic Sans MS" pitchFamily="66" charset="0"/>
              </a:rPr>
              <a:t>All humans are mortal</a:t>
            </a:r>
            <a:br>
              <a:rPr lang="en-US" dirty="0" smtClean="0">
                <a:latin typeface="Comic Sans MS" pitchFamily="66" charset="0"/>
              </a:rPr>
            </a:br>
            <a:r>
              <a:rPr lang="en-US" dirty="0" smtClean="0">
                <a:latin typeface="Comic Sans MS" pitchFamily="66" charset="0"/>
              </a:rPr>
              <a:t>and </a:t>
            </a:r>
            <a:br>
              <a:rPr lang="en-US" dirty="0" smtClean="0">
                <a:latin typeface="Comic Sans MS" pitchFamily="66" charset="0"/>
              </a:rPr>
            </a:br>
            <a:r>
              <a:rPr lang="en-US" dirty="0" smtClean="0">
                <a:latin typeface="Comic Sans MS" pitchFamily="66" charset="0"/>
              </a:rPr>
              <a:t>2 + 3 =5 </a:t>
            </a:r>
          </a:p>
          <a:p>
            <a:pPr algn="ctr">
              <a:buNone/>
            </a:pPr>
            <a:endParaRPr lang="en-US" dirty="0" smtClean="0">
              <a:latin typeface="Comic Sans MS" pitchFamily="66" charset="0"/>
            </a:endParaRPr>
          </a:p>
          <a:p>
            <a:pPr algn="ctr">
              <a:buNone/>
            </a:pPr>
            <a:r>
              <a:rPr lang="en-US" dirty="0" smtClean="0">
                <a:latin typeface="Comic Sans MS" pitchFamily="66" charset="0"/>
              </a:rPr>
              <a:t>p and q</a:t>
            </a:r>
          </a:p>
          <a:p>
            <a:pPr>
              <a:buNone/>
            </a:pPr>
            <a:endParaRPr lang="en-US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Comic Sans MS" pitchFamily="66" charset="0"/>
              </a:rPr>
              <a:t>What is Proposition?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mic Sans MS" pitchFamily="66" charset="0"/>
              </a:rPr>
              <a:t>A statement that is either true or false</a:t>
            </a:r>
          </a:p>
          <a:p>
            <a:pPr algn="ctr">
              <a:buNone/>
            </a:pPr>
            <a:r>
              <a:rPr lang="en-US" dirty="0" smtClean="0">
                <a:latin typeface="Comic Sans MS" pitchFamily="66" charset="0"/>
              </a:rPr>
              <a:t>2 + 3 = 5 </a:t>
            </a:r>
          </a:p>
          <a:p>
            <a:pPr algn="ctr">
              <a:buNone/>
            </a:pPr>
            <a:endParaRPr lang="en-US" dirty="0" smtClean="0">
              <a:latin typeface="Comic Sans MS" pitchFamily="66" charset="0"/>
            </a:endParaRPr>
          </a:p>
          <a:p>
            <a:pPr>
              <a:buNone/>
            </a:pPr>
            <a:endParaRPr lang="en-US" dirty="0" smtClean="0">
              <a:latin typeface="Comic Sans MS" pitchFamily="66" charset="0"/>
            </a:endParaRPr>
          </a:p>
          <a:p>
            <a:pPr>
              <a:buNone/>
            </a:pPr>
            <a:endParaRPr lang="en-US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Comic Sans MS" pitchFamily="66" charset="0"/>
              </a:rPr>
              <a:t>Logical Connector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mic Sans MS" pitchFamily="66" charset="0"/>
              </a:rPr>
              <a:t>Not</a:t>
            </a:r>
          </a:p>
          <a:p>
            <a:r>
              <a:rPr lang="en-US" dirty="0" smtClean="0">
                <a:latin typeface="Comic Sans MS" pitchFamily="66" charset="0"/>
              </a:rPr>
              <a:t>And</a:t>
            </a:r>
          </a:p>
          <a:p>
            <a:r>
              <a:rPr lang="en-US" dirty="0" smtClean="0">
                <a:latin typeface="Comic Sans MS" pitchFamily="66" charset="0"/>
              </a:rPr>
              <a:t>Or</a:t>
            </a:r>
          </a:p>
          <a:p>
            <a:r>
              <a:rPr lang="en-US" dirty="0" smtClean="0">
                <a:latin typeface="Comic Sans MS" pitchFamily="66" charset="0"/>
              </a:rPr>
              <a:t>Implies</a:t>
            </a:r>
          </a:p>
          <a:p>
            <a:r>
              <a:rPr lang="en-US" dirty="0" smtClean="0">
                <a:latin typeface="Comic Sans MS" pitchFamily="66" charset="0"/>
              </a:rPr>
              <a:t>Xor</a:t>
            </a:r>
          </a:p>
          <a:p>
            <a:r>
              <a:rPr lang="en-US" dirty="0" smtClean="0">
                <a:latin typeface="Comic Sans MS" pitchFamily="66" charset="0"/>
              </a:rPr>
              <a:t>Iff</a:t>
            </a:r>
            <a:endParaRPr lang="en-US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Comic Sans MS" pitchFamily="66" charset="0"/>
              </a:rPr>
              <a:t>Logical Connector: NOT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mic Sans MS" pitchFamily="66" charset="0"/>
              </a:rPr>
              <a:t>Notation</a:t>
            </a:r>
            <a:r>
              <a:rPr lang="en-US" dirty="0">
                <a:latin typeface="Comic Sans MS" pitchFamily="66" charset="0"/>
              </a:rPr>
              <a:t>: ¬</a:t>
            </a:r>
            <a:endParaRPr lang="en-US" dirty="0" smtClean="0">
              <a:latin typeface="Comic Sans MS" pitchFamily="66" charset="0"/>
            </a:endParaRPr>
          </a:p>
          <a:p>
            <a:r>
              <a:rPr lang="en-US" dirty="0" smtClean="0">
                <a:latin typeface="Comic Sans MS" pitchFamily="66" charset="0"/>
              </a:rPr>
              <a:t>Truth table:</a:t>
            </a:r>
          </a:p>
          <a:p>
            <a:pPr>
              <a:buNone/>
            </a:pPr>
            <a:endParaRPr lang="en-US" dirty="0" smtClean="0">
              <a:latin typeface="Comic Sans MS" pitchFamily="66" charset="0"/>
            </a:endParaRPr>
          </a:p>
          <a:p>
            <a:endParaRPr lang="en-US" dirty="0">
              <a:latin typeface="Comic Sans MS" pitchFamily="66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5337756"/>
              </p:ext>
            </p:extLst>
          </p:nvPr>
        </p:nvGraphicFramePr>
        <p:xfrm>
          <a:off x="2133600" y="3124200"/>
          <a:ext cx="5105400" cy="121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52700"/>
                <a:gridCol w="2552700"/>
              </a:tblGrid>
              <a:tr h="4064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p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¬ p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</a:tr>
              <a:tr h="4064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0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1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</a:tr>
              <a:tr h="4064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1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0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Comic Sans MS" pitchFamily="66" charset="0"/>
              </a:rPr>
              <a:t>Logical Connector: AND</a:t>
            </a:r>
            <a:endParaRPr lang="en-US" dirty="0">
              <a:latin typeface="Comic Sans MS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>
                    <a:latin typeface="Comic Sans MS" pitchFamily="66" charset="0"/>
                  </a:rPr>
                  <a:t>Notation: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⋀</m:t>
                    </m:r>
                  </m:oMath>
                </a14:m>
                <a:endParaRPr lang="en-US" dirty="0" smtClean="0">
                  <a:latin typeface="Comic Sans MS" pitchFamily="66" charset="0"/>
                </a:endParaRPr>
              </a:p>
              <a:p>
                <a:r>
                  <a:rPr lang="en-US" dirty="0" smtClean="0">
                    <a:latin typeface="Comic Sans MS" pitchFamily="66" charset="0"/>
                  </a:rPr>
                  <a:t>Truth table:</a:t>
                </a:r>
              </a:p>
              <a:p>
                <a:pPr>
                  <a:buNone/>
                </a:pPr>
                <a:endParaRPr lang="en-US" dirty="0" smtClean="0">
                  <a:latin typeface="Comic Sans MS" pitchFamily="66" charset="0"/>
                </a:endParaRPr>
              </a:p>
              <a:p>
                <a:endParaRPr lang="en-US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13929555"/>
                  </p:ext>
                </p:extLst>
              </p:nvPr>
            </p:nvGraphicFramePr>
            <p:xfrm>
              <a:off x="2133600" y="3124200"/>
              <a:ext cx="5105400" cy="2032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701800"/>
                    <a:gridCol w="1701800"/>
                    <a:gridCol w="1701800"/>
                  </a:tblGrid>
                  <a:tr h="406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p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q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p 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⋀</m:t>
                              </m:r>
                            </m:oMath>
                          </a14:m>
                          <a:r>
                            <a:rPr lang="en-US" dirty="0" smtClean="0">
                              <a:latin typeface="Comic Sans MS" pitchFamily="66" charset="0"/>
                            </a:rPr>
                            <a:t> q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</a:tr>
                  <a:tr h="406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0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0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0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</a:tr>
                  <a:tr h="406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0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1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0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</a:tr>
                  <a:tr h="406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1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0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0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</a:tr>
                  <a:tr h="406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1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1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1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13929555"/>
                  </p:ext>
                </p:extLst>
              </p:nvPr>
            </p:nvGraphicFramePr>
            <p:xfrm>
              <a:off x="2133600" y="3124200"/>
              <a:ext cx="5105400" cy="2032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701800"/>
                    <a:gridCol w="1701800"/>
                    <a:gridCol w="1701800"/>
                  </a:tblGrid>
                  <a:tr h="406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p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q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01075" t="-5970" r="-717" b="-413433"/>
                          </a:stretch>
                        </a:blipFill>
                      </a:tcPr>
                    </a:tc>
                  </a:tr>
                  <a:tr h="406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0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0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0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</a:tr>
                  <a:tr h="406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0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1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0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</a:tr>
                  <a:tr h="406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1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0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0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</a:tr>
                  <a:tr h="406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1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1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1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Comic Sans MS" pitchFamily="66" charset="0"/>
              </a:rPr>
              <a:t>Logical Connector: OR</a:t>
            </a:r>
            <a:endParaRPr lang="en-US" dirty="0">
              <a:latin typeface="Comic Sans MS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>
                    <a:latin typeface="Comic Sans MS" pitchFamily="66" charset="0"/>
                  </a:rPr>
                  <a:t>Notation: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⋁</m:t>
                    </m:r>
                  </m:oMath>
                </a14:m>
                <a:endParaRPr lang="en-US" dirty="0" smtClean="0">
                  <a:latin typeface="Comic Sans MS" pitchFamily="66" charset="0"/>
                </a:endParaRPr>
              </a:p>
              <a:p>
                <a:r>
                  <a:rPr lang="en-US" dirty="0" smtClean="0">
                    <a:latin typeface="Comic Sans MS" pitchFamily="66" charset="0"/>
                  </a:rPr>
                  <a:t>Truth table:</a:t>
                </a:r>
              </a:p>
              <a:p>
                <a:pPr>
                  <a:buNone/>
                </a:pPr>
                <a:endParaRPr lang="en-US" dirty="0" smtClean="0">
                  <a:latin typeface="Comic Sans MS" pitchFamily="66" charset="0"/>
                </a:endParaRPr>
              </a:p>
              <a:p>
                <a:endParaRPr lang="en-US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32264597"/>
                  </p:ext>
                </p:extLst>
              </p:nvPr>
            </p:nvGraphicFramePr>
            <p:xfrm>
              <a:off x="2133600" y="3124200"/>
              <a:ext cx="5105400" cy="2032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701800"/>
                    <a:gridCol w="1701800"/>
                    <a:gridCol w="1701800"/>
                  </a:tblGrid>
                  <a:tr h="406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p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q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p 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⋁</m:t>
                              </m:r>
                            </m:oMath>
                          </a14:m>
                          <a:r>
                            <a:rPr lang="en-US" dirty="0" smtClean="0">
                              <a:latin typeface="Comic Sans MS" pitchFamily="66" charset="0"/>
                            </a:rPr>
                            <a:t> q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</a:tr>
                  <a:tr h="406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0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0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0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</a:tr>
                  <a:tr h="406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0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1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1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</a:tr>
                  <a:tr h="406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1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0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1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</a:tr>
                  <a:tr h="406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1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1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1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32264597"/>
                  </p:ext>
                </p:extLst>
              </p:nvPr>
            </p:nvGraphicFramePr>
            <p:xfrm>
              <a:off x="2133600" y="3124200"/>
              <a:ext cx="5105400" cy="2032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701800"/>
                    <a:gridCol w="1701800"/>
                    <a:gridCol w="1701800"/>
                  </a:tblGrid>
                  <a:tr h="406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p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q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01075" t="-5970" r="-717" b="-413433"/>
                          </a:stretch>
                        </a:blipFill>
                      </a:tcPr>
                    </a:tc>
                  </a:tr>
                  <a:tr h="406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0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0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0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</a:tr>
                  <a:tr h="406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0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1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1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</a:tr>
                  <a:tr h="406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1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0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1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</a:tr>
                  <a:tr h="406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1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1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1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Comic Sans MS" pitchFamily="66" charset="0"/>
              </a:rPr>
              <a:t>Logical Connector: IMPLIES</a:t>
            </a:r>
            <a:endParaRPr lang="en-US" dirty="0">
              <a:latin typeface="Comic Sans MS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>
                    <a:latin typeface="Comic Sans MS" pitchFamily="66" charset="0"/>
                  </a:rPr>
                  <a:t>Notation: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endParaRPr lang="en-US" dirty="0" smtClean="0">
                  <a:latin typeface="Comic Sans MS" pitchFamily="66" charset="0"/>
                </a:endParaRPr>
              </a:p>
              <a:p>
                <a:r>
                  <a:rPr lang="en-US" dirty="0" smtClean="0">
                    <a:latin typeface="Comic Sans MS" pitchFamily="66" charset="0"/>
                  </a:rPr>
                  <a:t>Truth table:</a:t>
                </a:r>
              </a:p>
              <a:p>
                <a:pPr>
                  <a:buNone/>
                </a:pPr>
                <a:endParaRPr lang="en-US" dirty="0" smtClean="0">
                  <a:latin typeface="Comic Sans MS" pitchFamily="66" charset="0"/>
                </a:endParaRPr>
              </a:p>
              <a:p>
                <a:endParaRPr lang="en-US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98428340"/>
                  </p:ext>
                </p:extLst>
              </p:nvPr>
            </p:nvGraphicFramePr>
            <p:xfrm>
              <a:off x="2133600" y="3124200"/>
              <a:ext cx="5105400" cy="2032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701800"/>
                    <a:gridCol w="1701800"/>
                    <a:gridCol w="1701800"/>
                  </a:tblGrid>
                  <a:tr h="406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p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q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p 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dirty="0" smtClean="0">
                              <a:latin typeface="Comic Sans MS" pitchFamily="66" charset="0"/>
                            </a:rPr>
                            <a:t> q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</a:tr>
                  <a:tr h="406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0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0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1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</a:tr>
                  <a:tr h="406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0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1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1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</a:tr>
                  <a:tr h="406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1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0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0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</a:tr>
                  <a:tr h="406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1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1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1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98428340"/>
                  </p:ext>
                </p:extLst>
              </p:nvPr>
            </p:nvGraphicFramePr>
            <p:xfrm>
              <a:off x="2133600" y="3124200"/>
              <a:ext cx="5105400" cy="2032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701800"/>
                    <a:gridCol w="1701800"/>
                    <a:gridCol w="1701800"/>
                  </a:tblGrid>
                  <a:tr h="406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p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q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01075" t="-5970" r="-717" b="-413433"/>
                          </a:stretch>
                        </a:blipFill>
                      </a:tcPr>
                    </a:tc>
                  </a:tr>
                  <a:tr h="406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0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0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1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</a:tr>
                  <a:tr h="406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0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1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1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</a:tr>
                  <a:tr h="406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1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0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0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</a:tr>
                  <a:tr h="406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1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1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1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Comic Sans MS" pitchFamily="66" charset="0"/>
              </a:rPr>
              <a:t>Logical Connector: XOR</a:t>
            </a:r>
            <a:endParaRPr lang="en-US" dirty="0">
              <a:latin typeface="Comic Sans MS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>
                    <a:latin typeface="Comic Sans MS" pitchFamily="66" charset="0"/>
                  </a:rPr>
                  <a:t>Notation: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</m:oMath>
                </a14:m>
                <a:endParaRPr lang="en-US" dirty="0" smtClean="0">
                  <a:latin typeface="Comic Sans MS" pitchFamily="66" charset="0"/>
                </a:endParaRPr>
              </a:p>
              <a:p>
                <a:r>
                  <a:rPr lang="en-US" dirty="0" smtClean="0">
                    <a:latin typeface="Comic Sans MS" pitchFamily="66" charset="0"/>
                  </a:rPr>
                  <a:t>Truth table:</a:t>
                </a:r>
              </a:p>
              <a:p>
                <a:pPr>
                  <a:buNone/>
                </a:pPr>
                <a:endParaRPr lang="en-US" dirty="0" smtClean="0">
                  <a:latin typeface="Comic Sans MS" pitchFamily="66" charset="0"/>
                </a:endParaRPr>
              </a:p>
              <a:p>
                <a:endParaRPr lang="en-US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133600" y="3124200"/>
          <a:ext cx="5105400" cy="20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01800"/>
                <a:gridCol w="1701800"/>
                <a:gridCol w="1701800"/>
              </a:tblGrid>
              <a:tr h="4064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p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q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p xor q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</a:tr>
              <a:tr h="4064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0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0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0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</a:tr>
              <a:tr h="4064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0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1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1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</a:tr>
              <a:tr h="4064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1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0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1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</a:tr>
              <a:tr h="4064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1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1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0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Comic Sans MS" pitchFamily="66" charset="0"/>
              </a:rPr>
              <a:t>Logical Connector: IFF</a:t>
            </a:r>
            <a:endParaRPr lang="en-US" dirty="0">
              <a:latin typeface="Comic Sans MS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>
                    <a:latin typeface="Comic Sans MS" pitchFamily="66" charset="0"/>
                  </a:rPr>
                  <a:t>Notation: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</m:oMath>
                </a14:m>
                <a:endParaRPr lang="en-US" dirty="0" smtClean="0">
                  <a:latin typeface="Comic Sans MS" pitchFamily="66" charset="0"/>
                </a:endParaRPr>
              </a:p>
              <a:p>
                <a:r>
                  <a:rPr lang="en-US" dirty="0" smtClean="0">
                    <a:latin typeface="Comic Sans MS" pitchFamily="66" charset="0"/>
                  </a:rPr>
                  <a:t>Truth table:</a:t>
                </a:r>
              </a:p>
              <a:p>
                <a:pPr>
                  <a:buNone/>
                </a:pPr>
                <a:endParaRPr lang="en-US" dirty="0" smtClean="0">
                  <a:latin typeface="Comic Sans MS" pitchFamily="66" charset="0"/>
                </a:endParaRPr>
              </a:p>
              <a:p>
                <a:endParaRPr lang="en-US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133600" y="3124200"/>
          <a:ext cx="5105400" cy="20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01800"/>
                <a:gridCol w="1701800"/>
                <a:gridCol w="1701800"/>
              </a:tblGrid>
              <a:tr h="4064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p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q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p IFF q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</a:tr>
              <a:tr h="4064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0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0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1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</a:tr>
              <a:tr h="4064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0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1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0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</a:tr>
              <a:tr h="4064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1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0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0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</a:tr>
              <a:tr h="4064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1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1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1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dirty="0" smtClean="0">
                <a:latin typeface="Comic Sans MS" pitchFamily="66" charset="0"/>
              </a:rPr>
              <a:t>FINDING TRUTH TABLE OF COMPOUND PROPOSTIONS: Example1</a:t>
            </a:r>
            <a:endParaRPr lang="en-US" sz="2400" dirty="0">
              <a:latin typeface="Comic Sans MS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algn="ctr">
                  <a:buNone/>
                </a:pPr>
                <a:r>
                  <a:rPr lang="en-US" sz="2400" dirty="0">
                    <a:latin typeface="Comic Sans MS" pitchFamily="66" charset="0"/>
                  </a:rPr>
                  <a:t>P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⋀</m:t>
                    </m:r>
                  </m:oMath>
                </a14:m>
                <a:r>
                  <a:rPr lang="en-US" sz="2400" dirty="0">
                    <a:latin typeface="Comic Sans MS" pitchFamily="66" charset="0"/>
                  </a:rPr>
                  <a:t> q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sz="2400" dirty="0">
                    <a:latin typeface="Comic Sans MS" pitchFamily="66" charset="0"/>
                  </a:rPr>
                  <a:t> s</a:t>
                </a:r>
              </a:p>
              <a:p>
                <a:pPr>
                  <a:buNone/>
                </a:pPr>
                <a:r>
                  <a:rPr lang="en-US" sz="2400" dirty="0" smtClean="0">
                    <a:latin typeface="Comic Sans MS" pitchFamily="66" charset="0"/>
                  </a:rPr>
                  <a:t>No of propositional variables = 3</a:t>
                </a:r>
              </a:p>
              <a:p>
                <a:pPr>
                  <a:buNone/>
                </a:pPr>
                <a:r>
                  <a:rPr lang="en-US" sz="2400" dirty="0" smtClean="0">
                    <a:latin typeface="Comic Sans MS" pitchFamily="66" charset="0"/>
                  </a:rPr>
                  <a:t>No of rows in truth table = 2³ = 8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111" t="-1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dirty="0" smtClean="0">
                <a:latin typeface="Comic Sans MS" pitchFamily="66" charset="0"/>
              </a:rPr>
              <a:t>FINDING TRUTH TABLE OF COMPOUND PROPOSTIONS</a:t>
            </a:r>
            <a:endParaRPr lang="en-US" sz="2400" dirty="0">
              <a:latin typeface="Comic Sans MS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algn="ctr">
                  <a:buNone/>
                </a:pPr>
                <a:r>
                  <a:rPr lang="en-US" sz="2400" dirty="0">
                    <a:latin typeface="Comic Sans MS" pitchFamily="66" charset="0"/>
                  </a:rPr>
                  <a:t>P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⋀</m:t>
                    </m:r>
                  </m:oMath>
                </a14:m>
                <a:r>
                  <a:rPr lang="en-US" sz="2400" dirty="0">
                    <a:latin typeface="Comic Sans MS" pitchFamily="66" charset="0"/>
                  </a:rPr>
                  <a:t> q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sz="2400" dirty="0">
                    <a:latin typeface="Comic Sans MS" pitchFamily="66" charset="0"/>
                  </a:rPr>
                  <a:t> s</a:t>
                </a:r>
              </a:p>
              <a:p>
                <a:pPr algn="ctr">
                  <a:buNone/>
                </a:pPr>
                <a:endParaRPr lang="en-US" sz="2400" dirty="0" smtClean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1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143000" y="2362200"/>
          <a:ext cx="3276600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400"/>
                <a:gridCol w="1143000"/>
                <a:gridCol w="1219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dirty="0" smtClean="0">
                <a:latin typeface="Comic Sans MS" pitchFamily="66" charset="0"/>
              </a:rPr>
              <a:t>FINDING TRUTH TABLE OF COMPOUND PROPOSTIONS</a:t>
            </a:r>
            <a:endParaRPr lang="en-US" sz="2400" dirty="0">
              <a:latin typeface="Comic Sans MS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ctr">
                  <a:buNone/>
                </a:pPr>
                <a:r>
                  <a:rPr lang="en-US" dirty="0" smtClean="0">
                    <a:latin typeface="Comic Sans MS" pitchFamily="66" charset="0"/>
                  </a:rPr>
                  <a:t>P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⋀</m:t>
                    </m:r>
                  </m:oMath>
                </a14:m>
                <a:r>
                  <a:rPr lang="en-US" dirty="0" smtClean="0">
                    <a:latin typeface="Comic Sans MS" pitchFamily="66" charset="0"/>
                  </a:rPr>
                  <a:t> q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dirty="0" smtClean="0">
                    <a:latin typeface="Comic Sans MS" pitchFamily="66" charset="0"/>
                  </a:rPr>
                  <a:t> s</a:t>
                </a:r>
              </a:p>
              <a:p>
                <a:pPr>
                  <a:buNone/>
                </a:pPr>
                <a:r>
                  <a:rPr lang="en-US" sz="2800" dirty="0" smtClean="0">
                    <a:latin typeface="Comic Sans MS" pitchFamily="66" charset="0"/>
                  </a:rPr>
                  <a:t>Which operation to perform first?</a:t>
                </a:r>
              </a:p>
              <a:p>
                <a:pPr>
                  <a:buNone/>
                </a:pPr>
                <a:r>
                  <a:rPr lang="en-US" sz="2800" dirty="0" smtClean="0">
                    <a:latin typeface="Comic Sans MS" pitchFamily="66" charset="0"/>
                  </a:rPr>
                  <a:t>p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⋀</m:t>
                    </m:r>
                  </m:oMath>
                </a14:m>
                <a:r>
                  <a:rPr lang="en-US" sz="2800" dirty="0" smtClean="0">
                    <a:latin typeface="Comic Sans MS" pitchFamily="66" charset="0"/>
                  </a:rPr>
                  <a:t> q  / q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sz="2800" dirty="0" smtClean="0">
                    <a:latin typeface="Comic Sans MS" pitchFamily="66" charset="0"/>
                  </a:rPr>
                  <a:t> s</a:t>
                </a:r>
                <a:endParaRPr lang="en-US" sz="2800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81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Comic Sans MS" pitchFamily="66" charset="0"/>
              </a:rPr>
              <a:t>What is Proposition?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mic Sans MS" pitchFamily="66" charset="0"/>
              </a:rPr>
              <a:t>A statement that is either true or false</a:t>
            </a:r>
          </a:p>
          <a:p>
            <a:pPr algn="ctr">
              <a:buNone/>
            </a:pPr>
            <a:r>
              <a:rPr lang="en-US" dirty="0" smtClean="0">
                <a:latin typeface="Comic Sans MS" pitchFamily="66" charset="0"/>
              </a:rPr>
              <a:t>2 + 3 = 5 : true</a:t>
            </a:r>
          </a:p>
          <a:p>
            <a:pPr>
              <a:buNone/>
            </a:pPr>
            <a:endParaRPr lang="en-US" dirty="0" smtClean="0">
              <a:latin typeface="Comic Sans MS" pitchFamily="66" charset="0"/>
            </a:endParaRPr>
          </a:p>
          <a:p>
            <a:pPr>
              <a:buNone/>
            </a:pPr>
            <a:endParaRPr lang="en-US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dirty="0" smtClean="0">
                <a:latin typeface="Comic Sans MS" pitchFamily="66" charset="0"/>
              </a:rPr>
              <a:t>FINDING TRUTH TABLE OF COMPOUND PROPOSTIONS</a:t>
            </a:r>
            <a:endParaRPr lang="en-US" sz="2400" dirty="0">
              <a:latin typeface="Comic Sans MS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ctr">
                  <a:buNone/>
                </a:pPr>
                <a:r>
                  <a:rPr lang="en-US" dirty="0" smtClean="0">
                    <a:latin typeface="Comic Sans MS" pitchFamily="66" charset="0"/>
                  </a:rPr>
                  <a:t>P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⋀</m:t>
                    </m:r>
                  </m:oMath>
                </a14:m>
                <a:r>
                  <a:rPr lang="en-US" dirty="0" smtClean="0">
                    <a:latin typeface="Comic Sans MS" pitchFamily="66" charset="0"/>
                  </a:rPr>
                  <a:t> q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dirty="0" smtClean="0">
                    <a:latin typeface="Comic Sans MS" pitchFamily="66" charset="0"/>
                  </a:rPr>
                  <a:t> s</a:t>
                </a:r>
              </a:p>
              <a:p>
                <a:pPr>
                  <a:buNone/>
                </a:pPr>
                <a:r>
                  <a:rPr lang="en-US" sz="2800" dirty="0" smtClean="0">
                    <a:latin typeface="Comic Sans MS" pitchFamily="66" charset="0"/>
                  </a:rPr>
                  <a:t>Which operation to perform first?</a:t>
                </a:r>
              </a:p>
              <a:p>
                <a:pPr>
                  <a:buNone/>
                </a:pPr>
                <a:r>
                  <a:rPr lang="en-US" sz="2800" dirty="0" smtClean="0">
                    <a:latin typeface="Comic Sans MS" pitchFamily="66" charset="0"/>
                  </a:rPr>
                  <a:t>p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⋀</m:t>
                    </m:r>
                  </m:oMath>
                </a14:m>
                <a:r>
                  <a:rPr lang="en-US" sz="2800" dirty="0" smtClean="0">
                    <a:latin typeface="Comic Sans MS" pitchFamily="66" charset="0"/>
                  </a:rPr>
                  <a:t> q  / q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sz="2800" dirty="0" smtClean="0">
                    <a:latin typeface="Comic Sans MS" pitchFamily="66" charset="0"/>
                  </a:rPr>
                  <a:t> s:</a:t>
                </a:r>
              </a:p>
              <a:p>
                <a:pPr>
                  <a:buNone/>
                </a:pPr>
                <a:endParaRPr lang="en-US" sz="2800" dirty="0" smtClean="0">
                  <a:latin typeface="Comic Sans MS" pitchFamily="66" charset="0"/>
                </a:endParaRPr>
              </a:p>
              <a:p>
                <a:pPr algn="ctr">
                  <a:buNone/>
                </a:pPr>
                <a:r>
                  <a:rPr lang="en-US" sz="4000" dirty="0" smtClean="0">
                    <a:latin typeface="Comic Sans MS" pitchFamily="66" charset="0"/>
                  </a:rPr>
                  <a:t>See Precedence Table</a:t>
                </a:r>
                <a:endParaRPr lang="en-US" sz="4000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81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dirty="0" smtClean="0">
                <a:latin typeface="Comic Sans MS" pitchFamily="66" charset="0"/>
              </a:rPr>
              <a:t>Precedence Table</a:t>
            </a:r>
            <a:endParaRPr lang="en-US" sz="4000" dirty="0">
              <a:latin typeface="Comic Sans MS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71213074"/>
                  </p:ext>
                </p:extLst>
              </p:nvPr>
            </p:nvGraphicFramePr>
            <p:xfrm>
              <a:off x="1295400" y="2286000"/>
              <a:ext cx="6096000" cy="2225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48000"/>
                    <a:gridCol w="30480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Connector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Precedence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¬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1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⋀</m:t>
                                </m:r>
                              </m:oMath>
                            </m:oMathPara>
                          </a14:m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2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⋁</m:t>
                                </m:r>
                              </m:oMath>
                            </m:oMathPara>
                          </a14:m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3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4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↔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   </m:t>
                                </m:r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⊕</m:t>
                                </m:r>
                              </m:oMath>
                            </m:oMathPara>
                          </a14:m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5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71213074"/>
                  </p:ext>
                </p:extLst>
              </p:nvPr>
            </p:nvGraphicFramePr>
            <p:xfrm>
              <a:off x="1295400" y="2286000"/>
              <a:ext cx="6096000" cy="2225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48000"/>
                    <a:gridCol w="30480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Connector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Precedence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¬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1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0" t="-206557" r="-100200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2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0" t="-311667" r="-100200" b="-2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3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0" t="-404918" r="-100200" b="-1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4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0" t="-504918" r="-100200" b="-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5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dirty="0" smtClean="0">
                <a:latin typeface="Comic Sans MS" pitchFamily="66" charset="0"/>
              </a:rPr>
              <a:t>FINDING TRUTH TABLE OF COMPOUND PROPOSTIONS</a:t>
            </a:r>
            <a:endParaRPr lang="en-US" sz="2400" dirty="0">
              <a:latin typeface="Comic Sans MS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1"/>
                <a:ext cx="8229600" cy="609600"/>
              </a:xfrm>
            </p:spPr>
            <p:txBody>
              <a:bodyPr/>
              <a:lstStyle/>
              <a:p>
                <a:pPr>
                  <a:buNone/>
                </a:pPr>
                <a:r>
                  <a:rPr lang="en-US" dirty="0">
                    <a:latin typeface="Comic Sans MS" pitchFamily="66" charset="0"/>
                  </a:rPr>
                  <a:t>P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⋀</m:t>
                    </m:r>
                  </m:oMath>
                </a14:m>
                <a:r>
                  <a:rPr lang="en-US" dirty="0">
                    <a:latin typeface="Comic Sans MS" pitchFamily="66" charset="0"/>
                  </a:rPr>
                  <a:t> q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dirty="0">
                    <a:latin typeface="Comic Sans MS" pitchFamily="66" charset="0"/>
                  </a:rPr>
                  <a:t> </a:t>
                </a:r>
                <a:r>
                  <a:rPr lang="en-US" dirty="0" smtClean="0">
                    <a:latin typeface="Comic Sans MS" pitchFamily="66" charset="0"/>
                  </a:rPr>
                  <a:t>s</a:t>
                </a:r>
                <a:endParaRPr lang="en-US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1"/>
                <a:ext cx="8229600" cy="609600"/>
              </a:xfrm>
              <a:blipFill rotWithShape="0">
                <a:blip r:embed="rId2"/>
                <a:stretch>
                  <a:fillRect l="-1852" t="-13000" b="-27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457200" y="2209801"/>
                <a:ext cx="8229600" cy="68579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Font typeface="Arial" pitchFamily="34" charset="0"/>
                  <a:buNone/>
                </a:pPr>
                <a:r>
                  <a:rPr lang="en-US" dirty="0" smtClean="0">
                    <a:latin typeface="Comic Sans MS" pitchFamily="66" charset="0"/>
                  </a:rPr>
                  <a:t>= (p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⋀</m:t>
                    </m:r>
                  </m:oMath>
                </a14:m>
                <a:r>
                  <a:rPr lang="en-US" dirty="0" smtClean="0">
                    <a:latin typeface="Comic Sans MS" pitchFamily="66" charset="0"/>
                  </a:rPr>
                  <a:t> q)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dirty="0" smtClean="0">
                    <a:latin typeface="Comic Sans MS" pitchFamily="66" charset="0"/>
                  </a:rPr>
                  <a:t> s</a:t>
                </a:r>
              </a:p>
            </p:txBody>
          </p:sp>
        </mc:Choice>
        <mc:Fallback xmlns="">
          <p:sp>
            <p:nvSpPr>
              <p:cNvPr id="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209801"/>
                <a:ext cx="8229600" cy="685799"/>
              </a:xfrm>
              <a:prstGeom prst="rect">
                <a:avLst/>
              </a:prstGeom>
              <a:blipFill rotWithShape="0">
                <a:blip r:embed="rId3"/>
                <a:stretch>
                  <a:fillRect l="-1852" t="-11607" b="-13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3733800"/>
            <a:ext cx="8229600" cy="16491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US" dirty="0" smtClean="0">
                <a:latin typeface="Comic Sans MS" pitchFamily="66" charset="0"/>
              </a:rPr>
              <a:t>= 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 txBox="1">
                <a:spLocks/>
              </p:cNvSpPr>
              <p:nvPr/>
            </p:nvSpPr>
            <p:spPr>
              <a:xfrm>
                <a:off x="457200" y="3048000"/>
                <a:ext cx="8229600" cy="6096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Font typeface="Arial" pitchFamily="34" charset="0"/>
                  <a:buNone/>
                </a:pPr>
                <a:r>
                  <a:rPr lang="en-US" dirty="0" smtClean="0">
                    <a:latin typeface="Comic Sans MS" pitchFamily="66" charset="0"/>
                  </a:rPr>
                  <a:t>= a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dirty="0" smtClean="0">
                    <a:latin typeface="Comic Sans MS" pitchFamily="66" charset="0"/>
                  </a:rPr>
                  <a:t> s</a:t>
                </a:r>
              </a:p>
            </p:txBody>
          </p:sp>
        </mc:Choice>
        <mc:Fallback xmlns=""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3048000"/>
                <a:ext cx="8229600" cy="609600"/>
              </a:xfrm>
              <a:prstGeom prst="rect">
                <a:avLst/>
              </a:prstGeom>
              <a:blipFill rotWithShape="0">
                <a:blip r:embed="rId4"/>
                <a:stretch>
                  <a:fillRect l="-1852" t="-13000" b="-2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dirty="0" smtClean="0">
                <a:latin typeface="Comic Sans MS" pitchFamily="66" charset="0"/>
              </a:rPr>
              <a:t>FINDING TRUTH TABLE OF COMPOUND PROPOSTIONS</a:t>
            </a:r>
            <a:endParaRPr lang="en-US" sz="2400" dirty="0">
              <a:latin typeface="Comic Sans MS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None/>
                </a:pPr>
                <a:r>
                  <a:rPr lang="en-US" sz="2000" dirty="0">
                    <a:latin typeface="Comic Sans MS" pitchFamily="66" charset="0"/>
                  </a:rPr>
                  <a:t>P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⋀</m:t>
                    </m:r>
                  </m:oMath>
                </a14:m>
                <a:r>
                  <a:rPr lang="en-US" sz="2000" dirty="0">
                    <a:latin typeface="Comic Sans MS" pitchFamily="66" charset="0"/>
                  </a:rPr>
                  <a:t> q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sz="2000" dirty="0">
                    <a:latin typeface="Comic Sans MS" pitchFamily="66" charset="0"/>
                  </a:rPr>
                  <a:t> </a:t>
                </a:r>
                <a:r>
                  <a:rPr lang="en-US" sz="2000" dirty="0" smtClean="0">
                    <a:latin typeface="Comic Sans MS" pitchFamily="66" charset="0"/>
                  </a:rPr>
                  <a:t>s = </a:t>
                </a:r>
                <a:r>
                  <a:rPr lang="en-US" sz="2000" dirty="0">
                    <a:latin typeface="Comic Sans MS" pitchFamily="66" charset="0"/>
                  </a:rPr>
                  <a:t>(p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⋀</m:t>
                    </m:r>
                  </m:oMath>
                </a14:m>
                <a:r>
                  <a:rPr lang="en-US" sz="2000" dirty="0">
                    <a:latin typeface="Comic Sans MS" pitchFamily="66" charset="0"/>
                  </a:rPr>
                  <a:t> q)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sz="2000" dirty="0">
                    <a:latin typeface="Comic Sans MS" pitchFamily="66" charset="0"/>
                  </a:rPr>
                  <a:t> </a:t>
                </a:r>
                <a:r>
                  <a:rPr lang="en-US" sz="2000" dirty="0" smtClean="0">
                    <a:latin typeface="Comic Sans MS" pitchFamily="66" charset="0"/>
                  </a:rPr>
                  <a:t>s = </a:t>
                </a:r>
                <a:r>
                  <a:rPr lang="en-US" sz="2000" dirty="0">
                    <a:latin typeface="Comic Sans MS" pitchFamily="66" charset="0"/>
                  </a:rPr>
                  <a:t>a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sz="2000" dirty="0">
                    <a:latin typeface="Comic Sans MS" pitchFamily="66" charset="0"/>
                  </a:rPr>
                  <a:t> </a:t>
                </a:r>
                <a:r>
                  <a:rPr lang="en-US" sz="2000" dirty="0" smtClean="0">
                    <a:latin typeface="Comic Sans MS" pitchFamily="66" charset="0"/>
                  </a:rPr>
                  <a:t>s = </a:t>
                </a:r>
                <a:r>
                  <a:rPr lang="en-US" sz="2000" dirty="0">
                    <a:latin typeface="Comic Sans MS" pitchFamily="66" charset="0"/>
                  </a:rPr>
                  <a:t>b</a:t>
                </a:r>
              </a:p>
              <a:p>
                <a:pPr algn="ctr">
                  <a:buNone/>
                </a:pPr>
                <a:endParaRPr lang="en-US" sz="2400" dirty="0" smtClean="0">
                  <a:latin typeface="Comic Sans MS" pitchFamily="66" charset="0"/>
                </a:endParaRPr>
              </a:p>
              <a:p>
                <a:pPr algn="ctr">
                  <a:buNone/>
                </a:pPr>
                <a:endParaRPr lang="en-US" sz="2400" dirty="0" smtClean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41" t="-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11198922"/>
                  </p:ext>
                </p:extLst>
              </p:nvPr>
            </p:nvGraphicFramePr>
            <p:xfrm>
              <a:off x="685800" y="2286000"/>
              <a:ext cx="7315200" cy="358590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98725"/>
                    <a:gridCol w="1123406"/>
                    <a:gridCol w="1198299"/>
                    <a:gridCol w="2004713"/>
                    <a:gridCol w="2090057"/>
                  </a:tblGrid>
                  <a:tr h="6355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p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q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s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p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⋀</m:t>
                              </m:r>
                            </m:oMath>
                          </a14:m>
                          <a:r>
                            <a:rPr lang="en-US" baseline="0" dirty="0" smtClean="0">
                              <a:latin typeface="Comic Sans MS" panose="030F0702030302020204" pitchFamily="66" charset="0"/>
                            </a:rPr>
                            <a:t> q = a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a</a:t>
                          </a:r>
                          <a:r>
                            <a:rPr lang="en-US" baseline="0" dirty="0" smtClean="0">
                              <a:latin typeface="Comic Sans MS" panose="030F0702030302020204" pitchFamily="66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⊕</m:t>
                              </m:r>
                            </m:oMath>
                          </a14:m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s =</a:t>
                          </a:r>
                          <a:br>
                            <a:rPr lang="en-US" dirty="0" smtClean="0">
                              <a:latin typeface="Comic Sans MS" panose="030F0702030302020204" pitchFamily="66" charset="0"/>
                            </a:rPr>
                          </a:br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b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</a:tr>
                  <a:tr h="3682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</a:tr>
                  <a:tr h="3682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</a:tr>
                  <a:tr h="3682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</a:tr>
                  <a:tr h="3682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</a:tr>
                  <a:tr h="3682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</a:tr>
                  <a:tr h="3682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</a:tr>
                  <a:tr h="3682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</a:tr>
                  <a:tr h="3682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11198922"/>
                  </p:ext>
                </p:extLst>
              </p:nvPr>
            </p:nvGraphicFramePr>
            <p:xfrm>
              <a:off x="685800" y="2286000"/>
              <a:ext cx="7315200" cy="358590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98725"/>
                    <a:gridCol w="1123406"/>
                    <a:gridCol w="1198299"/>
                    <a:gridCol w="2004713"/>
                    <a:gridCol w="2090057"/>
                  </a:tblGrid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p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q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s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61094" t="-3810" r="-104863" b="-4761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50437" t="-3810" r="-583" b="-476190"/>
                          </a:stretch>
                        </a:blipFill>
                      </a:tcPr>
                    </a:tc>
                  </a:tr>
                  <a:tr h="3682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</a:tr>
                  <a:tr h="3682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</a:tr>
                  <a:tr h="3682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</a:tr>
                  <a:tr h="3682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</a:tr>
                  <a:tr h="3682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</a:tr>
                  <a:tr h="3682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</a:tr>
                  <a:tr h="3682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</a:tr>
                  <a:tr h="3682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dirty="0" smtClean="0">
                <a:latin typeface="Comic Sans MS" pitchFamily="66" charset="0"/>
              </a:rPr>
              <a:t>FINDING TRUTH TABLE OF COMPOUND PROPOSTIONS: Example 2</a:t>
            </a:r>
            <a:endParaRPr lang="en-US" sz="2400" dirty="0">
              <a:latin typeface="Comic Sans MS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1"/>
                <a:ext cx="8229600" cy="609600"/>
              </a:xfrm>
            </p:spPr>
            <p:txBody>
              <a:bodyPr/>
              <a:lstStyle/>
              <a:p>
                <a:pPr>
                  <a:buNone/>
                </a:pPr>
                <a:r>
                  <a:rPr lang="en-US" dirty="0">
                    <a:latin typeface="Comic Sans MS" pitchFamily="66" charset="0"/>
                  </a:rPr>
                  <a:t>(￢p ↔￢q)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⋀</m:t>
                    </m:r>
                  </m:oMath>
                </a14:m>
                <a:r>
                  <a:rPr lang="en-US" dirty="0">
                    <a:latin typeface="Comic Sans MS" pitchFamily="66" charset="0"/>
                  </a:rPr>
                  <a:t> p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>
                    <a:latin typeface="Comic Sans MS" panose="030F0702030302020204" pitchFamily="66" charset="0"/>
                  </a:rPr>
                  <a:t> r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1"/>
                <a:ext cx="8229600" cy="609600"/>
              </a:xfrm>
              <a:blipFill rotWithShape="0">
                <a:blip r:embed="rId2"/>
                <a:stretch>
                  <a:fillRect l="-1852" t="-18000" b="-2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457200" y="2209801"/>
                <a:ext cx="8229600" cy="68579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None/>
                </a:pPr>
                <a:r>
                  <a:rPr lang="en-US" dirty="0" smtClean="0">
                    <a:latin typeface="Comic Sans MS" pitchFamily="66" charset="0"/>
                  </a:rPr>
                  <a:t>= a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⋀</m:t>
                    </m:r>
                  </m:oMath>
                </a14:m>
                <a:r>
                  <a:rPr lang="en-US" dirty="0">
                    <a:latin typeface="Comic Sans MS" pitchFamily="66" charset="0"/>
                  </a:rPr>
                  <a:t> p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>
                    <a:latin typeface="Comic Sans MS" panose="030F0702030302020204" pitchFamily="66" charset="0"/>
                  </a:rPr>
                  <a:t> </a:t>
                </a:r>
                <a:r>
                  <a:rPr lang="en-US" dirty="0" smtClean="0">
                    <a:latin typeface="Comic Sans MS" panose="030F0702030302020204" pitchFamily="66" charset="0"/>
                  </a:rPr>
                  <a:t>r</a:t>
                </a:r>
                <a:endParaRPr lang="en-US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209801"/>
                <a:ext cx="8229600" cy="685799"/>
              </a:xfrm>
              <a:prstGeom prst="rect">
                <a:avLst/>
              </a:prstGeom>
              <a:blipFill rotWithShape="0">
                <a:blip r:embed="rId3"/>
                <a:stretch>
                  <a:fillRect l="-1852" t="-11607" b="-13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457200" y="3733800"/>
                <a:ext cx="8229600" cy="164910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None/>
                </a:pPr>
                <a:r>
                  <a:rPr lang="en-US" dirty="0" smtClean="0">
                    <a:latin typeface="Comic Sans MS" pitchFamily="66" charset="0"/>
                  </a:rPr>
                  <a:t>= b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>
                    <a:latin typeface="Comic Sans MS" panose="030F0702030302020204" pitchFamily="66" charset="0"/>
                  </a:rPr>
                  <a:t> r</a:t>
                </a:r>
              </a:p>
            </p:txBody>
          </p:sp>
        </mc:Choice>
        <mc:Fallback xmlns=""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3733800"/>
                <a:ext cx="8229600" cy="1649104"/>
              </a:xfrm>
              <a:prstGeom prst="rect">
                <a:avLst/>
              </a:prstGeom>
              <a:blipFill rotWithShape="0">
                <a:blip r:embed="rId4"/>
                <a:stretch>
                  <a:fillRect l="-1852" t="-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 txBox="1">
                <a:spLocks/>
              </p:cNvSpPr>
              <p:nvPr/>
            </p:nvSpPr>
            <p:spPr>
              <a:xfrm>
                <a:off x="457200" y="3048000"/>
                <a:ext cx="8229600" cy="6096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None/>
                </a:pPr>
                <a:r>
                  <a:rPr lang="en-US" dirty="0" smtClean="0">
                    <a:latin typeface="Comic Sans MS" pitchFamily="66" charset="0"/>
                  </a:rPr>
                  <a:t>= (a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⋀</m:t>
                    </m:r>
                  </m:oMath>
                </a14:m>
                <a:r>
                  <a:rPr lang="en-US" dirty="0">
                    <a:latin typeface="Comic Sans MS" pitchFamily="66" charset="0"/>
                  </a:rPr>
                  <a:t> </a:t>
                </a:r>
                <a:r>
                  <a:rPr lang="en-US" dirty="0" smtClean="0">
                    <a:latin typeface="Comic Sans MS" pitchFamily="66" charset="0"/>
                  </a:rPr>
                  <a:t>p)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>
                    <a:latin typeface="Comic Sans MS" panose="030F0702030302020204" pitchFamily="66" charset="0"/>
                  </a:rPr>
                  <a:t> r</a:t>
                </a:r>
              </a:p>
            </p:txBody>
          </p:sp>
        </mc:Choice>
        <mc:Fallback xmlns=""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3048000"/>
                <a:ext cx="8229600" cy="609600"/>
              </a:xfrm>
              <a:prstGeom prst="rect">
                <a:avLst/>
              </a:prstGeom>
              <a:blipFill rotWithShape="0">
                <a:blip r:embed="rId5"/>
                <a:stretch>
                  <a:fillRect l="-1852" t="-13000" b="-2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1552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dirty="0" smtClean="0">
                <a:latin typeface="Comic Sans MS" pitchFamily="66" charset="0"/>
              </a:rPr>
              <a:t>FINDING TRUTH TABLE OF COMPOUND </a:t>
            </a:r>
            <a:r>
              <a:rPr lang="en-US" sz="2400" dirty="0">
                <a:latin typeface="Comic Sans MS" pitchFamily="66" charset="0"/>
              </a:rPr>
              <a:t>PROPOSTIONS: Example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endParaRPr lang="en-US" sz="2400" dirty="0" smtClean="0">
              <a:latin typeface="Comic Sans MS" pitchFamily="66" charset="0"/>
            </a:endParaRPr>
          </a:p>
          <a:p>
            <a:pPr algn="ctr">
              <a:buNone/>
            </a:pPr>
            <a:endParaRPr lang="en-US" sz="2400" dirty="0" smtClean="0">
              <a:latin typeface="Comic Sans MS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37722220"/>
                  </p:ext>
                </p:extLst>
              </p:nvPr>
            </p:nvGraphicFramePr>
            <p:xfrm>
              <a:off x="685800" y="2286000"/>
              <a:ext cx="7315202" cy="358590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57061"/>
                    <a:gridCol w="696326"/>
                    <a:gridCol w="742748"/>
                    <a:gridCol w="742748"/>
                    <a:gridCol w="742748"/>
                    <a:gridCol w="1395169"/>
                    <a:gridCol w="1142912"/>
                    <a:gridCol w="1295490"/>
                  </a:tblGrid>
                  <a:tr h="6355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p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q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r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￢p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￢q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(￢p ↔￢q) =</a:t>
                          </a:r>
                          <a:r>
                            <a:rPr lang="en-US" baseline="0" dirty="0" smtClean="0">
                              <a:latin typeface="Comic Sans MS" panose="030F0702030302020204" pitchFamily="66" charset="0"/>
                            </a:rPr>
                            <a:t> a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a </a:t>
                          </a:r>
                          <a14:m>
                            <m:oMath xmlns:m="http://schemas.openxmlformats.org/officeDocument/2006/math"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⋀</m:t>
                              </m:r>
                            </m:oMath>
                          </a14:m>
                          <a:r>
                            <a:rPr lang="en-US" dirty="0">
                              <a:latin typeface="Comic Sans MS" pitchFamily="66" charset="0"/>
                            </a:rPr>
                            <a:t> </a:t>
                          </a:r>
                          <a:r>
                            <a:rPr lang="en-US" dirty="0" smtClean="0">
                              <a:latin typeface="Comic Sans MS" pitchFamily="66" charset="0"/>
                            </a:rPr>
                            <a:t>p = b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latin typeface="Comic Sans MS" pitchFamily="66" charset="0"/>
                            </a:rPr>
                            <a:t>b</a:t>
                          </a:r>
                          <a14:m>
                            <m:oMath xmlns:m="http://schemas.openxmlformats.org/officeDocument/2006/math"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dirty="0">
                              <a:latin typeface="Comic Sans MS" panose="030F0702030302020204" pitchFamily="66" charset="0"/>
                            </a:rPr>
                            <a:t> r</a:t>
                          </a:r>
                        </a:p>
                        <a:p>
                          <a:pPr algn="ctr"/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</a:tr>
                  <a:tr h="3682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</a:tr>
                  <a:tr h="3682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</a:tr>
                  <a:tr h="3682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</a:tr>
                  <a:tr h="3682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</a:tr>
                  <a:tr h="3682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</a:tr>
                  <a:tr h="3682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</a:tr>
                  <a:tr h="3682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</a:tr>
                  <a:tr h="3682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37722220"/>
                  </p:ext>
                </p:extLst>
              </p:nvPr>
            </p:nvGraphicFramePr>
            <p:xfrm>
              <a:off x="685800" y="2286000"/>
              <a:ext cx="7315202" cy="358590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57061"/>
                    <a:gridCol w="696326"/>
                    <a:gridCol w="742748"/>
                    <a:gridCol w="742748"/>
                    <a:gridCol w="742748"/>
                    <a:gridCol w="1395169"/>
                    <a:gridCol w="1142912"/>
                    <a:gridCol w="1295490"/>
                  </a:tblGrid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p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q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r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￢p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￢q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(￢p ↔￢q) =</a:t>
                          </a:r>
                          <a:r>
                            <a:rPr lang="en-US" baseline="0" dirty="0" smtClean="0">
                              <a:latin typeface="Comic Sans MS" panose="030F0702030302020204" pitchFamily="66" charset="0"/>
                            </a:rPr>
                            <a:t> a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428877" t="-7619" r="-114973" b="-4761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464319" t="-7619" r="-939" b="-476190"/>
                          </a:stretch>
                        </a:blipFill>
                      </a:tcPr>
                    </a:tc>
                  </a:tr>
                  <a:tr h="3682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</a:tr>
                  <a:tr h="3682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</a:tr>
                  <a:tr h="3682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</a:tr>
                  <a:tr h="3682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</a:tr>
                  <a:tr h="3682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</a:tr>
                  <a:tr h="3682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</a:tr>
                  <a:tr h="3682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</a:tr>
                  <a:tr h="3682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70834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>
                <a:latin typeface="Comic Sans MS" pitchFamily="66" charset="0"/>
              </a:rPr>
              <a:t>Propositional Equivalences</a:t>
            </a:r>
            <a:endParaRPr lang="en-US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8036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dirty="0" smtClean="0">
                <a:latin typeface="Comic Sans MS" pitchFamily="66" charset="0"/>
              </a:rPr>
              <a:t>Tautology</a:t>
            </a:r>
            <a:endParaRPr lang="en-US" sz="4000" dirty="0">
              <a:latin typeface="Comic Sans MS" pitchFamily="66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9485433"/>
              </p:ext>
            </p:extLst>
          </p:nvPr>
        </p:nvGraphicFramePr>
        <p:xfrm>
          <a:off x="838200" y="2895600"/>
          <a:ext cx="6934200" cy="212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6000"/>
                <a:gridCol w="1016000"/>
                <a:gridCol w="558800"/>
                <a:gridCol w="762000"/>
                <a:gridCol w="685800"/>
                <a:gridCol w="2895600"/>
              </a:tblGrid>
              <a:tr h="2946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p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q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Comic Sans MS" panose="030F0702030302020204" pitchFamily="66" charset="0"/>
                        </a:rPr>
                        <a:t>[￢</a:t>
                      </a:r>
                      <a:r>
                        <a:rPr lang="en-US" sz="1800" i="1" dirty="0" smtClean="0">
                          <a:latin typeface="Comic Sans MS" panose="030F0702030302020204" pitchFamily="66" charset="0"/>
                        </a:rPr>
                        <a:t>p </a:t>
                      </a:r>
                      <a:r>
                        <a:rPr lang="en-US" sz="1800" dirty="0" smtClean="0">
                          <a:latin typeface="Comic Sans MS" panose="030F0702030302020204" pitchFamily="66" charset="0"/>
                        </a:rPr>
                        <a:t>∧ </a:t>
                      </a:r>
                      <a:r>
                        <a:rPr lang="en-US" sz="1800" i="1" dirty="0" smtClean="0">
                          <a:latin typeface="Comic Sans MS" panose="030F0702030302020204" pitchFamily="66" charset="0"/>
                        </a:rPr>
                        <a:t>(p </a:t>
                      </a:r>
                      <a:r>
                        <a:rPr lang="en-US" sz="1800" dirty="0" smtClean="0">
                          <a:latin typeface="Comic Sans MS" panose="030F0702030302020204" pitchFamily="66" charset="0"/>
                        </a:rPr>
                        <a:t>∨ </a:t>
                      </a:r>
                      <a:r>
                        <a:rPr lang="en-US" sz="1800" i="1" dirty="0" smtClean="0">
                          <a:latin typeface="Comic Sans MS" panose="030F0702030302020204" pitchFamily="66" charset="0"/>
                        </a:rPr>
                        <a:t>q)</a:t>
                      </a:r>
                      <a:r>
                        <a:rPr lang="en-US" sz="1800" dirty="0" smtClean="0">
                          <a:latin typeface="Comic Sans MS" panose="030F0702030302020204" pitchFamily="66" charset="0"/>
                        </a:rPr>
                        <a:t>] → </a:t>
                      </a:r>
                      <a:r>
                        <a:rPr lang="en-US" sz="1800" i="1" dirty="0" smtClean="0">
                          <a:latin typeface="Comic Sans MS" panose="030F0702030302020204" pitchFamily="66" charset="0"/>
                        </a:rPr>
                        <a:t>q</a:t>
                      </a:r>
                      <a:endParaRPr lang="en-US" sz="1800" dirty="0" smtClean="0">
                        <a:latin typeface="Comic Sans MS" panose="030F0702030302020204" pitchFamily="66" charset="0"/>
                      </a:endParaRPr>
                    </a:p>
                    <a:p>
                      <a:pPr algn="ctr"/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0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0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1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0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1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1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1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0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1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1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85800" y="1981200"/>
            <a:ext cx="754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mic Sans MS" panose="030F0702030302020204" pitchFamily="66" charset="0"/>
              </a:rPr>
              <a:t>[￢p ∧ (p ∨ q)] → q</a:t>
            </a:r>
          </a:p>
        </p:txBody>
      </p:sp>
    </p:spTree>
    <p:extLst>
      <p:ext uri="{BB962C8B-B14F-4D97-AF65-F5344CB8AC3E}">
        <p14:creationId xmlns:p14="http://schemas.microsoft.com/office/powerpoint/2010/main" val="1231569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dirty="0" smtClean="0">
                <a:latin typeface="Comic Sans MS" pitchFamily="66" charset="0"/>
              </a:rPr>
              <a:t>Contradiction</a:t>
            </a:r>
            <a:endParaRPr lang="en-US" sz="4000" dirty="0">
              <a:latin typeface="Comic Sans MS" pitchFamily="66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2973563"/>
              </p:ext>
            </p:extLst>
          </p:nvPr>
        </p:nvGraphicFramePr>
        <p:xfrm>
          <a:off x="838200" y="2895600"/>
          <a:ext cx="6934200" cy="212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6000"/>
                <a:gridCol w="1016000"/>
                <a:gridCol w="558800"/>
                <a:gridCol w="762000"/>
                <a:gridCol w="685800"/>
                <a:gridCol w="2895600"/>
              </a:tblGrid>
              <a:tr h="2946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p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q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mic Sans MS" panose="030F0702030302020204" pitchFamily="66" charset="0"/>
                        </a:rPr>
                        <a:t>￢([￢</a:t>
                      </a:r>
                      <a:r>
                        <a:rPr lang="en-US" sz="1800" i="1" dirty="0" smtClean="0">
                          <a:latin typeface="Comic Sans MS" panose="030F0702030302020204" pitchFamily="66" charset="0"/>
                        </a:rPr>
                        <a:t>p </a:t>
                      </a:r>
                      <a:r>
                        <a:rPr lang="en-US" sz="1800" dirty="0" smtClean="0">
                          <a:latin typeface="Comic Sans MS" panose="030F0702030302020204" pitchFamily="66" charset="0"/>
                        </a:rPr>
                        <a:t>∧ </a:t>
                      </a:r>
                      <a:r>
                        <a:rPr lang="en-US" sz="1800" i="1" dirty="0" smtClean="0">
                          <a:latin typeface="Comic Sans MS" panose="030F0702030302020204" pitchFamily="66" charset="0"/>
                        </a:rPr>
                        <a:t>(p </a:t>
                      </a:r>
                      <a:r>
                        <a:rPr lang="en-US" sz="1800" dirty="0" smtClean="0">
                          <a:latin typeface="Comic Sans MS" panose="030F0702030302020204" pitchFamily="66" charset="0"/>
                        </a:rPr>
                        <a:t>∨ </a:t>
                      </a:r>
                      <a:r>
                        <a:rPr lang="en-US" sz="1800" i="1" dirty="0" smtClean="0">
                          <a:latin typeface="Comic Sans MS" panose="030F0702030302020204" pitchFamily="66" charset="0"/>
                        </a:rPr>
                        <a:t>q)</a:t>
                      </a:r>
                      <a:r>
                        <a:rPr lang="en-US" sz="1800" dirty="0" smtClean="0">
                          <a:latin typeface="Comic Sans MS" panose="030F0702030302020204" pitchFamily="66" charset="0"/>
                        </a:rPr>
                        <a:t>] → </a:t>
                      </a:r>
                      <a:r>
                        <a:rPr lang="en-US" sz="1800" i="1" dirty="0" smtClean="0">
                          <a:latin typeface="Comic Sans MS" panose="030F0702030302020204" pitchFamily="66" charset="0"/>
                        </a:rPr>
                        <a:t>q)</a:t>
                      </a:r>
                      <a:endParaRPr lang="en-US" sz="1800" dirty="0" smtClean="0">
                        <a:latin typeface="Comic Sans MS" panose="030F0702030302020204" pitchFamily="66" charset="0"/>
                      </a:endParaRPr>
                    </a:p>
                    <a:p>
                      <a:pPr algn="ctr"/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0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0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0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0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1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0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1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0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0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0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85800" y="1981200"/>
            <a:ext cx="754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mic Sans MS" panose="030F0702030302020204" pitchFamily="66" charset="0"/>
              </a:rPr>
              <a:t>￢</a:t>
            </a:r>
            <a:r>
              <a:rPr lang="en-US" sz="2800" dirty="0" smtClean="0">
                <a:latin typeface="Comic Sans MS" panose="030F0702030302020204" pitchFamily="66" charset="0"/>
              </a:rPr>
              <a:t>([</a:t>
            </a:r>
            <a:r>
              <a:rPr lang="en-US" sz="2800" dirty="0">
                <a:latin typeface="Comic Sans MS" panose="030F0702030302020204" pitchFamily="66" charset="0"/>
              </a:rPr>
              <a:t>￢p ∧ (p ∨ q)] → </a:t>
            </a:r>
            <a:r>
              <a:rPr lang="en-US" sz="2800" dirty="0" smtClean="0">
                <a:latin typeface="Comic Sans MS" panose="030F0702030302020204" pitchFamily="66" charset="0"/>
              </a:rPr>
              <a:t>q)</a:t>
            </a:r>
            <a:endParaRPr lang="en-US" sz="28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6190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dirty="0" smtClean="0">
                <a:latin typeface="Comic Sans MS" pitchFamily="66" charset="0"/>
              </a:rPr>
              <a:t>Contingency</a:t>
            </a:r>
            <a:endParaRPr lang="en-US" sz="4000" dirty="0">
              <a:latin typeface="Comic Sans MS" pitchFamily="66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0112496"/>
              </p:ext>
            </p:extLst>
          </p:nvPr>
        </p:nvGraphicFramePr>
        <p:xfrm>
          <a:off x="2057400" y="2895600"/>
          <a:ext cx="4927600" cy="212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6000"/>
                <a:gridCol w="1016000"/>
                <a:gridCol w="2895600"/>
              </a:tblGrid>
              <a:tr h="2946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p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q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mic Sans MS" panose="030F0702030302020204" pitchFamily="66" charset="0"/>
                        </a:rPr>
                        <a:t>p → q</a:t>
                      </a:r>
                    </a:p>
                    <a:p>
                      <a:pPr algn="ctr"/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0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0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1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0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1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1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1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0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0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1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85800" y="1981200"/>
            <a:ext cx="754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mic Sans MS" panose="030F0702030302020204" pitchFamily="66" charset="0"/>
              </a:rPr>
              <a:t>p → q</a:t>
            </a:r>
            <a:endParaRPr lang="en-US" sz="28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917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Comic Sans MS" pitchFamily="66" charset="0"/>
              </a:rPr>
              <a:t>What is Proposition?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mic Sans MS" pitchFamily="66" charset="0"/>
              </a:rPr>
              <a:t>A statement that is either true or false</a:t>
            </a:r>
          </a:p>
          <a:p>
            <a:pPr algn="ctr">
              <a:buNone/>
            </a:pPr>
            <a:r>
              <a:rPr lang="en-US" dirty="0" smtClean="0">
                <a:latin typeface="Comic Sans MS" pitchFamily="66" charset="0"/>
              </a:rPr>
              <a:t>1 + 1 = 3 </a:t>
            </a:r>
          </a:p>
          <a:p>
            <a:pPr>
              <a:buNone/>
            </a:pPr>
            <a:endParaRPr lang="en-US" dirty="0" smtClean="0">
              <a:latin typeface="Comic Sans MS" pitchFamily="66" charset="0"/>
            </a:endParaRPr>
          </a:p>
          <a:p>
            <a:pPr>
              <a:buNone/>
            </a:pPr>
            <a:endParaRPr lang="en-US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dirty="0" smtClean="0">
                <a:latin typeface="Comic Sans MS" pitchFamily="66" charset="0"/>
              </a:rPr>
              <a:t>Logical Equivalences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5800" y="1981200"/>
            <a:ext cx="75438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mic Sans MS" panose="030F0702030302020204" pitchFamily="66" charset="0"/>
              </a:rPr>
              <a:t>The compound propositions </a:t>
            </a:r>
            <a:r>
              <a:rPr lang="en-US" sz="2800" i="1" dirty="0">
                <a:latin typeface="Comic Sans MS" panose="030F0702030302020204" pitchFamily="66" charset="0"/>
              </a:rPr>
              <a:t>p </a:t>
            </a:r>
            <a:r>
              <a:rPr lang="en-US" sz="2800" dirty="0">
                <a:latin typeface="Comic Sans MS" panose="030F0702030302020204" pitchFamily="66" charset="0"/>
              </a:rPr>
              <a:t>and </a:t>
            </a:r>
            <a:r>
              <a:rPr lang="en-US" sz="2800" i="1" dirty="0">
                <a:latin typeface="Comic Sans MS" panose="030F0702030302020204" pitchFamily="66" charset="0"/>
              </a:rPr>
              <a:t>q </a:t>
            </a:r>
            <a:r>
              <a:rPr lang="en-US" sz="2800" dirty="0">
                <a:latin typeface="Comic Sans MS" panose="030F0702030302020204" pitchFamily="66" charset="0"/>
              </a:rPr>
              <a:t>are called </a:t>
            </a:r>
            <a:r>
              <a:rPr lang="en-US" sz="2800" i="1" dirty="0">
                <a:latin typeface="Comic Sans MS" panose="030F0702030302020204" pitchFamily="66" charset="0"/>
              </a:rPr>
              <a:t>logically equivalent </a:t>
            </a:r>
            <a:r>
              <a:rPr lang="en-US" sz="2800" dirty="0" smtClean="0">
                <a:latin typeface="Comic Sans MS" panose="030F0702030302020204" pitchFamily="66" charset="0"/>
              </a:rPr>
              <a:t>if </a:t>
            </a:r>
            <a:r>
              <a:rPr lang="en-US" sz="2800" i="1" dirty="0">
                <a:latin typeface="Comic Sans MS" panose="030F0702030302020204" pitchFamily="66" charset="0"/>
              </a:rPr>
              <a:t>p </a:t>
            </a:r>
            <a:r>
              <a:rPr lang="en-US" sz="2800" dirty="0">
                <a:latin typeface="Comic Sans MS" panose="030F0702030302020204" pitchFamily="66" charset="0"/>
              </a:rPr>
              <a:t>↔ </a:t>
            </a:r>
            <a:r>
              <a:rPr lang="en-US" sz="2800" i="1" dirty="0">
                <a:latin typeface="Comic Sans MS" panose="030F0702030302020204" pitchFamily="66" charset="0"/>
              </a:rPr>
              <a:t>q </a:t>
            </a:r>
            <a:r>
              <a:rPr lang="en-US" sz="2800" dirty="0">
                <a:latin typeface="Comic Sans MS" panose="030F0702030302020204" pitchFamily="66" charset="0"/>
              </a:rPr>
              <a:t>is a tautology.</a:t>
            </a:r>
          </a:p>
          <a:p>
            <a:r>
              <a:rPr lang="en-US" sz="2800" dirty="0">
                <a:latin typeface="Comic Sans MS" panose="030F0702030302020204" pitchFamily="66" charset="0"/>
              </a:rPr>
              <a:t>N</a:t>
            </a:r>
            <a:r>
              <a:rPr lang="en-US" sz="2800" dirty="0" smtClean="0">
                <a:latin typeface="Comic Sans MS" panose="030F0702030302020204" pitchFamily="66" charset="0"/>
              </a:rPr>
              <a:t>otation: ≡</a:t>
            </a:r>
            <a:endParaRPr lang="en-US" sz="28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3545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dirty="0" smtClean="0">
                <a:latin typeface="Comic Sans MS" pitchFamily="66" charset="0"/>
              </a:rPr>
              <a:t>Logical Equivalences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5800" y="1981200"/>
            <a:ext cx="7543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mic Sans MS" panose="030F0702030302020204" pitchFamily="66" charset="0"/>
              </a:rPr>
              <a:t>Compound propositions that have the same truth values in all possible cases are called </a:t>
            </a:r>
            <a:r>
              <a:rPr lang="en-US" sz="2800" b="1" dirty="0" smtClean="0">
                <a:latin typeface="Comic Sans MS" panose="030F0702030302020204" pitchFamily="66" charset="0"/>
              </a:rPr>
              <a:t>logically equivalent</a:t>
            </a:r>
            <a:endParaRPr lang="en-US" sz="28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2719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dirty="0" smtClean="0">
                <a:latin typeface="Comic Sans MS" pitchFamily="66" charset="0"/>
              </a:rPr>
              <a:t>Proving Logical Equivalences: Example 1</a:t>
            </a:r>
            <a:endParaRPr lang="en-US" sz="2400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Comic Sans MS" panose="030F0702030302020204" pitchFamily="66" charset="0"/>
              </a:rPr>
              <a:t>Prove that: p </a:t>
            </a:r>
            <a:r>
              <a:rPr lang="en-US" sz="2400" dirty="0">
                <a:latin typeface="Comic Sans MS" panose="030F0702030302020204" pitchFamily="66" charset="0"/>
              </a:rPr>
              <a:t>∨ (q ∧ r) </a:t>
            </a:r>
            <a:r>
              <a:rPr lang="en-US" sz="2400" dirty="0" smtClean="0">
                <a:latin typeface="Comic Sans MS" panose="030F0702030302020204" pitchFamily="66" charset="0"/>
              </a:rPr>
              <a:t>≡ (</a:t>
            </a:r>
            <a:r>
              <a:rPr lang="en-US" sz="2400" dirty="0">
                <a:latin typeface="Comic Sans MS" panose="030F0702030302020204" pitchFamily="66" charset="0"/>
              </a:rPr>
              <a:t>p ∨ q) ∧ (p ∨ r</a:t>
            </a:r>
            <a:r>
              <a:rPr lang="en-US" sz="2400" dirty="0" smtClean="0">
                <a:latin typeface="Comic Sans MS" panose="030F0702030302020204" pitchFamily="66" charset="0"/>
              </a:rPr>
              <a:t>)</a:t>
            </a:r>
            <a:endParaRPr lang="en-US" sz="2400" dirty="0">
              <a:latin typeface="Comic Sans MS" panose="030F0702030302020204" pitchFamily="66" charset="0"/>
            </a:endParaRPr>
          </a:p>
          <a:p>
            <a:endParaRPr lang="en-US" sz="2400" dirty="0" smtClean="0">
              <a:latin typeface="Comic Sans MS" pitchFamily="66" charset="0"/>
            </a:endParaRPr>
          </a:p>
          <a:p>
            <a:pPr algn="ctr">
              <a:buNone/>
            </a:pPr>
            <a:endParaRPr lang="en-US" sz="2400" dirty="0" smtClean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3773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dirty="0">
                <a:latin typeface="Comic Sans MS" pitchFamily="66" charset="0"/>
              </a:rPr>
              <a:t>Proving Logical Equivalences: Example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Comic Sans MS" panose="030F0702030302020204" pitchFamily="66" charset="0"/>
              </a:rPr>
              <a:t>Truth table of p </a:t>
            </a:r>
            <a:r>
              <a:rPr lang="en-US" sz="2400" dirty="0">
                <a:latin typeface="Comic Sans MS" panose="030F0702030302020204" pitchFamily="66" charset="0"/>
              </a:rPr>
              <a:t>∨ (q ∧ r</a:t>
            </a:r>
            <a:r>
              <a:rPr lang="en-US" sz="2400" dirty="0" smtClean="0">
                <a:latin typeface="Comic Sans MS" panose="030F0702030302020204" pitchFamily="66" charset="0"/>
              </a:rPr>
              <a:t>)</a:t>
            </a:r>
            <a:endParaRPr lang="en-US" sz="2400" dirty="0">
              <a:latin typeface="Comic Sans MS" panose="030F0702030302020204" pitchFamily="66" charset="0"/>
            </a:endParaRPr>
          </a:p>
          <a:p>
            <a:endParaRPr lang="en-US" sz="2400" dirty="0" smtClean="0">
              <a:latin typeface="Comic Sans MS" pitchFamily="66" charset="0"/>
            </a:endParaRPr>
          </a:p>
          <a:p>
            <a:pPr algn="ctr">
              <a:buNone/>
            </a:pPr>
            <a:endParaRPr lang="en-US" sz="2400" dirty="0" smtClean="0">
              <a:latin typeface="Comic Sans MS" pitchFamily="66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9962094"/>
              </p:ext>
            </p:extLst>
          </p:nvPr>
        </p:nvGraphicFramePr>
        <p:xfrm>
          <a:off x="2133600" y="2286000"/>
          <a:ext cx="4290769" cy="35813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7061"/>
                <a:gridCol w="696326"/>
                <a:gridCol w="742748"/>
                <a:gridCol w="899465"/>
                <a:gridCol w="1395169"/>
              </a:tblGrid>
              <a:tr h="63557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p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q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r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800" dirty="0" smtClean="0">
                          <a:latin typeface="Comic Sans MS" panose="030F0702030302020204" pitchFamily="66" charset="0"/>
                        </a:rPr>
                        <a:t>(q ∧ r)</a:t>
                      </a:r>
                      <a:endParaRPr lang="en-US" sz="18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800" dirty="0" smtClean="0">
                          <a:latin typeface="Comic Sans MS" panose="030F0702030302020204" pitchFamily="66" charset="0"/>
                        </a:rPr>
                        <a:t>p ∨ (q ∧ r)</a:t>
                      </a:r>
                      <a:endParaRPr lang="en-US" sz="18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  <a:tr h="36822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0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0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0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0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0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  <a:tr h="36822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0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0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1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0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0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  <a:tr h="36822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0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1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0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0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0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  <a:tr h="36822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0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1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1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1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1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  <a:tr h="36822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1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0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0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0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1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  <a:tr h="36822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1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0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1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0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1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  <a:tr h="36822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1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1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0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0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1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  <a:tr h="36822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1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1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1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1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1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8602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dirty="0">
                <a:latin typeface="Comic Sans MS" pitchFamily="66" charset="0"/>
              </a:rPr>
              <a:t>Proving Logical Equivalences: Example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Comic Sans MS" panose="030F0702030302020204" pitchFamily="66" charset="0"/>
              </a:rPr>
              <a:t>Truth table of </a:t>
            </a:r>
            <a:r>
              <a:rPr lang="en-US" sz="2400" dirty="0">
                <a:latin typeface="Comic Sans MS" panose="030F0702030302020204" pitchFamily="66" charset="0"/>
              </a:rPr>
              <a:t>(p ∨ q) ∧ (p ∨ r)</a:t>
            </a:r>
          </a:p>
          <a:p>
            <a:endParaRPr lang="en-US" sz="2400" dirty="0" smtClean="0">
              <a:latin typeface="Comic Sans MS" pitchFamily="66" charset="0"/>
            </a:endParaRPr>
          </a:p>
          <a:p>
            <a:pPr algn="ctr">
              <a:buNone/>
            </a:pPr>
            <a:endParaRPr lang="en-US" sz="2400" dirty="0" smtClean="0">
              <a:latin typeface="Comic Sans MS" pitchFamily="66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385568"/>
              </p:ext>
            </p:extLst>
          </p:nvPr>
        </p:nvGraphicFramePr>
        <p:xfrm>
          <a:off x="2133600" y="2286000"/>
          <a:ext cx="5334000" cy="35859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0374"/>
                <a:gridCol w="525467"/>
                <a:gridCol w="560499"/>
                <a:gridCol w="932060"/>
                <a:gridCol w="990600"/>
                <a:gridCol w="1905000"/>
              </a:tblGrid>
              <a:tr h="63557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p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q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r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800" dirty="0" smtClean="0">
                          <a:latin typeface="Comic Sans MS" panose="030F0702030302020204" pitchFamily="66" charset="0"/>
                        </a:rPr>
                        <a:t>(p ∨ q)</a:t>
                      </a:r>
                      <a:endParaRPr lang="en-US" sz="18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800" dirty="0" smtClean="0">
                          <a:latin typeface="Comic Sans MS" panose="030F0702030302020204" pitchFamily="66" charset="0"/>
                        </a:rPr>
                        <a:t>(p ∨ r)</a:t>
                      </a:r>
                      <a:endParaRPr lang="en-US" sz="18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Comic Sans MS" panose="030F0702030302020204" pitchFamily="66" charset="0"/>
                        </a:rPr>
                        <a:t>(p ∨ q) ∧ (p ∨ r)</a:t>
                      </a:r>
                    </a:p>
                    <a:p>
                      <a:pPr marL="0" indent="0" algn="ctr">
                        <a:buNone/>
                      </a:pPr>
                      <a:endParaRPr lang="en-US" sz="18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  <a:tr h="36822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0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0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0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0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0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0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  <a:tr h="36822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0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0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1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0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1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0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  <a:tr h="36822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0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1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0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1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0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0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  <a:tr h="36822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0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1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1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1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1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1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  <a:tr h="36822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1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0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0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1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1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1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  <a:tr h="36822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1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0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1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1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1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1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  <a:tr h="36822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1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1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0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1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1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1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  <a:tr h="36822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1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1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1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1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1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1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7912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dirty="0">
                <a:latin typeface="Comic Sans MS" pitchFamily="66" charset="0"/>
              </a:rPr>
              <a:t>Proving Logical Equivalences: Example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mic Sans MS" panose="030F0702030302020204" pitchFamily="66" charset="0"/>
              </a:rPr>
              <a:t>Prove that: p ∨ (q ∧ r) ≡ (p ∨ q) ∧ (p ∨ r)</a:t>
            </a:r>
          </a:p>
          <a:p>
            <a:pPr marL="0" indent="0">
              <a:buNone/>
            </a:pPr>
            <a:endParaRPr lang="en-US" sz="2400" dirty="0" smtClean="0">
              <a:latin typeface="Comic Sans MS" pitchFamily="66" charset="0"/>
            </a:endParaRPr>
          </a:p>
          <a:p>
            <a:pPr algn="ctr">
              <a:buNone/>
            </a:pPr>
            <a:endParaRPr lang="en-US" sz="2400" dirty="0" smtClean="0">
              <a:latin typeface="Comic Sans MS" pitchFamily="66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2628181"/>
              </p:ext>
            </p:extLst>
          </p:nvPr>
        </p:nvGraphicFramePr>
        <p:xfrm>
          <a:off x="2819400" y="2362200"/>
          <a:ext cx="3048000" cy="38602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7800"/>
                <a:gridCol w="1600200"/>
              </a:tblGrid>
              <a:tr h="635572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800" dirty="0" smtClean="0">
                          <a:latin typeface="Comic Sans MS" panose="030F0702030302020204" pitchFamily="66" charset="0"/>
                        </a:rPr>
                        <a:t>p ∨ (q ∧ r)</a:t>
                      </a:r>
                      <a:endParaRPr lang="en-US" sz="18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Comic Sans MS" panose="030F0702030302020204" pitchFamily="66" charset="0"/>
                        </a:rPr>
                        <a:t>(p ∨ q) ∧ (p ∨ r)</a:t>
                      </a:r>
                    </a:p>
                    <a:p>
                      <a:pPr marL="0" indent="0" algn="ctr">
                        <a:buNone/>
                      </a:pPr>
                      <a:endParaRPr lang="en-US" sz="18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  <a:tr h="36822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0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0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  <a:tr h="36822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0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0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  <a:tr h="36822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0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0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  <a:tr h="36822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1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1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  <a:tr h="36822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1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1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  <a:tr h="36822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1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1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  <a:tr h="36822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1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1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  <a:tr h="36822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1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1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7806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dirty="0" smtClean="0">
                <a:latin typeface="Comic Sans MS" pitchFamily="66" charset="0"/>
              </a:rPr>
              <a:t>Proving Logical Equivalences: Example 2</a:t>
            </a:r>
            <a:endParaRPr lang="en-US" sz="2400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Comic Sans MS" panose="030F0702030302020204" pitchFamily="66" charset="0"/>
              </a:rPr>
              <a:t>Prove that: </a:t>
            </a:r>
            <a:r>
              <a:rPr lang="en-US" sz="2400" dirty="0">
                <a:latin typeface="Comic Sans MS" panose="030F0702030302020204" pitchFamily="66" charset="0"/>
              </a:rPr>
              <a:t>(p → q) ∧ (p → r) </a:t>
            </a:r>
            <a:r>
              <a:rPr lang="en-US" sz="2400" dirty="0" smtClean="0">
                <a:latin typeface="Comic Sans MS" panose="030F0702030302020204" pitchFamily="66" charset="0"/>
              </a:rPr>
              <a:t>≡ </a:t>
            </a:r>
            <a:r>
              <a:rPr lang="en-US" sz="2400" dirty="0">
                <a:latin typeface="Comic Sans MS" panose="030F0702030302020204" pitchFamily="66" charset="0"/>
              </a:rPr>
              <a:t>p → (q ∧ r) </a:t>
            </a:r>
            <a:endParaRPr lang="en-US" sz="2400" dirty="0" smtClean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1989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dirty="0" smtClean="0">
                <a:latin typeface="Comic Sans MS" pitchFamily="66" charset="0"/>
              </a:rPr>
              <a:t>Logical Equivalences</a:t>
            </a:r>
            <a:endParaRPr lang="en-US" sz="2400" dirty="0">
              <a:latin typeface="Comic Sans MS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 smtClean="0">
                    <a:latin typeface="Comic Sans MS" panose="030F0702030302020204" pitchFamily="66" charset="0"/>
                  </a:rPr>
                  <a:t>p </a:t>
                </a:r>
                <a:r>
                  <a:rPr lang="en-US" sz="2400" dirty="0">
                    <a:latin typeface="Comic Sans MS" panose="030F0702030302020204" pitchFamily="66" charset="0"/>
                  </a:rPr>
                  <a:t>→ q ≡ </a:t>
                </a:r>
                <a:r>
                  <a:rPr lang="en-US" sz="2400" dirty="0" smtClean="0">
                    <a:latin typeface="Comic Sans MS" panose="030F0702030302020204" pitchFamily="66" charset="0"/>
                  </a:rPr>
                  <a:t>￢</a:t>
                </a:r>
                <a:r>
                  <a:rPr lang="en-US" sz="2400" dirty="0">
                    <a:latin typeface="Comic Sans MS" panose="030F0702030302020204" pitchFamily="66" charset="0"/>
                  </a:rPr>
                  <a:t>p ∨ </a:t>
                </a:r>
                <a:r>
                  <a:rPr lang="en-US" sz="2400" dirty="0" smtClean="0">
                    <a:latin typeface="Comic Sans MS" panose="030F0702030302020204" pitchFamily="66" charset="0"/>
                  </a:rPr>
                  <a:t>q</a:t>
                </a:r>
              </a:p>
              <a:p>
                <a:pPr marL="0" indent="0">
                  <a:buNone/>
                </a:pPr>
                <a:r>
                  <a:rPr lang="en-US" sz="2400" dirty="0">
                    <a:latin typeface="Comic Sans MS" panose="030F0702030302020204" pitchFamily="66" charset="0"/>
                  </a:rPr>
                  <a:t>p</a:t>
                </a:r>
                <a:r>
                  <a:rPr lang="en-US" sz="2400" dirty="0" smtClean="0">
                    <a:latin typeface="Comic Sans MS" panose="030F0702030302020204" pitchFamily="66" charset="0"/>
                  </a:rPr>
                  <a:t> ↔ q ≡ (p </a:t>
                </a:r>
                <a:r>
                  <a:rPr lang="en-US" sz="2400" dirty="0">
                    <a:latin typeface="Comic Sans MS" panose="030F0702030302020204" pitchFamily="66" charset="0"/>
                  </a:rPr>
                  <a:t>→ </a:t>
                </a:r>
                <a:r>
                  <a:rPr lang="en-US" sz="2400" dirty="0" smtClean="0">
                    <a:latin typeface="Comic Sans MS" panose="030F0702030302020204" pitchFamily="66" charset="0"/>
                  </a:rPr>
                  <a:t>q) ∧ (q </a:t>
                </a:r>
                <a:r>
                  <a:rPr lang="en-US" sz="2400" dirty="0">
                    <a:latin typeface="Comic Sans MS" panose="030F0702030302020204" pitchFamily="66" charset="0"/>
                  </a:rPr>
                  <a:t>→ </a:t>
                </a:r>
                <a:r>
                  <a:rPr lang="en-US" sz="2400" dirty="0" smtClean="0">
                    <a:latin typeface="Comic Sans MS" panose="030F0702030302020204" pitchFamily="66" charset="0"/>
                  </a:rPr>
                  <a:t>p)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</m:t>
                    </m:r>
                    <m:r>
                      <a:rPr lang="en-US" sz="240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q</m:t>
                    </m:r>
                  </m:oMath>
                </a14:m>
                <a:r>
                  <a:rPr lang="en-US" sz="2400" dirty="0" smtClean="0">
                    <a:latin typeface="Comic Sans MS" panose="030F0702030302020204" pitchFamily="66" charset="0"/>
                  </a:rPr>
                  <a:t> ≡ (p </a:t>
                </a:r>
                <a:r>
                  <a:rPr lang="en-US" sz="2400" dirty="0">
                    <a:latin typeface="Comic Sans MS" panose="030F0702030302020204" pitchFamily="66" charset="0"/>
                  </a:rPr>
                  <a:t>∨ </a:t>
                </a:r>
                <a:r>
                  <a:rPr lang="en-US" sz="2400" dirty="0" smtClean="0">
                    <a:latin typeface="Comic Sans MS" panose="030F0702030302020204" pitchFamily="66" charset="0"/>
                  </a:rPr>
                  <a:t>q) ∧ (</a:t>
                </a:r>
                <a:r>
                  <a:rPr lang="en-US" sz="2400" dirty="0">
                    <a:latin typeface="Comic Sans MS" panose="030F0702030302020204" pitchFamily="66" charset="0"/>
                  </a:rPr>
                  <a:t>￢p ∨ ￢ </a:t>
                </a:r>
                <a:r>
                  <a:rPr lang="en-US" sz="2400" dirty="0" smtClean="0">
                    <a:latin typeface="Comic Sans MS" panose="030F0702030302020204" pitchFamily="66" charset="0"/>
                  </a:rPr>
                  <a:t>q)</a:t>
                </a:r>
                <a:endParaRPr lang="en-US" sz="2400" dirty="0">
                  <a:latin typeface="Comic Sans MS" panose="030F0702030302020204" pitchFamily="66" charset="0"/>
                </a:endParaRPr>
              </a:p>
              <a:p>
                <a:pPr marL="0" indent="0">
                  <a:buNone/>
                </a:pPr>
                <a:endParaRPr lang="en-US" sz="2400" dirty="0" smtClean="0">
                  <a:latin typeface="Comic Sans MS" panose="030F0702030302020204" pitchFamily="66" charset="0"/>
                </a:endParaRPr>
              </a:p>
              <a:p>
                <a:pPr marL="0" indent="0">
                  <a:buNone/>
                </a:pPr>
                <a:endParaRPr lang="en-US" sz="2400" dirty="0" smtClean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111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9496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Comic Sans MS" pitchFamily="66" charset="0"/>
              </a:rPr>
              <a:t>What is Proposition?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mic Sans MS" pitchFamily="66" charset="0"/>
              </a:rPr>
              <a:t>A statement that is either true or false</a:t>
            </a:r>
          </a:p>
          <a:p>
            <a:pPr algn="ctr">
              <a:buNone/>
            </a:pPr>
            <a:r>
              <a:rPr lang="en-US" dirty="0" smtClean="0">
                <a:latin typeface="Comic Sans MS" pitchFamily="66" charset="0"/>
              </a:rPr>
              <a:t>1 + 1 = 3 : false</a:t>
            </a:r>
          </a:p>
          <a:p>
            <a:pPr>
              <a:buNone/>
            </a:pPr>
            <a:endParaRPr lang="en-US" dirty="0" smtClean="0">
              <a:latin typeface="Comic Sans MS" pitchFamily="66" charset="0"/>
            </a:endParaRPr>
          </a:p>
          <a:p>
            <a:pPr>
              <a:buNone/>
            </a:pPr>
            <a:endParaRPr lang="en-US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Comic Sans MS" pitchFamily="66" charset="0"/>
              </a:rPr>
              <a:t>What is Proposition?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mic Sans MS" pitchFamily="66" charset="0"/>
              </a:rPr>
              <a:t>A statement that is either true or false</a:t>
            </a:r>
          </a:p>
          <a:p>
            <a:pPr algn="ctr">
              <a:buNone/>
            </a:pPr>
            <a:r>
              <a:rPr lang="en-US" dirty="0" smtClean="0">
                <a:latin typeface="Comic Sans MS" pitchFamily="66" charset="0"/>
              </a:rPr>
              <a:t>Dhaka is the capital of Bangladesh</a:t>
            </a:r>
          </a:p>
          <a:p>
            <a:pPr>
              <a:buNone/>
            </a:pPr>
            <a:endParaRPr lang="en-US" dirty="0" smtClean="0">
              <a:latin typeface="Comic Sans MS" pitchFamily="66" charset="0"/>
            </a:endParaRPr>
          </a:p>
          <a:p>
            <a:pPr>
              <a:buNone/>
            </a:pPr>
            <a:endParaRPr lang="en-US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Comic Sans MS" pitchFamily="66" charset="0"/>
              </a:rPr>
              <a:t>What is Proposition?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mic Sans MS" pitchFamily="66" charset="0"/>
              </a:rPr>
              <a:t>A statement that is either true or false</a:t>
            </a:r>
          </a:p>
          <a:p>
            <a:pPr algn="ctr">
              <a:buNone/>
            </a:pPr>
            <a:r>
              <a:rPr lang="en-US" dirty="0" smtClean="0">
                <a:latin typeface="Comic Sans MS" pitchFamily="66" charset="0"/>
              </a:rPr>
              <a:t>Dhaka is the capital of Bangladesh : true</a:t>
            </a:r>
          </a:p>
          <a:p>
            <a:pPr>
              <a:buNone/>
            </a:pPr>
            <a:endParaRPr lang="en-US" dirty="0" smtClean="0">
              <a:latin typeface="Comic Sans MS" pitchFamily="66" charset="0"/>
            </a:endParaRPr>
          </a:p>
          <a:p>
            <a:pPr>
              <a:buNone/>
            </a:pPr>
            <a:endParaRPr lang="en-US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Comic Sans MS" pitchFamily="66" charset="0"/>
              </a:rPr>
              <a:t>What is Proposition?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mic Sans MS" pitchFamily="66" charset="0"/>
              </a:rPr>
              <a:t>A statement that is either true or false</a:t>
            </a:r>
          </a:p>
          <a:p>
            <a:pPr algn="ctr">
              <a:buNone/>
            </a:pPr>
            <a:r>
              <a:rPr lang="en-US" dirty="0" smtClean="0">
                <a:latin typeface="Comic Sans MS" pitchFamily="66" charset="0"/>
              </a:rPr>
              <a:t>Chittagong is the capital of Bangladesh : false</a:t>
            </a:r>
          </a:p>
          <a:p>
            <a:pPr>
              <a:buNone/>
            </a:pPr>
            <a:endParaRPr lang="en-US" dirty="0" smtClean="0">
              <a:latin typeface="Comic Sans MS" pitchFamily="66" charset="0"/>
            </a:endParaRPr>
          </a:p>
          <a:p>
            <a:pPr>
              <a:buNone/>
            </a:pPr>
            <a:endParaRPr lang="en-US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Comic Sans MS" pitchFamily="66" charset="0"/>
              </a:rPr>
              <a:t>What is Proposition?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mic Sans MS" pitchFamily="66" charset="0"/>
              </a:rPr>
              <a:t>A statement that is either true or false</a:t>
            </a:r>
          </a:p>
          <a:p>
            <a:pPr algn="ctr">
              <a:buNone/>
            </a:pPr>
            <a:r>
              <a:rPr lang="en-US" dirty="0" smtClean="0">
                <a:latin typeface="Comic Sans MS" pitchFamily="66" charset="0"/>
              </a:rPr>
              <a:t>Give me an A</a:t>
            </a:r>
          </a:p>
          <a:p>
            <a:pPr>
              <a:buNone/>
            </a:pPr>
            <a:endParaRPr lang="en-US" dirty="0" smtClean="0">
              <a:latin typeface="Comic Sans MS" pitchFamily="66" charset="0"/>
            </a:endParaRPr>
          </a:p>
          <a:p>
            <a:pPr>
              <a:buNone/>
            </a:pPr>
            <a:endParaRPr lang="en-US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1273</Words>
  <Application>Microsoft Office PowerPoint</Application>
  <PresentationFormat>On-screen Show (4:3)</PresentationFormat>
  <Paragraphs>539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2" baseType="lpstr">
      <vt:lpstr>Arial</vt:lpstr>
      <vt:lpstr>Calibri</vt:lpstr>
      <vt:lpstr>Cambria Math</vt:lpstr>
      <vt:lpstr>Comic Sans MS</vt:lpstr>
      <vt:lpstr>Office Theme</vt:lpstr>
      <vt:lpstr>Propositional Logic</vt:lpstr>
      <vt:lpstr>What is Proposition?</vt:lpstr>
      <vt:lpstr>What is Proposition?</vt:lpstr>
      <vt:lpstr>What is Proposition?</vt:lpstr>
      <vt:lpstr>What is Proposition?</vt:lpstr>
      <vt:lpstr>What is Proposition?</vt:lpstr>
      <vt:lpstr>What is Proposition?</vt:lpstr>
      <vt:lpstr>What is Proposition?</vt:lpstr>
      <vt:lpstr>What is Proposition?</vt:lpstr>
      <vt:lpstr>What is Proposition?</vt:lpstr>
      <vt:lpstr>What is Proposition?</vt:lpstr>
      <vt:lpstr>Compound Proposition</vt:lpstr>
      <vt:lpstr>Compound Proposition</vt:lpstr>
      <vt:lpstr>Compound Proposition</vt:lpstr>
      <vt:lpstr>Compound Proposition</vt:lpstr>
      <vt:lpstr>Compound Proposition</vt:lpstr>
      <vt:lpstr>Propositional Variable</vt:lpstr>
      <vt:lpstr>Propositional Variable</vt:lpstr>
      <vt:lpstr>Propositional Variable</vt:lpstr>
      <vt:lpstr>Logical Connector</vt:lpstr>
      <vt:lpstr>Logical Connector: NOT</vt:lpstr>
      <vt:lpstr>Logical Connector: AND</vt:lpstr>
      <vt:lpstr>Logical Connector: OR</vt:lpstr>
      <vt:lpstr>Logical Connector: IMPLIES</vt:lpstr>
      <vt:lpstr>Logical Connector: XOR</vt:lpstr>
      <vt:lpstr>Logical Connector: IFF</vt:lpstr>
      <vt:lpstr>FINDING TRUTH TABLE OF COMPOUND PROPOSTIONS: Example1</vt:lpstr>
      <vt:lpstr>FINDING TRUTH TABLE OF COMPOUND PROPOSTIONS</vt:lpstr>
      <vt:lpstr>FINDING TRUTH TABLE OF COMPOUND PROPOSTIONS</vt:lpstr>
      <vt:lpstr>FINDING TRUTH TABLE OF COMPOUND PROPOSTIONS</vt:lpstr>
      <vt:lpstr>Precedence Table</vt:lpstr>
      <vt:lpstr>FINDING TRUTH TABLE OF COMPOUND PROPOSTIONS</vt:lpstr>
      <vt:lpstr>FINDING TRUTH TABLE OF COMPOUND PROPOSTIONS</vt:lpstr>
      <vt:lpstr>FINDING TRUTH TABLE OF COMPOUND PROPOSTIONS: Example 2</vt:lpstr>
      <vt:lpstr>FINDING TRUTH TABLE OF COMPOUND PROPOSTIONS: Example 2</vt:lpstr>
      <vt:lpstr>Propositional Equivalences</vt:lpstr>
      <vt:lpstr>Tautology</vt:lpstr>
      <vt:lpstr>Contradiction</vt:lpstr>
      <vt:lpstr>Contingency</vt:lpstr>
      <vt:lpstr>Logical Equivalences</vt:lpstr>
      <vt:lpstr>Logical Equivalences</vt:lpstr>
      <vt:lpstr>Proving Logical Equivalences: Example 1</vt:lpstr>
      <vt:lpstr>Proving Logical Equivalences: Example 1</vt:lpstr>
      <vt:lpstr>Proving Logical Equivalences: Example 1</vt:lpstr>
      <vt:lpstr>Proving Logical Equivalences: Example 1</vt:lpstr>
      <vt:lpstr>Proving Logical Equivalences: Example 2</vt:lpstr>
      <vt:lpstr>Logical Equivalences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Propositional Logic</dc:title>
  <dc:creator>Admin</dc:creator>
  <cp:lastModifiedBy>Yeasir Rayhan Prince</cp:lastModifiedBy>
  <cp:revision>51</cp:revision>
  <dcterms:created xsi:type="dcterms:W3CDTF">2006-08-16T00:00:00Z</dcterms:created>
  <dcterms:modified xsi:type="dcterms:W3CDTF">2020-07-04T03:36:31Z</dcterms:modified>
</cp:coreProperties>
</file>