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00" r:id="rId13"/>
    <p:sldId id="298" r:id="rId14"/>
    <p:sldId id="257" r:id="rId15"/>
    <p:sldId id="297" r:id="rId16"/>
    <p:sldId id="280" r:id="rId17"/>
    <p:sldId id="299" r:id="rId18"/>
    <p:sldId id="281" r:id="rId19"/>
    <p:sldId id="282" r:id="rId20"/>
    <p:sldId id="289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58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78F45-0332-4FC5-9FFA-A2554284123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6259F-61A3-4472-9A2E-5DEB60BD3AB7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400" dirty="0" smtClean="0">
              <a:latin typeface="Comic Sans MS" panose="030F0702030302020204" pitchFamily="66" charset="0"/>
            </a:rPr>
            <a:t>A</a:t>
          </a:r>
          <a:endParaRPr lang="en-US" sz="2400" dirty="0">
            <a:latin typeface="Comic Sans MS" panose="030F0702030302020204" pitchFamily="66" charset="0"/>
          </a:endParaRPr>
        </a:p>
      </dgm:t>
    </dgm:pt>
    <dgm:pt modelId="{AC83DC62-B13B-44AE-8A84-56A5A8C88ADA}" type="parTrans" cxnId="{D9D81AAF-8D6F-4CCE-8BDC-EB6163823409}">
      <dgm:prSet/>
      <dgm:spPr/>
      <dgm:t>
        <a:bodyPr/>
        <a:lstStyle/>
        <a:p>
          <a:endParaRPr lang="en-US"/>
        </a:p>
      </dgm:t>
    </dgm:pt>
    <dgm:pt modelId="{4BD1CBC1-75D0-4ECC-89ED-5983FBC8848A}" type="sibTrans" cxnId="{D9D81AAF-8D6F-4CCE-8BDC-EB6163823409}">
      <dgm:prSet/>
      <dgm:spPr/>
      <dgm:t>
        <a:bodyPr/>
        <a:lstStyle/>
        <a:p>
          <a:endParaRPr lang="en-US"/>
        </a:p>
      </dgm:t>
    </dgm:pt>
    <dgm:pt modelId="{A5FBA63D-799D-4A30-BBF6-E8519CF7E775}">
      <dgm:prSet phldrT="[Text]" custT="1"/>
      <dgm:spPr>
        <a:solidFill>
          <a:schemeClr val="accent1">
            <a:lumMod val="75000"/>
            <a:alpha val="50000"/>
          </a:schemeClr>
        </a:solidFill>
      </dgm:spPr>
      <dgm:t>
        <a:bodyPr/>
        <a:lstStyle/>
        <a:p>
          <a:r>
            <a:rPr lang="en-US" sz="2400" dirty="0" smtClean="0">
              <a:latin typeface="Comic Sans MS" panose="030F0702030302020204" pitchFamily="66" charset="0"/>
            </a:rPr>
            <a:t>B</a:t>
          </a:r>
          <a:endParaRPr lang="en-US" sz="2400" dirty="0">
            <a:latin typeface="Comic Sans MS" panose="030F0702030302020204" pitchFamily="66" charset="0"/>
          </a:endParaRPr>
        </a:p>
      </dgm:t>
    </dgm:pt>
    <dgm:pt modelId="{3333AFCB-EA01-41CB-8709-F16E1A0C8A2D}" type="parTrans" cxnId="{7CD9BE3E-1BDB-48E6-9A7B-4D2C4991E3D2}">
      <dgm:prSet/>
      <dgm:spPr/>
      <dgm:t>
        <a:bodyPr/>
        <a:lstStyle/>
        <a:p>
          <a:endParaRPr lang="en-US"/>
        </a:p>
      </dgm:t>
    </dgm:pt>
    <dgm:pt modelId="{A7A0A986-9F68-4A1F-A8E0-894D9A780BC1}" type="sibTrans" cxnId="{7CD9BE3E-1BDB-48E6-9A7B-4D2C4991E3D2}">
      <dgm:prSet/>
      <dgm:spPr/>
      <dgm:t>
        <a:bodyPr/>
        <a:lstStyle/>
        <a:p>
          <a:endParaRPr lang="en-US"/>
        </a:p>
      </dgm:t>
    </dgm:pt>
    <dgm:pt modelId="{1918C9D1-C995-44BD-96B1-FF10D73B786A}" type="pres">
      <dgm:prSet presAssocID="{DAA78F45-0332-4FC5-9FFA-A25542841231}" presName="Name0" presStyleCnt="0">
        <dgm:presLayoutVars>
          <dgm:dir/>
          <dgm:resizeHandles val="exact"/>
        </dgm:presLayoutVars>
      </dgm:prSet>
      <dgm:spPr/>
    </dgm:pt>
    <dgm:pt modelId="{49A46638-913F-4FBA-BBFA-CB27A00A4631}" type="pres">
      <dgm:prSet presAssocID="{CA36259F-61A3-4472-9A2E-5DEB60BD3AB7}" presName="Name5" presStyleLbl="vennNode1" presStyleIdx="0" presStyleCnt="2">
        <dgm:presLayoutVars>
          <dgm:bulletEnabled val="1"/>
        </dgm:presLayoutVars>
      </dgm:prSet>
      <dgm:spPr/>
    </dgm:pt>
    <dgm:pt modelId="{66B8474C-2270-4561-AE66-6209A101F31B}" type="pres">
      <dgm:prSet presAssocID="{4BD1CBC1-75D0-4ECC-89ED-5983FBC8848A}" presName="space" presStyleCnt="0"/>
      <dgm:spPr/>
    </dgm:pt>
    <dgm:pt modelId="{748439EE-1508-49CC-A661-AB86A6325E40}" type="pres">
      <dgm:prSet presAssocID="{A5FBA63D-799D-4A30-BBF6-E8519CF7E775}" presName="Name5" presStyleLbl="vennNode1" presStyleIdx="1" presStyleCnt="2" custLinFactNeighborX="-60861" custLinFactNeighborY="-826">
        <dgm:presLayoutVars>
          <dgm:bulletEnabled val="1"/>
        </dgm:presLayoutVars>
      </dgm:prSet>
      <dgm:spPr/>
    </dgm:pt>
  </dgm:ptLst>
  <dgm:cxnLst>
    <dgm:cxn modelId="{D4D6A9D9-51E7-4B1A-98E2-9B7FFF8BA324}" type="presOf" srcId="{CA36259F-61A3-4472-9A2E-5DEB60BD3AB7}" destId="{49A46638-913F-4FBA-BBFA-CB27A00A4631}" srcOrd="0" destOrd="0" presId="urn:microsoft.com/office/officeart/2005/8/layout/venn3"/>
    <dgm:cxn modelId="{D9D81AAF-8D6F-4CCE-8BDC-EB6163823409}" srcId="{DAA78F45-0332-4FC5-9FFA-A25542841231}" destId="{CA36259F-61A3-4472-9A2E-5DEB60BD3AB7}" srcOrd="0" destOrd="0" parTransId="{AC83DC62-B13B-44AE-8A84-56A5A8C88ADA}" sibTransId="{4BD1CBC1-75D0-4ECC-89ED-5983FBC8848A}"/>
    <dgm:cxn modelId="{7CD9BE3E-1BDB-48E6-9A7B-4D2C4991E3D2}" srcId="{DAA78F45-0332-4FC5-9FFA-A25542841231}" destId="{A5FBA63D-799D-4A30-BBF6-E8519CF7E775}" srcOrd="1" destOrd="0" parTransId="{3333AFCB-EA01-41CB-8709-F16E1A0C8A2D}" sibTransId="{A7A0A986-9F68-4A1F-A8E0-894D9A780BC1}"/>
    <dgm:cxn modelId="{50851E5D-726B-4918-A4CA-80DBCEBE2EDB}" type="presOf" srcId="{DAA78F45-0332-4FC5-9FFA-A25542841231}" destId="{1918C9D1-C995-44BD-96B1-FF10D73B786A}" srcOrd="0" destOrd="0" presId="urn:microsoft.com/office/officeart/2005/8/layout/venn3"/>
    <dgm:cxn modelId="{B0520FB8-D8DA-4214-B845-281E4E4C0200}" type="presOf" srcId="{A5FBA63D-799D-4A30-BBF6-E8519CF7E775}" destId="{748439EE-1508-49CC-A661-AB86A6325E40}" srcOrd="0" destOrd="0" presId="urn:microsoft.com/office/officeart/2005/8/layout/venn3"/>
    <dgm:cxn modelId="{B074C622-A834-46D5-A14A-F85246D62643}" type="presParOf" srcId="{1918C9D1-C995-44BD-96B1-FF10D73B786A}" destId="{49A46638-913F-4FBA-BBFA-CB27A00A4631}" srcOrd="0" destOrd="0" presId="urn:microsoft.com/office/officeart/2005/8/layout/venn3"/>
    <dgm:cxn modelId="{12476F17-94B1-4752-9862-B33E1BB98636}" type="presParOf" srcId="{1918C9D1-C995-44BD-96B1-FF10D73B786A}" destId="{66B8474C-2270-4561-AE66-6209A101F31B}" srcOrd="1" destOrd="0" presId="urn:microsoft.com/office/officeart/2005/8/layout/venn3"/>
    <dgm:cxn modelId="{CE173E3D-ED2B-4D47-9626-1917D79ADEC0}" type="presParOf" srcId="{1918C9D1-C995-44BD-96B1-FF10D73B786A}" destId="{748439EE-1508-49CC-A661-AB86A6325E4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46638-913F-4FBA-BBFA-CB27A00A4631}">
      <dsp:nvSpPr>
        <dsp:cNvPr id="0" name=""/>
        <dsp:cNvSpPr/>
      </dsp:nvSpPr>
      <dsp:spPr>
        <a:xfrm>
          <a:off x="397782" y="244"/>
          <a:ext cx="1681848" cy="1681848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2558" tIns="30480" rIns="9255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mic Sans MS" panose="030F0702030302020204" pitchFamily="66" charset="0"/>
            </a:rPr>
            <a:t>A</a:t>
          </a:r>
          <a:endParaRPr lang="en-US" sz="2400" kern="1200" dirty="0">
            <a:latin typeface="Comic Sans MS" panose="030F0702030302020204" pitchFamily="66" charset="0"/>
          </a:endParaRPr>
        </a:p>
      </dsp:txBody>
      <dsp:txXfrm>
        <a:off x="644083" y="246545"/>
        <a:ext cx="1189246" cy="1189246"/>
      </dsp:txXfrm>
    </dsp:sp>
    <dsp:sp modelId="{748439EE-1508-49CC-A661-AB86A6325E40}">
      <dsp:nvSpPr>
        <dsp:cNvPr id="0" name=""/>
        <dsp:cNvSpPr/>
      </dsp:nvSpPr>
      <dsp:spPr>
        <a:xfrm>
          <a:off x="1538542" y="0"/>
          <a:ext cx="1681848" cy="1681848"/>
        </a:xfrm>
        <a:prstGeom prst="ellipse">
          <a:avLst/>
        </a:prstGeom>
        <a:solidFill>
          <a:schemeClr val="accent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2558" tIns="30480" rIns="9255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mic Sans MS" panose="030F0702030302020204" pitchFamily="66" charset="0"/>
            </a:rPr>
            <a:t>B</a:t>
          </a:r>
          <a:endParaRPr lang="en-US" sz="2400" kern="1200" dirty="0">
            <a:latin typeface="Comic Sans MS" panose="030F0702030302020204" pitchFamily="66" charset="0"/>
          </a:endParaRPr>
        </a:p>
      </dsp:txBody>
      <dsp:txXfrm>
        <a:off x="1784843" y="246301"/>
        <a:ext cx="1189246" cy="1189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Sets: Sets Definition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C = {p, q}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x B x C= 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{a, b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{p, q}</a:t>
            </a:r>
            <a:r>
              <a:rPr lang="en-US" sz="3600" dirty="0" smtClean="0">
                <a:latin typeface="Comic Sans MS" panose="030F0702030302020204" pitchFamily="66" charset="0"/>
              </a:rPr>
              <a:t/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85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C = {p, q}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</a:t>
            </a:r>
            <a:r>
              <a:rPr lang="en-US" sz="3600" smtClean="0">
                <a:latin typeface="Comic Sans MS" panose="030F0702030302020204" pitchFamily="66" charset="0"/>
              </a:rPr>
              <a:t>x (B x C) = </a:t>
            </a: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</a:t>
            </a:r>
            <a:r>
              <a:rPr lang="en-US" sz="3600" smtClean="0">
                <a:latin typeface="Comic Sans MS" panose="030F0702030302020204" pitchFamily="66" charset="0"/>
              </a:rPr>
              <a:t>x ({</a:t>
            </a:r>
            <a:r>
              <a:rPr lang="en-US" sz="3600" dirty="0">
                <a:latin typeface="Comic Sans MS" panose="030F0702030302020204" pitchFamily="66" charset="0"/>
              </a:rPr>
              <a:t>a, b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{p, </a:t>
            </a:r>
            <a:r>
              <a:rPr lang="en-US" sz="3600">
                <a:latin typeface="Comic Sans MS" panose="030F0702030302020204" pitchFamily="66" charset="0"/>
              </a:rPr>
              <a:t>q</a:t>
            </a:r>
            <a:r>
              <a:rPr lang="en-US" sz="3600" smtClean="0">
                <a:latin typeface="Comic Sans MS" panose="030F0702030302020204" pitchFamily="66" charset="0"/>
              </a:rPr>
              <a:t>})</a:t>
            </a:r>
            <a:r>
              <a:rPr lang="en-US" sz="3600" dirty="0" smtClean="0">
                <a:latin typeface="Comic Sans MS" panose="030F0702030302020204" pitchFamily="66" charset="0"/>
              </a:rPr>
              <a:t/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60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Sets: Set Operations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New sets from old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89612" y="2483892"/>
            <a:ext cx="1746913" cy="17332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8423" y="2486167"/>
            <a:ext cx="1746913" cy="17332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21875" y="330275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9052" y="323679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4896" y="4667534"/>
            <a:ext cx="38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Venn diagram for 2 sets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</a:t>
            </a:r>
            <a:r>
              <a:rPr lang="en-US" dirty="0" smtClean="0">
                <a:latin typeface="Comic Sans MS" panose="030F0702030302020204" pitchFamily="66" charset="0"/>
              </a:rPr>
              <a:t>Operations: union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03618" cy="22614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Union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3359B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3359B"/>
                        </a:solidFill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{1, 2, 3, 4, 5, 6}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03618" cy="2261466"/>
              </a:xfrm>
              <a:blipFill rotWithShape="0">
                <a:blip r:embed="rId2"/>
                <a:stretch>
                  <a:fillRect l="-2335" t="-566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2621" y="2210937"/>
            <a:ext cx="1746913" cy="1733266"/>
          </a:xfrm>
          <a:prstGeom prst="ellipse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1432" y="2213212"/>
            <a:ext cx="1746913" cy="1733266"/>
          </a:xfrm>
          <a:prstGeom prst="ellipse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24884" y="3029803"/>
            <a:ext cx="395785" cy="369332"/>
          </a:xfrm>
          <a:prstGeom prst="rect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2061" y="2963839"/>
            <a:ext cx="395785" cy="369332"/>
          </a:xfrm>
          <a:prstGeom prst="rect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</a:t>
            </a:r>
            <a:r>
              <a:rPr lang="en-US" dirty="0" smtClean="0">
                <a:latin typeface="Comic Sans MS" panose="030F0702030302020204" pitchFamily="66" charset="0"/>
              </a:rPr>
              <a:t>Operations: intersection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812" y="1964378"/>
                <a:ext cx="4703618" cy="231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Intersection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{1, 2}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12" y="1964378"/>
                <a:ext cx="4703618" cy="2316884"/>
              </a:xfrm>
              <a:prstGeom prst="rect">
                <a:avLst/>
              </a:prstGeom>
              <a:blipFill rotWithShape="0">
                <a:blip r:embed="rId2"/>
                <a:stretch>
                  <a:fillRect l="-2724" t="-6053" b="-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66530696"/>
              </p:ext>
            </p:extLst>
          </p:nvPr>
        </p:nvGraphicFramePr>
        <p:xfrm>
          <a:off x="6999784" y="2057148"/>
          <a:ext cx="3822891" cy="168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</a:t>
            </a:r>
            <a:r>
              <a:rPr lang="en-US" dirty="0" smtClean="0">
                <a:latin typeface="Comic Sans MS" panose="030F0702030302020204" pitchFamily="66" charset="0"/>
              </a:rPr>
              <a:t>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03618" cy="414568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Difference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{3, 4}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03618" cy="4145684"/>
              </a:xfrm>
              <a:blipFill rotWithShape="0">
                <a:blip r:embed="rId2"/>
                <a:stretch>
                  <a:fillRect l="-2724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450238" y="2199564"/>
            <a:ext cx="1746913" cy="17332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51427" y="2197289"/>
            <a:ext cx="1746913" cy="17332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00867" y="2950191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3690" y="301615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</a:t>
            </a:r>
            <a:r>
              <a:rPr lang="en-US" dirty="0" smtClean="0">
                <a:latin typeface="Comic Sans MS" panose="030F0702030302020204" pitchFamily="66" charset="0"/>
              </a:rPr>
              <a:t>Operations: complement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0641" y="2100854"/>
                <a:ext cx="5196385" cy="231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Complement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A’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=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U – A = {x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|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A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U = {1, 2, 3, 4, 5, 6, 7, 8, 9}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’ =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{5, 6, 7, 8, 9}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41" y="2100854"/>
                <a:ext cx="5196385" cy="2316884"/>
              </a:xfrm>
              <a:prstGeom prst="rect">
                <a:avLst/>
              </a:prstGeom>
              <a:blipFill rotWithShape="0">
                <a:blip r:embed="rId2"/>
                <a:stretch>
                  <a:fillRect l="-2113" t="-5789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591869" y="1692323"/>
            <a:ext cx="4285396" cy="298886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93123" y="2265528"/>
            <a:ext cx="1746913" cy="17332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5386" y="308439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773073"/>
            <a:ext cx="741219" cy="529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16438"/>
              </p:ext>
            </p:extLst>
          </p:nvPr>
        </p:nvGraphicFramePr>
        <p:xfrm>
          <a:off x="1969658" y="276562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76334"/>
              </p:ext>
            </p:extLst>
          </p:nvPr>
        </p:nvGraphicFramePr>
        <p:xfrm>
          <a:off x="2001981" y="355744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952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Comic Sans MS" panose="030F0702030302020204" pitchFamily="66" charset="0"/>
              </a:rPr>
              <a:t>U = {1, 5, 6, 7, 8, 9, 10, 11, 12, 13, 14, 15, 16, 17}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90600" y="3474313"/>
            <a:ext cx="3124200" cy="1331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(Bit set Representation)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6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0190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63530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4265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4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What is a Set?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Informally: A </a:t>
            </a:r>
            <a:r>
              <a:rPr lang="en-US" sz="2800" dirty="0" smtClean="0">
                <a:latin typeface="Comic Sans MS" panose="030F0702030302020204" pitchFamily="66" charset="0"/>
              </a:rPr>
              <a:t>set is </a:t>
            </a:r>
            <a:r>
              <a:rPr lang="en-US" sz="2800" dirty="0">
                <a:latin typeface="Comic Sans MS" panose="030F0702030302020204" pitchFamily="66" charset="0"/>
              </a:rPr>
              <a:t>a collection of mathematical objects, with the collection treated as a single mathematical object</a:t>
            </a:r>
            <a:r>
              <a:rPr lang="en-US" sz="2800" dirty="0" smtClean="0">
                <a:latin typeface="Comic Sans MS" panose="030F0702030302020204" pitchFamily="66" charset="0"/>
              </a:rPr>
              <a:t>.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>
                <a:latin typeface="Comic Sans MS" panose="030F0702030302020204" pitchFamily="66" charset="0"/>
              </a:rPr>
              <a:t>(This is circular of course: what’s a collection?)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91273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6222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</a:t>
            </a:r>
            <a:r>
              <a:rPr lang="en-US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43955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95876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8346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9566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29008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74289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05392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14743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43804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11</a:t>
            </a:r>
            <a:r>
              <a:rPr lang="en-US" dirty="0" smtClean="0">
                <a:latin typeface="Comic Sans MS" panose="030F0702030302020204" pitchFamily="66" charset="0"/>
              </a:rPr>
              <a:t>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2778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02869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85668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303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75331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87061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60742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2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45547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2229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 {5, 7, 8}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4207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6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Union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43770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54276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92077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800" dirty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11004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29140" y="521078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Perform OR operation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B}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4" t="-13542" r="-21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89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Intersection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5583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8467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8474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800" dirty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96277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29140" y="521078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Perform AND operation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B}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4" t="-13542" r="-21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2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Complement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62627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1959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715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3865" y="3755317"/>
            <a:ext cx="1210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A</a:t>
            </a:r>
            <a:r>
              <a:rPr lang="en-US" sz="2800" dirty="0"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‘</a:t>
            </a:r>
            <a:r>
              <a:rPr lang="en-US" sz="2800" dirty="0" smtClean="0">
                <a:latin typeface="Comic Sans MS" pitchFamily="66" charset="0"/>
                <a:ea typeface="Cambria Math"/>
              </a:rPr>
              <a:t>=  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17193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847104" y="494917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Toggle the bits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set of 4 things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7, “Albert R.”, π/2, </a:t>
            </a:r>
            <a:r>
              <a:rPr lang="en-US" sz="3600" dirty="0" smtClean="0">
                <a:latin typeface="Comic Sans MS" panose="030F0702030302020204" pitchFamily="66" charset="0"/>
              </a:rPr>
              <a:t>T}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A set with 4 elements: two numbers, a string, and a Boolean.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Same </a:t>
            </a:r>
            <a:r>
              <a:rPr lang="en-US" sz="2800" dirty="0">
                <a:latin typeface="Comic Sans MS" panose="030F0702030302020204" pitchFamily="66" charset="0"/>
              </a:rPr>
              <a:t>as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{T, </a:t>
            </a:r>
            <a:r>
              <a:rPr lang="en-US" sz="3600" dirty="0">
                <a:latin typeface="Comic Sans MS" panose="030F0702030302020204" pitchFamily="66" charset="0"/>
              </a:rPr>
              <a:t>“Albert R.”, π/2, </a:t>
            </a:r>
            <a:r>
              <a:rPr lang="en-US" sz="3600" dirty="0">
                <a:latin typeface="Comic Sans MS" panose="030F0702030302020204" pitchFamily="66" charset="0"/>
              </a:rPr>
              <a:t>7</a:t>
            </a:r>
            <a:r>
              <a:rPr lang="en-US" sz="3600" dirty="0" smtClean="0">
                <a:latin typeface="Comic Sans MS" panose="030F0702030302020204" pitchFamily="66" charset="0"/>
              </a:rPr>
              <a:t>}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531" y="4367284"/>
            <a:ext cx="60323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Comic Sans MS" panose="030F0702030302020204" pitchFamily="66" charset="0"/>
              </a:rPr>
              <a:t>-- order doesn’t matter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39732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5676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51728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5404" y="4539994"/>
                <a:ext cx="52293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</a:t>
                </a:r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}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4" y="4539994"/>
                <a:ext cx="522931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0" t="-13542" r="-20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75403" y="5277169"/>
                <a:ext cx="53479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B’}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3" y="5277169"/>
                <a:ext cx="5347939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2965" t="-13542" r="-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2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80469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28427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50039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731" y="4281958"/>
                <a:ext cx="19864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" y="4281958"/>
                <a:ext cx="198640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4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05148" y="5443423"/>
                <a:ext cx="53479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B’}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48" y="5443423"/>
                <a:ext cx="5347939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965" t="-13542" r="-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3" y="3602292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B’ =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53486"/>
              </p:ext>
            </p:extLst>
          </p:nvPr>
        </p:nvGraphicFramePr>
        <p:xfrm>
          <a:off x="1821870" y="356435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9916"/>
              </p:ext>
            </p:extLst>
          </p:nvPr>
        </p:nvGraphicFramePr>
        <p:xfrm>
          <a:off x="1835725" y="443433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5545" cy="432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Mappings between two sets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56509" y="2322005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7564" y="2654514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21927" y="2367756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6727" y="3208511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0072" y="2806914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0072" y="3402659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0072" y="3603550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08562" y="4429346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08562" y="4685839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813213" y="5979545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29745" y="6051254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prime/not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8" y="1900235"/>
            <a:ext cx="10515600" cy="1291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A function from A to B is</a:t>
            </a:r>
            <a:br>
              <a:rPr lang="en-US" sz="4000" dirty="0" smtClean="0">
                <a:latin typeface="Comic Sans MS" panose="030F0702030302020204" pitchFamily="66" charset="0"/>
              </a:rPr>
            </a:br>
            <a:r>
              <a:rPr lang="en-US" sz="4000" dirty="0" smtClean="0">
                <a:latin typeface="Comic Sans MS" panose="030F0702030302020204" pitchFamily="66" charset="0"/>
              </a:rPr>
              <a:t>an assignment of exactly one member of B to each element of A</a:t>
            </a:r>
            <a:br>
              <a:rPr lang="en-US" sz="4000" dirty="0" smtClean="0">
                <a:latin typeface="Comic Sans MS" panose="030F0702030302020204" pitchFamily="66" charset="0"/>
              </a:rPr>
            </a:br>
            <a:endParaRPr lang="en-US" sz="40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8" y="3188710"/>
                <a:ext cx="10425545" cy="432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denoted by f: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B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3188710"/>
                <a:ext cx="10425545" cy="432666"/>
              </a:xfrm>
              <a:prstGeom prst="rect">
                <a:avLst/>
              </a:prstGeom>
              <a:blipFill rotWithShape="1">
                <a:blip r:embed="rId2"/>
                <a:stretch>
                  <a:fillRect l="-1462" t="-46479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1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 or not in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 element is either in a set or not in a set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531" y="4367284"/>
            <a:ext cx="6032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--No notion of being in the set more than once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281" y="2519234"/>
            <a:ext cx="10395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{7, 2} is same as {7, 2, 7}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Membership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is a member of A: x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</a:t>
                </a:r>
              </a:p>
              <a:p>
                <a:r>
                  <a:rPr lang="en-US" sz="3600" dirty="0">
                    <a:latin typeface="Comic Sans MS" panose="030F0702030302020204" pitchFamily="66" charset="0"/>
                  </a:rPr>
                  <a:t>{7, “Albert R.”, π/2, T}</a:t>
                </a:r>
              </a:p>
              <a:p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{7, “Albert R.”, π/2, T}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14/2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9</a:t>
                </a:r>
                <a:r>
                  <a:rPr lang="en-US" sz="3600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818" t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2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anose="030F0702030302020204" pitchFamily="66" charset="0"/>
                  </a:rPr>
                  <a:t>Subset(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)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B : A is a subset of B</a:t>
                </a:r>
              </a:p>
              <a:p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Every element of A is also an element of B: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∀x [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A implies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B]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818" t="-423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70856" y="4368800"/>
                <a:ext cx="110018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⊆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{</a:t>
                </a:r>
                <a:r>
                  <a:rPr lang="en-US" sz="3600" dirty="0">
                    <a:latin typeface="Comic Sans MS" panose="030F0702030302020204" pitchFamily="66" charset="0"/>
                  </a:rPr>
                  <a:t>3} ⊆ {5,7,3} A ⊆ A, ∅ ⊆ every set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6" y="4368800"/>
                <a:ext cx="11001829" cy="923330"/>
              </a:xfrm>
              <a:prstGeom prst="rect">
                <a:avLst/>
              </a:prstGeom>
              <a:blipFill rotWithShape="0">
                <a:blip r:embed="rId4"/>
                <a:stretch>
                  <a:fillRect t="-1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Why ∅ </a:t>
            </a:r>
            <a:r>
              <a:rPr lang="en-US" dirty="0">
                <a:latin typeface="Comic Sans MS" panose="030F0702030302020204" pitchFamily="66" charset="0"/>
              </a:rPr>
              <a:t>⊆ every </a:t>
            </a:r>
            <a:r>
              <a:rPr lang="en-US" dirty="0" smtClean="0">
                <a:latin typeface="Comic Sans MS" panose="030F0702030302020204" pitchFamily="66" charset="0"/>
              </a:rPr>
              <a:t>set?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Comic Sans MS" panose="030F0702030302020204" pitchFamily="66" charset="0"/>
                  </a:rPr>
                  <a:t>∅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B :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∀x [ 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600" dirty="0">
                        <a:latin typeface="Comic Sans MS" panose="030F0702030302020204" pitchFamily="66" charset="0"/>
                      </a:rPr>
                      <m:t>∅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implies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B]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       false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              true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818" t="-4497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1944914" y="2772229"/>
            <a:ext cx="1001486" cy="1451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52171" y="3338286"/>
            <a:ext cx="3868058" cy="362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A x B = {(a, b) | a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 and b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B}</a:t>
                </a:r>
              </a:p>
              <a:p>
                <a:endParaRPr lang="en-US" sz="3600" dirty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(a , b) : ordered 2-tuple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(a1, a2, a3, ..., an): ordered n-tuple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818" t="-4233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x B = 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{a, b</a:t>
            </a:r>
            <a:r>
              <a:rPr lang="en-US" sz="3600" dirty="0" smtClean="0">
                <a:latin typeface="Comic Sans MS" panose="030F0702030302020204" pitchFamily="66" charset="0"/>
              </a:rPr>
              <a:t>}</a:t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= {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(1, a),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b), (2, </a:t>
            </a:r>
            <a:r>
              <a:rPr lang="en-US" sz="3600" dirty="0">
                <a:latin typeface="Comic Sans MS" panose="030F0702030302020204" pitchFamily="66" charset="0"/>
              </a:rPr>
              <a:t>a</a:t>
            </a:r>
            <a:r>
              <a:rPr lang="en-US" sz="3600" dirty="0" smtClean="0">
                <a:latin typeface="Comic Sans MS" panose="030F0702030302020204" pitchFamily="66" charset="0"/>
              </a:rPr>
              <a:t>), (2, b), (3, </a:t>
            </a:r>
            <a:r>
              <a:rPr lang="en-US" sz="3600" dirty="0">
                <a:latin typeface="Comic Sans MS" panose="030F0702030302020204" pitchFamily="66" charset="0"/>
              </a:rPr>
              <a:t>a</a:t>
            </a:r>
            <a:r>
              <a:rPr lang="en-US" sz="3600" dirty="0" smtClean="0">
                <a:latin typeface="Comic Sans MS" panose="030F0702030302020204" pitchFamily="66" charset="0"/>
              </a:rPr>
              <a:t>), (3, b)}</a:t>
            </a:r>
            <a:r>
              <a:rPr lang="en-US" sz="3600" dirty="0">
                <a:latin typeface="Comic Sans MS" panose="030F0702030302020204" pitchFamily="66" charset="0"/>
              </a:rPr>
              <a:t/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525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1683</Words>
  <Application>Microsoft Office PowerPoint</Application>
  <PresentationFormat>Widescreen</PresentationFormat>
  <Paragraphs>762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Comic Sans MS</vt:lpstr>
      <vt:lpstr>Office Theme</vt:lpstr>
      <vt:lpstr>Sets: Sets Definition</vt:lpstr>
      <vt:lpstr>What is a Set? </vt:lpstr>
      <vt:lpstr>A set of 4 things</vt:lpstr>
      <vt:lpstr>In or not in</vt:lpstr>
      <vt:lpstr>Membership</vt:lpstr>
      <vt:lpstr>Subset(⊆)</vt:lpstr>
      <vt:lpstr>Why ∅ ⊆ every set?</vt:lpstr>
      <vt:lpstr>Cartesian Product</vt:lpstr>
      <vt:lpstr>Cartesian Product</vt:lpstr>
      <vt:lpstr>Cartesian Product</vt:lpstr>
      <vt:lpstr>Cartesian Product</vt:lpstr>
      <vt:lpstr>Sets: Set Operations</vt:lpstr>
      <vt:lpstr>New sets from old</vt:lpstr>
      <vt:lpstr>Set Operations: union</vt:lpstr>
      <vt:lpstr>Set Operations: intersection</vt:lpstr>
      <vt:lpstr>Set Operations: difference</vt:lpstr>
      <vt:lpstr>Set Operations: complement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Set operations: Union</vt:lpstr>
      <vt:lpstr>Set operations: Intersection</vt:lpstr>
      <vt:lpstr>Set operations: Complement</vt:lpstr>
      <vt:lpstr>Set operations: Difference</vt:lpstr>
      <vt:lpstr>Set operations: Difference</vt:lpstr>
      <vt:lpstr>Functions</vt:lpstr>
      <vt:lpstr>What are functions?</vt:lpstr>
      <vt:lpstr>What are functions?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88</cp:revision>
  <dcterms:created xsi:type="dcterms:W3CDTF">2020-01-14T07:01:06Z</dcterms:created>
  <dcterms:modified xsi:type="dcterms:W3CDTF">2020-02-11T15:57:43Z</dcterms:modified>
</cp:coreProperties>
</file>