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84" r:id="rId4"/>
    <p:sldId id="269" r:id="rId5"/>
    <p:sldId id="285" r:id="rId6"/>
    <p:sldId id="286" r:id="rId7"/>
    <p:sldId id="258" r:id="rId8"/>
    <p:sldId id="273" r:id="rId9"/>
    <p:sldId id="260" r:id="rId10"/>
    <p:sldId id="274" r:id="rId11"/>
    <p:sldId id="261" r:id="rId12"/>
    <p:sldId id="262" r:id="rId13"/>
    <p:sldId id="287" r:id="rId14"/>
    <p:sldId id="290" r:id="rId15"/>
    <p:sldId id="291" r:id="rId16"/>
    <p:sldId id="292" r:id="rId17"/>
    <p:sldId id="263" r:id="rId18"/>
    <p:sldId id="288" r:id="rId19"/>
    <p:sldId id="289" r:id="rId20"/>
    <p:sldId id="277" r:id="rId21"/>
    <p:sldId id="278" r:id="rId22"/>
    <p:sldId id="265" r:id="rId23"/>
    <p:sldId id="280" r:id="rId24"/>
    <p:sldId id="266" r:id="rId25"/>
    <p:sldId id="267" r:id="rId26"/>
    <p:sldId id="268" r:id="rId27"/>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Comic Sans MS" panose="030F0702030302020204" pitchFamily="66"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4913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9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3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fa31e23a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fa31e23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5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15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98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901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4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315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867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8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a31e23a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a31e23a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01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fa31e23a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fa31e23a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269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fa31e23a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fa31e23a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3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78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6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3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a31e23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a31e23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85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mic Sans MS" panose="030F0702030302020204" pitchFamily="66" charset="0"/>
              </a:rPr>
              <a:t>Counting</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either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where</a:t>
            </a:r>
          </a:p>
          <a:p>
            <a:pPr marL="114300" indent="0">
              <a:buNone/>
            </a:pPr>
            <a:r>
              <a:rPr lang="en-US" dirty="0">
                <a:solidFill>
                  <a:schemeClr val="tx1"/>
                </a:solidFill>
                <a:latin typeface="Comic Sans MS" panose="030F0702030302020204" pitchFamily="66" charset="0"/>
              </a:rPr>
              <a:t>none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is the same as any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a:t>
            </a:r>
            <a:r>
              <a:rPr lang="en-US" dirty="0" smtClean="0">
                <a:solidFill>
                  <a:schemeClr val="tx1"/>
                </a:solidFill>
                <a:latin typeface="Comic Sans MS" panose="030F0702030302020204" pitchFamily="66" charset="0"/>
              </a:rPr>
              <a:t>ways (they do not overlap), </a:t>
            </a:r>
            <a:r>
              <a:rPr lang="en-US" dirty="0">
                <a:solidFill>
                  <a:schemeClr val="tx1"/>
                </a:solidFill>
                <a:latin typeface="Comic Sans MS" panose="030F0702030302020204" pitchFamily="66" charset="0"/>
              </a:rPr>
              <a:t>then 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smtClean="0">
                <a:solidFill>
                  <a:schemeClr val="tx1"/>
                </a:solidFill>
                <a:latin typeface="Comic Sans MS" panose="030F0702030302020204" pitchFamily="66" charset="0"/>
              </a:rPr>
              <a:t>n</a:t>
            </a:r>
            <a:r>
              <a:rPr lang="en-US" dirty="0" smtClean="0">
                <a:solidFill>
                  <a:schemeClr val="tx1"/>
                </a:solidFill>
                <a:latin typeface="Comic Sans MS" panose="030F0702030302020204" pitchFamily="66" charset="0"/>
              </a:rPr>
              <a:t>2 ways </a:t>
            </a:r>
            <a:r>
              <a:rPr lang="en-US" dirty="0">
                <a:solidFill>
                  <a:schemeClr val="tx1"/>
                </a:solidFill>
                <a:latin typeface="Comic Sans MS" panose="030F0702030302020204" pitchFamily="66" charset="0"/>
              </a:rPr>
              <a:t>to do the task.</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86536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2.1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7866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tx1"/>
                </a:solidFill>
                <a:latin typeface="Comic Sans MS" panose="030F0702030302020204" pitchFamily="66" charset="0"/>
              </a:rPr>
              <a:t>In how many ways can we select two books from different subjects among 5 distinct CS books, 3 distinct math books, 2 distinct art books?</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2.2</a:t>
            </a:r>
            <a:endParaRPr dirty="0">
              <a:latin typeface="Comic Sans MS" panose="030F0702030302020204" pitchFamily="66" charset="0"/>
            </a:endParaRPr>
          </a:p>
        </p:txBody>
      </p:sp>
      <p:sp>
        <p:nvSpPr>
          <p:cNvPr id="91" name="Google Shape;91;p19"/>
          <p:cNvSpPr txBox="1">
            <a:spLocks noGrp="1"/>
          </p:cNvSpPr>
          <p:nvPr>
            <p:ph type="body" idx="1"/>
          </p:nvPr>
        </p:nvSpPr>
        <p:spPr>
          <a:xfrm>
            <a:off x="311700" y="1152475"/>
            <a:ext cx="8520600" cy="117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A student can choose a computer project from one of three lists. The three lists contain 23, 15, and 19 possible projects, respectively. No project is on more than one list. How many possible projects are there to choose from</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2.3</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730474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Inclusion-Exclusion Rule</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in either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then the</a:t>
            </a:r>
          </a:p>
          <a:p>
            <a:pPr marL="114300" indent="0">
              <a:buNone/>
            </a:pPr>
            <a:r>
              <a:rPr lang="en-US" dirty="0">
                <a:solidFill>
                  <a:schemeClr val="tx1"/>
                </a:solidFill>
                <a:latin typeface="Comic Sans MS" panose="030F0702030302020204" pitchFamily="66" charset="0"/>
              </a:rPr>
              <a:t>number of ways to do the task is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minus the number of ways to do the task that </a:t>
            </a:r>
            <a:r>
              <a:rPr lang="en-US" dirty="0" smtClean="0">
                <a:solidFill>
                  <a:schemeClr val="tx1"/>
                </a:solidFill>
                <a:latin typeface="Comic Sans MS" panose="030F0702030302020204" pitchFamily="66" charset="0"/>
              </a:rPr>
              <a:t>are common </a:t>
            </a:r>
            <a:r>
              <a:rPr lang="en-US" dirty="0">
                <a:solidFill>
                  <a:schemeClr val="tx1"/>
                </a:solidFill>
                <a:latin typeface="Comic Sans MS" panose="030F0702030302020204" pitchFamily="66" charset="0"/>
              </a:rPr>
              <a:t>to the two different ways.</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743651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3.1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a:t>
            </a:r>
            <a:r>
              <a:rPr lang="en" dirty="0" smtClean="0">
                <a:solidFill>
                  <a:schemeClr val="tx1"/>
                </a:solidFill>
                <a:latin typeface="Comic Sans MS" panose="030F0702030302020204" pitchFamily="66" charset="0"/>
              </a:rPr>
              <a:t>2 of them are both a mathematical faculty and mathematical majors?</a:t>
            </a:r>
          </a:p>
          <a:p>
            <a:pPr marL="0" lvl="0" indent="0" algn="l" rtl="0">
              <a:spcBef>
                <a:spcPts val="0"/>
              </a:spcBef>
              <a:spcAft>
                <a:spcPts val="0"/>
              </a:spcAft>
              <a:buClr>
                <a:schemeClr val="dk1"/>
              </a:buClr>
              <a:buSzPts val="1100"/>
              <a:buFont typeface="Arial"/>
              <a:buNone/>
            </a:pPr>
            <a:endParaRPr lang="en"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150061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3.2</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717422"/>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solidFill>
                  <a:schemeClr val="tx1"/>
                </a:solidFill>
                <a:latin typeface="Comic Sans MS" panose="030F0702030302020204" pitchFamily="66" charset="0"/>
              </a:rPr>
              <a:t>How many bit strings of length eight either start with a 1 bit or end with the two bits 00?</a:t>
            </a:r>
            <a:endParaRPr lang="en"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050370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a:latin typeface="Comic Sans MS" panose="030F0702030302020204" pitchFamily="66" charset="0"/>
              </a:rPr>
              <a:t>4</a:t>
            </a:r>
            <a:r>
              <a:rPr lang="en" dirty="0" smtClean="0">
                <a:latin typeface="Comic Sans MS" panose="030F0702030302020204" pitchFamily="66" charset="0"/>
              </a:rPr>
              <a:t>.1</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Each user on a computer system has a password, which is six to eight characters long, where each character is an uppercase letter or a digit. </a:t>
            </a:r>
            <a:endParaRPr dirty="0">
              <a:solidFill>
                <a:schemeClr val="tx1"/>
              </a:solidFill>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possible passwords are there</a:t>
            </a:r>
            <a:r>
              <a:rPr lang="en" dirty="0" smtClean="0">
                <a:solidFill>
                  <a:schemeClr val="tx1"/>
                </a:solidFill>
                <a:latin typeface="Comic Sans MS" panose="030F0702030302020204" pitchFamily="66"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a:latin typeface="Comic Sans MS" panose="030F0702030302020204" pitchFamily="66" charset="0"/>
              </a:rPr>
              <a:t>4</a:t>
            </a:r>
            <a:r>
              <a:rPr lang="en" dirty="0" smtClean="0">
                <a:latin typeface="Comic Sans MS" panose="030F0702030302020204" pitchFamily="66" charset="0"/>
              </a:rPr>
              <a:t>.2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A six person committee of Alice, Bob, Charlie, Dylan, Elle, Frank is to select a chairperson, secretary, treasurer from themselves.</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How many ways this can be done?</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either Elle or Bob must be a chairperson?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E</a:t>
            </a:r>
            <a:r>
              <a:rPr lang="en-US" dirty="0" smtClean="0">
                <a:solidFill>
                  <a:schemeClr val="tx1"/>
                </a:solidFill>
                <a:latin typeface="Comic Sans MS" panose="030F0702030302020204" pitchFamily="66" charset="0"/>
              </a:rPr>
              <a:t>lle must hold one position?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both Dylan and Frank must hold positions</a:t>
            </a:r>
          </a:p>
          <a:p>
            <a:pPr marL="342900" lvl="0" algn="l" rtl="0">
              <a:spcBef>
                <a:spcPts val="0"/>
              </a:spcBef>
              <a:spcAft>
                <a:spcPts val="0"/>
              </a:spcAft>
              <a:buClr>
                <a:schemeClr val="dk1"/>
              </a:buClr>
              <a:buSzPts val="1100"/>
              <a:buFont typeface="Arial"/>
              <a:buAutoNum type="alphaLcPeriod"/>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2693808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a:latin typeface="Comic Sans MS" panose="030F0702030302020204" pitchFamily="66" charset="0"/>
              </a:rPr>
              <a:t>4</a:t>
            </a:r>
            <a:r>
              <a:rPr lang="en" dirty="0" smtClean="0">
                <a:latin typeface="Comic Sans MS" panose="030F0702030302020204" pitchFamily="66" charset="0"/>
              </a:rPr>
              <a:t>.2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978745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First rule of counting - The Product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can be broken down into a sequence of</a:t>
            </a:r>
          </a:p>
          <a:p>
            <a:pPr marL="114300" indent="0">
              <a:buNone/>
            </a:pPr>
            <a:r>
              <a:rPr lang="en-US" dirty="0">
                <a:solidFill>
                  <a:schemeClr val="tx1"/>
                </a:solidFill>
                <a:latin typeface="Comic Sans MS" panose="030F0702030302020204" pitchFamily="66" charset="0"/>
              </a:rPr>
              <a:t>two tasks.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to do the first </a:t>
            </a:r>
            <a:r>
              <a:rPr lang="en-US" dirty="0" smtClean="0">
                <a:solidFill>
                  <a:schemeClr val="tx1"/>
                </a:solidFill>
                <a:latin typeface="Comic Sans MS" panose="030F0702030302020204" pitchFamily="66" charset="0"/>
              </a:rPr>
              <a:t>task and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second task,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procedure.</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5.1: Solve using tree diagram</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solidFill>
                  <a:schemeClr val="tx1"/>
                </a:solidFill>
                <a:latin typeface="Comic Sans MS" panose="030F0702030302020204" pitchFamily="66" charset="0"/>
              </a:rPr>
              <a:t>How </a:t>
            </a:r>
            <a:r>
              <a:rPr lang="en" dirty="0">
                <a:solidFill>
                  <a:schemeClr val="tx1"/>
                </a:solidFill>
                <a:latin typeface="Comic Sans MS" panose="030F0702030302020204" pitchFamily="66" charset="0"/>
              </a:rPr>
              <a:t>many bit strings of length four do not have two consecutive 1s? </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63134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5"/>
            <a:ext cx="8520600" cy="1705025"/>
          </a:xfrm>
        </p:spPr>
        <p:txBody>
          <a:bodyPr/>
          <a:lstStyle/>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is a positive integer and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+ 1 or more </a:t>
            </a:r>
            <a:r>
              <a:rPr lang="en-US" dirty="0" smtClean="0">
                <a:solidFill>
                  <a:schemeClr val="tx1"/>
                </a:solidFill>
                <a:latin typeface="Comic Sans MS" panose="030F0702030302020204" pitchFamily="66" charset="0"/>
              </a:rPr>
              <a:t>objects are </a:t>
            </a:r>
            <a:r>
              <a:rPr lang="en-US" dirty="0">
                <a:solidFill>
                  <a:schemeClr val="tx1"/>
                </a:solidFill>
                <a:latin typeface="Comic Sans MS" panose="030F0702030302020204" pitchFamily="66" charset="0"/>
              </a:rPr>
              <a:t>placed into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boxes, then there is at least one box containing two or more of the objects</a:t>
            </a:r>
            <a:r>
              <a:rPr lang="en-US" dirty="0" smtClean="0">
                <a:solidFill>
                  <a:schemeClr val="tx1"/>
                </a:solidFill>
                <a:latin typeface="Comic Sans MS" panose="030F0702030302020204" pitchFamily="66" charset="0"/>
              </a:rPr>
              <a:t>.</a:t>
            </a:r>
          </a:p>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p>
        </p:txBody>
      </p:sp>
    </p:spTree>
    <p:extLst>
      <p:ext uri="{BB962C8B-B14F-4D97-AF65-F5344CB8AC3E}">
        <p14:creationId xmlns:p14="http://schemas.microsoft.com/office/powerpoint/2010/main" val="2186115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6.1</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09" name="Google Shape;109;p22"/>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students must be in a class to guarantee that at least two students receive the same score on the final exam, if the exam is graded on a scale from 0 to 100 points</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Generalized 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6"/>
            <a:ext cx="8520600" cy="873752"/>
          </a:xfrm>
        </p:spPr>
        <p:txBody>
          <a:bodyPr/>
          <a:lstStyle/>
          <a:p>
            <a:pPr marL="114300" indent="0">
              <a:buNone/>
            </a:pPr>
            <a:r>
              <a:rPr lang="en-US" dirty="0" smtClean="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r>
              <a:rPr lang="en-US" dirty="0" smtClean="0">
                <a:solidFill>
                  <a:schemeClr val="tx1"/>
                </a:solidFill>
                <a:latin typeface="Comic Sans MS" panose="030F0702030302020204" pitchFamily="66" charset="0"/>
              </a:rPr>
              <a:t>.</a:t>
            </a:r>
          </a:p>
        </p:txBody>
      </p:sp>
      <p:sp>
        <p:nvSpPr>
          <p:cNvPr id="4" name="Text Placeholder 2"/>
          <p:cNvSpPr txBox="1">
            <a:spLocks/>
          </p:cNvSpPr>
          <p:nvPr/>
        </p:nvSpPr>
        <p:spPr>
          <a:xfrm>
            <a:off x="464100" y="21747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the minimum number of objects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such that at least </a:t>
            </a:r>
            <a:r>
              <a:rPr lang="en-US" i="1" dirty="0" smtClean="0">
                <a:solidFill>
                  <a:schemeClr val="tx1"/>
                </a:solidFill>
                <a:latin typeface="Comic Sans MS" panose="030F0702030302020204" pitchFamily="66" charset="0"/>
              </a:rPr>
              <a:t>r </a:t>
            </a:r>
            <a:r>
              <a:rPr lang="en-US" dirty="0" smtClean="0">
                <a:solidFill>
                  <a:schemeClr val="tx1"/>
                </a:solidFill>
                <a:latin typeface="Comic Sans MS" panose="030F0702030302020204" pitchFamily="66" charset="0"/>
              </a:rPr>
              <a:t>of these objects must be in one of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 when these objects are distributed among the boxes.</a:t>
            </a:r>
            <a:endParaRPr lang="en-US" dirty="0">
              <a:solidFill>
                <a:schemeClr val="tx1"/>
              </a:solidFill>
              <a:latin typeface="Comic Sans MS" panose="030F0702030302020204" pitchFamily="66" charset="0"/>
            </a:endParaRPr>
          </a:p>
        </p:txBody>
      </p:sp>
      <p:sp>
        <p:nvSpPr>
          <p:cNvPr id="5" name="Text Placeholder 2"/>
          <p:cNvSpPr txBox="1">
            <a:spLocks/>
          </p:cNvSpPr>
          <p:nvPr/>
        </p:nvSpPr>
        <p:spPr>
          <a:xfrm>
            <a:off x="616500" y="35844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N = k(r-1) + 1</a:t>
            </a:r>
            <a:endParaRPr 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8732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15" name="Google Shape;115;p23"/>
          <p:cNvSpPr txBox="1">
            <a:spLocks noGrp="1"/>
          </p:cNvSpPr>
          <p:nvPr>
            <p:ph type="body" idx="1"/>
          </p:nvPr>
        </p:nvSpPr>
        <p:spPr>
          <a:xfrm>
            <a:off x="311700" y="1152475"/>
            <a:ext cx="8520600" cy="1159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What is the minimum number of students required in a discrete mathematics class to be sure that at least six will receive the same grade, if there are five possible grades, A, B, C, D, and F</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1" name="Google Shape;121;p24"/>
          <p:cNvSpPr txBox="1">
            <a:spLocks noGrp="1"/>
          </p:cNvSpPr>
          <p:nvPr>
            <p:ph type="body" idx="1"/>
          </p:nvPr>
        </p:nvSpPr>
        <p:spPr>
          <a:xfrm>
            <a:off x="311700" y="1152475"/>
            <a:ext cx="8520600" cy="10872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highlight>
                  <a:srgbClr val="FFFFFF"/>
                </a:highlight>
                <a:latin typeface="Comic Sans MS" panose="030F0702030302020204" pitchFamily="66" charset="0"/>
                <a:ea typeface="Roboto"/>
                <a:cs typeface="Roboto"/>
                <a:sym typeface="Roboto"/>
              </a:rPr>
              <a:t>A bag contains 10 red marbles, 10 white marbles, and 10 blue marbles. What is the minimum no. of marbles you have to choose randomly from the bag to ensure that we get 4 marbles of same color?</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8520600" cy="1210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highlight>
                  <a:srgbClr val="FFFFFF"/>
                </a:highlight>
                <a:latin typeface="Comic Sans MS" panose="030F0702030302020204" pitchFamily="66" charset="0"/>
                <a:ea typeface="Roboto"/>
                <a:cs typeface="Roboto"/>
                <a:sym typeface="Roboto"/>
              </a:rPr>
              <a:t> A box contains 6 red, 8 green, 10 blue, 12 yellow and 15 white balls. What is the minimum no. of balls we have to choose randomly from the box to ensure that we get </a:t>
            </a:r>
            <a:r>
              <a:rPr lang="en" dirty="0" smtClean="0">
                <a:solidFill>
                  <a:schemeClr val="dk1"/>
                </a:solidFill>
                <a:highlight>
                  <a:srgbClr val="FFFFFF"/>
                </a:highlight>
                <a:latin typeface="Comic Sans MS" panose="030F0702030302020204" pitchFamily="66" charset="0"/>
                <a:ea typeface="Roboto"/>
                <a:cs typeface="Roboto"/>
                <a:sym typeface="Roboto"/>
              </a:rPr>
              <a:t>8 </a:t>
            </a:r>
            <a:r>
              <a:rPr lang="en" dirty="0">
                <a:solidFill>
                  <a:schemeClr val="dk1"/>
                </a:solidFill>
                <a:highlight>
                  <a:srgbClr val="FFFFFF"/>
                </a:highlight>
                <a:latin typeface="Comic Sans MS" panose="030F0702030302020204" pitchFamily="66" charset="0"/>
                <a:ea typeface="Roboto"/>
                <a:cs typeface="Roboto"/>
                <a:sym typeface="Roboto"/>
              </a:rPr>
              <a:t>balls of same color</a:t>
            </a:r>
            <a:r>
              <a:rPr lang="en" dirty="0" smtClean="0">
                <a:solidFill>
                  <a:schemeClr val="dk1"/>
                </a:solidFill>
                <a:highlight>
                  <a:srgbClr val="FFFFFF"/>
                </a:highlight>
                <a:latin typeface="Comic Sans MS" panose="030F0702030302020204" pitchFamily="66" charset="0"/>
                <a:ea typeface="Roboto"/>
                <a:cs typeface="Roboto"/>
                <a:sym typeface="Roboto"/>
              </a:rPr>
              <a:t>?</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1.1</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128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3-bit strings? Or </a:t>
            </a:r>
          </a:p>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sequences of three bits from {0, 1}?</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278579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1.2</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outcomes possible for k coin tosses?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11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1.3</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a:t>
            </a:r>
            <a:r>
              <a:rPr lang="en-US" dirty="0" smtClean="0">
                <a:solidFill>
                  <a:schemeClr val="tx1"/>
                </a:solidFill>
                <a:latin typeface="Comic Sans MS" panose="030F0702030302020204" pitchFamily="66" charset="0"/>
              </a:rPr>
              <a:t>10 </a:t>
            </a:r>
            <a:r>
              <a:rPr lang="en-US" dirty="0" smtClean="0">
                <a:solidFill>
                  <a:schemeClr val="tx1"/>
                </a:solidFill>
                <a:latin typeface="Comic Sans MS" panose="030F0702030302020204" pitchFamily="66" charset="0"/>
              </a:rPr>
              <a:t>digit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96039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1.4</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k digit m-base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218171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1.5</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The chairs of an auditorium are to be labeled with an uppercase English letter followed by a positive integer not exceeding 100. What is the largest number of chairs that can be labeled differently</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1.6</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5"/>
            <a:ext cx="8520600" cy="2135255"/>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How many different license plates can be made if each plate contains a sequence of </a:t>
            </a:r>
            <a:r>
              <a:rPr lang="en-US" dirty="0" smtClean="0">
                <a:solidFill>
                  <a:schemeClr val="tx1"/>
                </a:solidFill>
                <a:latin typeface="Comic Sans MS" panose="030F0702030302020204" pitchFamily="66" charset="0"/>
              </a:rPr>
              <a:t>three uppercase </a:t>
            </a:r>
            <a:r>
              <a:rPr lang="en-US" dirty="0">
                <a:solidFill>
                  <a:schemeClr val="tx1"/>
                </a:solidFill>
                <a:latin typeface="Comic Sans MS" panose="030F0702030302020204" pitchFamily="66" charset="0"/>
              </a:rPr>
              <a:t>English letters followed by three digits (and no sequences of letters are </a:t>
            </a:r>
            <a:r>
              <a:rPr lang="en-US" dirty="0" smtClean="0">
                <a:solidFill>
                  <a:schemeClr val="tx1"/>
                </a:solidFill>
                <a:latin typeface="Comic Sans MS" panose="030F0702030302020204" pitchFamily="66" charset="0"/>
              </a:rPr>
              <a:t>prohibited, even </a:t>
            </a:r>
            <a:r>
              <a:rPr lang="en-US" dirty="0">
                <a:solidFill>
                  <a:schemeClr val="tx1"/>
                </a:solidFill>
                <a:latin typeface="Comic Sans MS" panose="030F0702030302020204" pitchFamily="66" charset="0"/>
              </a:rPr>
              <a:t>if they are obscene)?</a:t>
            </a:r>
            <a:endParaRPr dirty="0">
              <a:solidFill>
                <a:schemeClr val="tx1"/>
              </a:solidFill>
              <a:latin typeface="Comic Sans MS" panose="030F0702030302020204" pitchFamily="66" charset="0"/>
            </a:endParaRPr>
          </a:p>
          <a:p>
            <a:pPr marL="0" indent="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10775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1.7</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9" name="Google Shape;79;p17"/>
          <p:cNvSpPr txBox="1">
            <a:spLocks noGrp="1"/>
          </p:cNvSpPr>
          <p:nvPr>
            <p:ph type="body" idx="1"/>
          </p:nvPr>
        </p:nvSpPr>
        <p:spPr>
          <a:xfrm>
            <a:off x="311700" y="1152475"/>
            <a:ext cx="8520600" cy="2114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Comic Sans MS" panose="030F0702030302020204" pitchFamily="66" charset="0"/>
              </a:rPr>
              <a:t>A telephone number has the form NYX-NNX-XXXX</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Let X denote a digit that can take any of the values 0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let </a:t>
            </a:r>
            <a:r>
              <a:rPr lang="en" dirty="0">
                <a:solidFill>
                  <a:schemeClr val="tx1"/>
                </a:solidFill>
                <a:latin typeface="Comic Sans MS" panose="030F0702030302020204" pitchFamily="66" charset="0"/>
              </a:rPr>
              <a:t>N denote a digit that can take any of the values 2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and </a:t>
            </a:r>
            <a:r>
              <a:rPr lang="en" dirty="0">
                <a:solidFill>
                  <a:schemeClr val="tx1"/>
                </a:solidFill>
                <a:latin typeface="Comic Sans MS" panose="030F0702030302020204" pitchFamily="66" charset="0"/>
              </a:rPr>
              <a:t>let Y denote a digit that must be a 0 or a 1.</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How many different North American telephone numbers are possible </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909</Words>
  <Application>Microsoft Office PowerPoint</Application>
  <PresentationFormat>On-screen Show (16:9)</PresentationFormat>
  <Paragraphs>64</Paragraphs>
  <Slides>26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Roboto</vt:lpstr>
      <vt:lpstr>Comic Sans MS</vt:lpstr>
      <vt:lpstr>Simple Light</vt:lpstr>
      <vt:lpstr>Counting</vt:lpstr>
      <vt:lpstr>First rule of counting - The Product Rule</vt:lpstr>
      <vt:lpstr>Problem 1.1</vt:lpstr>
      <vt:lpstr>Problem 1.2</vt:lpstr>
      <vt:lpstr>Problem 1.3</vt:lpstr>
      <vt:lpstr>Problem 1.4</vt:lpstr>
      <vt:lpstr>Problem 1.5 </vt:lpstr>
      <vt:lpstr>Problem 1.6 </vt:lpstr>
      <vt:lpstr>Problem 1.7 </vt:lpstr>
      <vt:lpstr>The Sum Rule</vt:lpstr>
      <vt:lpstr>Problem 2.1</vt:lpstr>
      <vt:lpstr>Problem 2.2</vt:lpstr>
      <vt:lpstr>Problem 2.3</vt:lpstr>
      <vt:lpstr>Inclusion-Exclusion Rule</vt:lpstr>
      <vt:lpstr>Problem 3.1</vt:lpstr>
      <vt:lpstr>Problem 3.2</vt:lpstr>
      <vt:lpstr>Problem 4.1</vt:lpstr>
      <vt:lpstr>Problem 4.2</vt:lpstr>
      <vt:lpstr>Problem 4.2</vt:lpstr>
      <vt:lpstr>Problem 5.1: Solve using tree diagram</vt:lpstr>
      <vt:lpstr>Pigeonhole Principle</vt:lpstr>
      <vt:lpstr>Problem 6.1 </vt:lpstr>
      <vt:lpstr>Generalized Pigeonhole Principle</vt:lpstr>
      <vt:lpstr>Problem 6.2 </vt:lpstr>
      <vt:lpstr>Problem 6.3 </vt:lpstr>
      <vt:lpstr>Problem 6.4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dc:creator>Yeasir Rayhan Prince</dc:creator>
  <cp:lastModifiedBy>Yeasir Rayhan Prince</cp:lastModifiedBy>
  <cp:revision>66</cp:revision>
  <dcterms:modified xsi:type="dcterms:W3CDTF">2020-08-19T06:03:36Z</dcterms:modified>
</cp:coreProperties>
</file>