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84" r:id="rId4"/>
    <p:sldId id="269" r:id="rId5"/>
    <p:sldId id="285" r:id="rId6"/>
    <p:sldId id="286" r:id="rId7"/>
    <p:sldId id="258" r:id="rId8"/>
    <p:sldId id="273" r:id="rId9"/>
    <p:sldId id="260" r:id="rId10"/>
    <p:sldId id="274" r:id="rId11"/>
    <p:sldId id="261" r:id="rId12"/>
    <p:sldId id="262" r:id="rId13"/>
    <p:sldId id="287" r:id="rId14"/>
    <p:sldId id="290" r:id="rId15"/>
    <p:sldId id="291" r:id="rId16"/>
    <p:sldId id="292" r:id="rId17"/>
    <p:sldId id="263" r:id="rId18"/>
    <p:sldId id="288" r:id="rId19"/>
    <p:sldId id="289" r:id="rId20"/>
    <p:sldId id="277" r:id="rId21"/>
    <p:sldId id="278" r:id="rId22"/>
    <p:sldId id="265" r:id="rId23"/>
    <p:sldId id="280" r:id="rId24"/>
    <p:sldId id="266" r:id="rId25"/>
    <p:sldId id="267" r:id="rId26"/>
    <p:sldId id="268" r:id="rId27"/>
  </p:sldIdLst>
  <p:sldSz cx="9144000" cy="5143500" type="screen16x9"/>
  <p:notesSz cx="6858000" cy="9144000"/>
  <p:embeddedFontLst>
    <p:embeddedFont>
      <p:font typeface="Roboto" panose="020B0604020202020204" charset="0"/>
      <p:regular r:id="rId29"/>
      <p:bold r:id="rId30"/>
      <p:italic r:id="rId31"/>
      <p:boldItalic r:id="rId32"/>
    </p:embeddedFont>
    <p:embeddedFont>
      <p:font typeface="Comic Sans MS" panose="030F0702030302020204" pitchFamily="66"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649139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8941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546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fa31e23a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fa31e23a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9538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6fa31e23a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6fa31e23a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7556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fa31e23a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fa31e23a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157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fa31e23a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fa31e23a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985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fa31e23a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fa31e23a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2901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fa31e23a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fa31e23a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440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fa31e23a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fa31e23a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315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fa31e23a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fa31e23a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9867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fa31e23a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fa31e23a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1085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5461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fa31e23a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fa31e23a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340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fa31e23a8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fa31e23a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94013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fa31e23a8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fa31e23a8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1269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6fa31e23a8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6fa31e23a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535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65af26e7b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65af26e7b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1549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4784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546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66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1435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fa31e23a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fa31e23a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1306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fa31e23a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fa31e23a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497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fa31e23a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fa31e23a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1854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omic Sans MS" panose="030F0702030302020204" pitchFamily="66" charset="0"/>
              </a:rPr>
              <a:t>Counting</a:t>
            </a:r>
            <a:endParaRPr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Comic Sans MS" panose="030F0702030302020204" pitchFamily="66" charset="0"/>
              </a:rPr>
              <a:t>The Sum Rule</a:t>
            </a:r>
            <a:endParaRPr dirty="0">
              <a:latin typeface="Comic Sans MS" panose="030F0702030302020204" pitchFamily="66" charset="0"/>
            </a:endParaRPr>
          </a:p>
        </p:txBody>
      </p:sp>
      <p:sp>
        <p:nvSpPr>
          <p:cNvPr id="61" name="Google Shape;61;p14"/>
          <p:cNvSpPr txBox="1">
            <a:spLocks noGrp="1"/>
          </p:cNvSpPr>
          <p:nvPr>
            <p:ph type="body" idx="1"/>
          </p:nvPr>
        </p:nvSpPr>
        <p:spPr>
          <a:xfrm>
            <a:off x="311700" y="1152474"/>
            <a:ext cx="8520600" cy="1663462"/>
          </a:xfrm>
          <a:prstGeom prst="rect">
            <a:avLst/>
          </a:prstGeom>
        </p:spPr>
        <p:txBody>
          <a:bodyPr spcFirstLastPara="1" wrap="square" lIns="91425" tIns="91425" rIns="91425" bIns="91425" anchor="t" anchorCtr="0">
            <a:noAutofit/>
          </a:bodyPr>
          <a:lstStyle/>
          <a:p>
            <a:pPr marL="114300" indent="0">
              <a:buNone/>
            </a:pPr>
            <a:r>
              <a:rPr lang="en-US" dirty="0">
                <a:solidFill>
                  <a:schemeClr val="tx1"/>
                </a:solidFill>
                <a:latin typeface="Comic Sans MS" panose="030F0702030302020204" pitchFamily="66" charset="0"/>
              </a:rPr>
              <a:t>If a task can be done either in one of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 ways or in one of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2 ways, where</a:t>
            </a:r>
          </a:p>
          <a:p>
            <a:pPr marL="114300" indent="0">
              <a:buNone/>
            </a:pPr>
            <a:r>
              <a:rPr lang="en-US" dirty="0">
                <a:solidFill>
                  <a:schemeClr val="tx1"/>
                </a:solidFill>
                <a:latin typeface="Comic Sans MS" panose="030F0702030302020204" pitchFamily="66" charset="0"/>
              </a:rPr>
              <a:t>none of the set of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 ways is the same as any of the set of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2 </a:t>
            </a:r>
            <a:r>
              <a:rPr lang="en-US" dirty="0" smtClean="0">
                <a:solidFill>
                  <a:schemeClr val="tx1"/>
                </a:solidFill>
                <a:latin typeface="Comic Sans MS" panose="030F0702030302020204" pitchFamily="66" charset="0"/>
              </a:rPr>
              <a:t>ways (they do not overlap), </a:t>
            </a:r>
            <a:r>
              <a:rPr lang="en-US" dirty="0">
                <a:solidFill>
                  <a:schemeClr val="tx1"/>
                </a:solidFill>
                <a:latin typeface="Comic Sans MS" panose="030F0702030302020204" pitchFamily="66" charset="0"/>
              </a:rPr>
              <a:t>then there are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 + </a:t>
            </a:r>
            <a:r>
              <a:rPr lang="en-US" i="1" dirty="0" smtClean="0">
                <a:solidFill>
                  <a:schemeClr val="tx1"/>
                </a:solidFill>
                <a:latin typeface="Comic Sans MS" panose="030F0702030302020204" pitchFamily="66" charset="0"/>
              </a:rPr>
              <a:t>n</a:t>
            </a:r>
            <a:r>
              <a:rPr lang="en-US" dirty="0" smtClean="0">
                <a:solidFill>
                  <a:schemeClr val="tx1"/>
                </a:solidFill>
                <a:latin typeface="Comic Sans MS" panose="030F0702030302020204" pitchFamily="66" charset="0"/>
              </a:rPr>
              <a:t>2 ways </a:t>
            </a:r>
            <a:r>
              <a:rPr lang="en-US" dirty="0">
                <a:solidFill>
                  <a:schemeClr val="tx1"/>
                </a:solidFill>
                <a:latin typeface="Comic Sans MS" panose="030F0702030302020204" pitchFamily="66" charset="0"/>
              </a:rPr>
              <a:t>to do the task.</a:t>
            </a: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1865368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Problem 2.1</a:t>
            </a:r>
            <a:endParaRPr dirty="0">
              <a:latin typeface="Comic Sans MS" panose="030F0702030302020204" pitchFamily="66" charset="0"/>
            </a:endParaRPr>
          </a:p>
        </p:txBody>
      </p:sp>
      <p:sp>
        <p:nvSpPr>
          <p:cNvPr id="85" name="Google Shape;85;p18"/>
          <p:cNvSpPr txBox="1">
            <a:spLocks noGrp="1"/>
          </p:cNvSpPr>
          <p:nvPr>
            <p:ph type="body" idx="1"/>
          </p:nvPr>
        </p:nvSpPr>
        <p:spPr>
          <a:xfrm>
            <a:off x="311700" y="1152475"/>
            <a:ext cx="8520600" cy="7866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solidFill>
                  <a:schemeClr val="tx1"/>
                </a:solidFill>
                <a:latin typeface="Comic Sans MS" panose="030F0702030302020204" pitchFamily="66" charset="0"/>
              </a:rPr>
              <a:t>In how many ways can we select two books from different subjects among 5 distinct CS books, 3 distinct math books, 2 distinct art books?</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2.2</a:t>
            </a:r>
            <a:endParaRPr dirty="0">
              <a:latin typeface="Comic Sans MS" panose="030F0702030302020204" pitchFamily="66" charset="0"/>
            </a:endParaRPr>
          </a:p>
        </p:txBody>
      </p:sp>
      <p:sp>
        <p:nvSpPr>
          <p:cNvPr id="91" name="Google Shape;91;p19"/>
          <p:cNvSpPr txBox="1">
            <a:spLocks noGrp="1"/>
          </p:cNvSpPr>
          <p:nvPr>
            <p:ph type="body" idx="1"/>
          </p:nvPr>
        </p:nvSpPr>
        <p:spPr>
          <a:xfrm>
            <a:off x="311700" y="1152475"/>
            <a:ext cx="8520600" cy="11797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A student can choose a computer project from one of three lists. The three lists contain 23, 15, and 19 possible projects, respectively. No project is on more than one list. How many possible projects are there to choose from</a:t>
            </a:r>
            <a:r>
              <a:rPr lang="en" dirty="0" smtClean="0">
                <a:solidFill>
                  <a:schemeClr val="tx1"/>
                </a:solidFill>
                <a:latin typeface="Comic Sans MS" panose="030F0702030302020204" pitchFamily="66" charset="0"/>
              </a:rPr>
              <a:t>?</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Problem </a:t>
            </a:r>
            <a:r>
              <a:rPr lang="en" dirty="0" smtClean="0">
                <a:latin typeface="Comic Sans MS" panose="030F0702030302020204" pitchFamily="66" charset="0"/>
              </a:rPr>
              <a:t>2.3</a:t>
            </a:r>
            <a:endParaRPr dirty="0">
              <a:latin typeface="Comic Sans MS" panose="030F0702030302020204" pitchFamily="66" charset="0"/>
            </a:endParaRPr>
          </a:p>
        </p:txBody>
      </p:sp>
      <p:sp>
        <p:nvSpPr>
          <p:cNvPr id="85" name="Google Shape;85;p18"/>
          <p:cNvSpPr txBox="1">
            <a:spLocks noGrp="1"/>
          </p:cNvSpPr>
          <p:nvPr>
            <p:ph type="body" idx="1"/>
          </p:nvPr>
        </p:nvSpPr>
        <p:spPr>
          <a:xfrm>
            <a:off x="311700" y="1152475"/>
            <a:ext cx="8520600" cy="17551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Suppose that either a member of the mathematics faculty or a student who is a mathematics major is chosen as a representative to a university committee. How many different choices are there for this representative if there are 37 members of the mathematics faculty and 83 mathematics majors and no one is both a faculty member and a student</a:t>
            </a:r>
            <a:r>
              <a:rPr lang="en" dirty="0" smtClean="0">
                <a:solidFill>
                  <a:schemeClr val="tx1"/>
                </a:solidFill>
                <a:latin typeface="Comic Sans MS" panose="030F0702030302020204" pitchFamily="66" charset="0"/>
              </a:rPr>
              <a:t>?</a:t>
            </a: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17304748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Comic Sans MS" panose="030F0702030302020204" pitchFamily="66" charset="0"/>
              </a:rPr>
              <a:t>Inclusion-Exclusion Rule</a:t>
            </a:r>
            <a:endParaRPr dirty="0">
              <a:latin typeface="Comic Sans MS" panose="030F0702030302020204" pitchFamily="66" charset="0"/>
            </a:endParaRPr>
          </a:p>
        </p:txBody>
      </p:sp>
      <p:sp>
        <p:nvSpPr>
          <p:cNvPr id="85" name="Google Shape;85;p18"/>
          <p:cNvSpPr txBox="1">
            <a:spLocks noGrp="1"/>
          </p:cNvSpPr>
          <p:nvPr>
            <p:ph type="body" idx="1"/>
          </p:nvPr>
        </p:nvSpPr>
        <p:spPr>
          <a:xfrm>
            <a:off x="311700" y="1152475"/>
            <a:ext cx="8520600" cy="1755112"/>
          </a:xfrm>
          <a:prstGeom prst="rect">
            <a:avLst/>
          </a:prstGeom>
        </p:spPr>
        <p:txBody>
          <a:bodyPr spcFirstLastPara="1" wrap="square" lIns="91425" tIns="91425" rIns="91425" bIns="91425" anchor="t" anchorCtr="0">
            <a:noAutofit/>
          </a:bodyPr>
          <a:lstStyle/>
          <a:p>
            <a:pPr marL="114300" indent="0">
              <a:buNone/>
            </a:pPr>
            <a:r>
              <a:rPr lang="en-US" dirty="0">
                <a:solidFill>
                  <a:schemeClr val="tx1"/>
                </a:solidFill>
                <a:latin typeface="Comic Sans MS" panose="030F0702030302020204" pitchFamily="66" charset="0"/>
              </a:rPr>
              <a:t>If a task can be done in either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 ways or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2 ways, then the</a:t>
            </a:r>
          </a:p>
          <a:p>
            <a:pPr marL="114300" indent="0">
              <a:buNone/>
            </a:pPr>
            <a:r>
              <a:rPr lang="en-US" dirty="0">
                <a:solidFill>
                  <a:schemeClr val="tx1"/>
                </a:solidFill>
                <a:latin typeface="Comic Sans MS" panose="030F0702030302020204" pitchFamily="66" charset="0"/>
              </a:rPr>
              <a:t>number of ways to do the task is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 +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2 minus the number of ways to do the task that </a:t>
            </a:r>
            <a:r>
              <a:rPr lang="en-US" dirty="0" smtClean="0">
                <a:solidFill>
                  <a:schemeClr val="tx1"/>
                </a:solidFill>
                <a:latin typeface="Comic Sans MS" panose="030F0702030302020204" pitchFamily="66" charset="0"/>
              </a:rPr>
              <a:t>are common </a:t>
            </a:r>
            <a:r>
              <a:rPr lang="en-US" dirty="0">
                <a:solidFill>
                  <a:schemeClr val="tx1"/>
                </a:solidFill>
                <a:latin typeface="Comic Sans MS" panose="030F0702030302020204" pitchFamily="66" charset="0"/>
              </a:rPr>
              <a:t>to the two different ways.</a:t>
            </a: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743651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Problem </a:t>
            </a:r>
            <a:r>
              <a:rPr lang="en" dirty="0" smtClean="0">
                <a:latin typeface="Comic Sans MS" panose="030F0702030302020204" pitchFamily="66" charset="0"/>
              </a:rPr>
              <a:t>3.1</a:t>
            </a:r>
            <a:endParaRPr dirty="0">
              <a:latin typeface="Comic Sans MS" panose="030F0702030302020204" pitchFamily="66" charset="0"/>
            </a:endParaRPr>
          </a:p>
        </p:txBody>
      </p:sp>
      <p:sp>
        <p:nvSpPr>
          <p:cNvPr id="85" name="Google Shape;85;p18"/>
          <p:cNvSpPr txBox="1">
            <a:spLocks noGrp="1"/>
          </p:cNvSpPr>
          <p:nvPr>
            <p:ph type="body" idx="1"/>
          </p:nvPr>
        </p:nvSpPr>
        <p:spPr>
          <a:xfrm>
            <a:off x="311700" y="1152475"/>
            <a:ext cx="8520600" cy="17551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Suppose that either a member of the mathematics faculty or a student who is a mathematics major is chosen as a representative to a university committee. How many different choices are there for this representative if there are 37 members of the mathematics faculty and 83 mathematics majors and </a:t>
            </a:r>
            <a:r>
              <a:rPr lang="en" dirty="0" smtClean="0">
                <a:solidFill>
                  <a:schemeClr val="tx1"/>
                </a:solidFill>
                <a:latin typeface="Comic Sans MS" panose="030F0702030302020204" pitchFamily="66" charset="0"/>
              </a:rPr>
              <a:t>2 of them are both a mathematical faculty and mathematical majors?</a:t>
            </a:r>
          </a:p>
          <a:p>
            <a:pPr marL="0" lvl="0" indent="0" algn="l" rtl="0">
              <a:spcBef>
                <a:spcPts val="0"/>
              </a:spcBef>
              <a:spcAft>
                <a:spcPts val="0"/>
              </a:spcAft>
              <a:buClr>
                <a:schemeClr val="dk1"/>
              </a:buClr>
              <a:buSzPts val="1100"/>
              <a:buFont typeface="Arial"/>
              <a:buNone/>
            </a:pPr>
            <a:endParaRPr lang="en"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1150061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Problem </a:t>
            </a:r>
            <a:r>
              <a:rPr lang="en" dirty="0" smtClean="0">
                <a:latin typeface="Comic Sans MS" panose="030F0702030302020204" pitchFamily="66" charset="0"/>
              </a:rPr>
              <a:t>3.2</a:t>
            </a:r>
            <a:endParaRPr dirty="0">
              <a:latin typeface="Comic Sans MS" panose="030F0702030302020204" pitchFamily="66" charset="0"/>
            </a:endParaRPr>
          </a:p>
        </p:txBody>
      </p:sp>
      <p:sp>
        <p:nvSpPr>
          <p:cNvPr id="85" name="Google Shape;85;p18"/>
          <p:cNvSpPr txBox="1">
            <a:spLocks noGrp="1"/>
          </p:cNvSpPr>
          <p:nvPr>
            <p:ph type="body" idx="1"/>
          </p:nvPr>
        </p:nvSpPr>
        <p:spPr>
          <a:xfrm>
            <a:off x="311700" y="1152475"/>
            <a:ext cx="8520600" cy="717422"/>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dirty="0">
                <a:solidFill>
                  <a:schemeClr val="tx1"/>
                </a:solidFill>
                <a:latin typeface="Comic Sans MS" panose="030F0702030302020204" pitchFamily="66" charset="0"/>
              </a:rPr>
              <a:t>How many bit strings of length eight either start with a 1 bit or end with the two bits 00?</a:t>
            </a:r>
            <a:endParaRPr lang="en"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10503701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a:latin typeface="Comic Sans MS" panose="030F0702030302020204" pitchFamily="66" charset="0"/>
              </a:rPr>
              <a:t>4</a:t>
            </a:r>
            <a:r>
              <a:rPr lang="en" dirty="0" smtClean="0">
                <a:latin typeface="Comic Sans MS" panose="030F0702030302020204" pitchFamily="66" charset="0"/>
              </a:rPr>
              <a:t>.1</a:t>
            </a:r>
            <a:endParaRPr dirty="0">
              <a:latin typeface="Comic Sans MS" panose="030F0702030302020204" pitchFamily="66" charset="0"/>
            </a:endParaRPr>
          </a:p>
        </p:txBody>
      </p:sp>
      <p:sp>
        <p:nvSpPr>
          <p:cNvPr id="97" name="Google Shape;97;p20"/>
          <p:cNvSpPr txBox="1">
            <a:spLocks noGrp="1"/>
          </p:cNvSpPr>
          <p:nvPr>
            <p:ph type="body" idx="1"/>
          </p:nvPr>
        </p:nvSpPr>
        <p:spPr>
          <a:xfrm>
            <a:off x="311700" y="1152475"/>
            <a:ext cx="8520600" cy="16318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Each user on a computer system has a password, which is six to eight characters long, where each character is an uppercase letter or a digit. </a:t>
            </a:r>
            <a:endParaRPr dirty="0">
              <a:solidFill>
                <a:schemeClr val="tx1"/>
              </a:solidFill>
              <a:latin typeface="Comic Sans MS" panose="030F0702030302020204" pitchFamily="66" charset="0"/>
            </a:endParaRPr>
          </a:p>
          <a:p>
            <a:pPr marL="0" lvl="0" indent="0" algn="l" rtl="0">
              <a:spcBef>
                <a:spcPts val="1600"/>
              </a:spcBef>
              <a:spcAft>
                <a:spcPts val="0"/>
              </a:spcAft>
              <a:buClr>
                <a:schemeClr val="dk1"/>
              </a:buClr>
              <a:buSzPts val="1100"/>
              <a:buFont typeface="Arial"/>
              <a:buNone/>
            </a:pPr>
            <a:r>
              <a:rPr lang="en" dirty="0">
                <a:solidFill>
                  <a:schemeClr val="tx1"/>
                </a:solidFill>
                <a:latin typeface="Comic Sans MS" panose="030F0702030302020204" pitchFamily="66" charset="0"/>
              </a:rPr>
              <a:t>How many possible passwords are there</a:t>
            </a:r>
            <a:r>
              <a:rPr lang="en" dirty="0" smtClean="0">
                <a:solidFill>
                  <a:schemeClr val="tx1"/>
                </a:solidFill>
                <a:latin typeface="Comic Sans MS" panose="030F0702030302020204" pitchFamily="66"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a:latin typeface="Comic Sans MS" panose="030F0702030302020204" pitchFamily="66" charset="0"/>
              </a:rPr>
              <a:t>4</a:t>
            </a:r>
            <a:r>
              <a:rPr lang="en" dirty="0" smtClean="0">
                <a:latin typeface="Comic Sans MS" panose="030F0702030302020204" pitchFamily="66" charset="0"/>
              </a:rPr>
              <a:t>.2</a:t>
            </a:r>
            <a:endParaRPr dirty="0">
              <a:latin typeface="Comic Sans MS" panose="030F0702030302020204" pitchFamily="66" charset="0"/>
            </a:endParaRPr>
          </a:p>
        </p:txBody>
      </p:sp>
      <p:sp>
        <p:nvSpPr>
          <p:cNvPr id="97" name="Google Shape;97;p20"/>
          <p:cNvSpPr txBox="1">
            <a:spLocks noGrp="1"/>
          </p:cNvSpPr>
          <p:nvPr>
            <p:ph type="body" idx="1"/>
          </p:nvPr>
        </p:nvSpPr>
        <p:spPr>
          <a:xfrm>
            <a:off x="311700" y="1152474"/>
            <a:ext cx="8520600" cy="29465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tx1"/>
                </a:solidFill>
                <a:latin typeface="Comic Sans MS" panose="030F0702030302020204" pitchFamily="66" charset="0"/>
              </a:rPr>
              <a:t>A six person committee of Alice, Bob, Charlie, Dylan, Elle, Frank is to select a chairperson, secretary, treasurer from themselves.</a:t>
            </a:r>
          </a:p>
          <a:p>
            <a:pPr marL="342900" lvl="0" algn="l" rtl="0">
              <a:spcBef>
                <a:spcPts val="0"/>
              </a:spcBef>
              <a:spcAft>
                <a:spcPts val="0"/>
              </a:spcAft>
              <a:buClr>
                <a:schemeClr val="dk1"/>
              </a:buClr>
              <a:buSzPts val="1100"/>
              <a:buFont typeface="Arial"/>
              <a:buAutoNum type="alphaLcPeriod"/>
            </a:pPr>
            <a:r>
              <a:rPr lang="en-US" dirty="0" smtClean="0">
                <a:solidFill>
                  <a:schemeClr val="tx1"/>
                </a:solidFill>
                <a:latin typeface="Comic Sans MS" panose="030F0702030302020204" pitchFamily="66" charset="0"/>
              </a:rPr>
              <a:t>How many ways this can be done?</a:t>
            </a:r>
          </a:p>
          <a:p>
            <a:pPr marL="342900" lvl="0" algn="l" rtl="0">
              <a:spcBef>
                <a:spcPts val="0"/>
              </a:spcBef>
              <a:spcAft>
                <a:spcPts val="0"/>
              </a:spcAft>
              <a:buClr>
                <a:schemeClr val="dk1"/>
              </a:buClr>
              <a:buSzPts val="1100"/>
              <a:buFont typeface="Arial"/>
              <a:buAutoNum type="alphaLcPeriod"/>
            </a:pPr>
            <a:r>
              <a:rPr lang="en-US" dirty="0" smtClean="0">
                <a:solidFill>
                  <a:schemeClr val="tx1"/>
                </a:solidFill>
                <a:latin typeface="Comic Sans MS" panose="030F0702030302020204" pitchFamily="66" charset="0"/>
              </a:rPr>
              <a:t>If either Elle or Bob must be a chairperson?</a:t>
            </a:r>
          </a:p>
          <a:p>
            <a:pPr marL="342900" lvl="0" algn="l" rtl="0">
              <a:spcBef>
                <a:spcPts val="0"/>
              </a:spcBef>
              <a:spcAft>
                <a:spcPts val="0"/>
              </a:spcAft>
              <a:buClr>
                <a:schemeClr val="dk1"/>
              </a:buClr>
              <a:buSzPts val="1100"/>
              <a:buFont typeface="Arial"/>
              <a:buAutoNum type="alphaLcPeriod"/>
            </a:pPr>
            <a:r>
              <a:rPr lang="en-US" dirty="0" smtClean="0">
                <a:solidFill>
                  <a:schemeClr val="tx1"/>
                </a:solidFill>
                <a:latin typeface="Comic Sans MS" panose="030F0702030302020204" pitchFamily="66" charset="0"/>
              </a:rPr>
              <a:t>If </a:t>
            </a:r>
            <a:r>
              <a:rPr lang="en-US" dirty="0">
                <a:solidFill>
                  <a:schemeClr val="tx1"/>
                </a:solidFill>
                <a:latin typeface="Comic Sans MS" panose="030F0702030302020204" pitchFamily="66" charset="0"/>
              </a:rPr>
              <a:t>E</a:t>
            </a:r>
            <a:r>
              <a:rPr lang="en-US" dirty="0" smtClean="0">
                <a:solidFill>
                  <a:schemeClr val="tx1"/>
                </a:solidFill>
                <a:latin typeface="Comic Sans MS" panose="030F0702030302020204" pitchFamily="66" charset="0"/>
              </a:rPr>
              <a:t>lle must hold one position?</a:t>
            </a:r>
          </a:p>
          <a:p>
            <a:pPr marL="342900" lvl="0" algn="l" rtl="0">
              <a:spcBef>
                <a:spcPts val="0"/>
              </a:spcBef>
              <a:spcAft>
                <a:spcPts val="0"/>
              </a:spcAft>
              <a:buClr>
                <a:schemeClr val="dk1"/>
              </a:buClr>
              <a:buSzPts val="1100"/>
              <a:buFont typeface="Arial"/>
              <a:buAutoNum type="alphaLcPeriod"/>
            </a:pPr>
            <a:r>
              <a:rPr lang="en-US" dirty="0" smtClean="0">
                <a:solidFill>
                  <a:schemeClr val="tx1"/>
                </a:solidFill>
                <a:latin typeface="Comic Sans MS" panose="030F0702030302020204" pitchFamily="66" charset="0"/>
              </a:rPr>
              <a:t>If both Dylan and Frank must hold positions</a:t>
            </a:r>
          </a:p>
          <a:p>
            <a:pPr marL="342900" lvl="0" algn="l" rtl="0">
              <a:spcBef>
                <a:spcPts val="0"/>
              </a:spcBef>
              <a:spcAft>
                <a:spcPts val="0"/>
              </a:spcAft>
              <a:buClr>
                <a:schemeClr val="dk1"/>
              </a:buClr>
              <a:buSzPts val="1100"/>
              <a:buFont typeface="Arial"/>
              <a:buAutoNum type="alphaLcPeriod"/>
            </a:pPr>
            <a:endParaRPr lang="en" dirty="0" smtClean="0">
              <a:solidFill>
                <a:schemeClr val="tx1"/>
              </a:solidFill>
              <a:latin typeface="Comic Sans MS" panose="030F0702030302020204" pitchFamily="66" charset="0"/>
            </a:endParaRPr>
          </a:p>
        </p:txBody>
      </p:sp>
    </p:spTree>
    <p:extLst>
      <p:ext uri="{BB962C8B-B14F-4D97-AF65-F5344CB8AC3E}">
        <p14:creationId xmlns:p14="http://schemas.microsoft.com/office/powerpoint/2010/main" val="26938080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a:latin typeface="Comic Sans MS" panose="030F0702030302020204" pitchFamily="66" charset="0"/>
              </a:rPr>
              <a:t>4</a:t>
            </a:r>
            <a:r>
              <a:rPr lang="en" dirty="0" smtClean="0">
                <a:latin typeface="Comic Sans MS" panose="030F0702030302020204" pitchFamily="66" charset="0"/>
              </a:rPr>
              <a:t>.2</a:t>
            </a:r>
            <a:endParaRPr dirty="0">
              <a:latin typeface="Comic Sans MS" panose="030F0702030302020204" pitchFamily="66" charset="0"/>
            </a:endParaRPr>
          </a:p>
        </p:txBody>
      </p:sp>
      <p:sp>
        <p:nvSpPr>
          <p:cNvPr id="97" name="Google Shape;97;p20"/>
          <p:cNvSpPr txBox="1">
            <a:spLocks noGrp="1"/>
          </p:cNvSpPr>
          <p:nvPr>
            <p:ph type="body" idx="1"/>
          </p:nvPr>
        </p:nvSpPr>
        <p:spPr>
          <a:xfrm>
            <a:off x="311700" y="1152474"/>
            <a:ext cx="8520600" cy="29465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None/>
            </a:pPr>
            <a:endParaRPr lang="en" dirty="0" smtClean="0">
              <a:solidFill>
                <a:schemeClr val="tx1"/>
              </a:solidFill>
              <a:latin typeface="Comic Sans MS" panose="030F0702030302020204" pitchFamily="66" charset="0"/>
            </a:endParaRPr>
          </a:p>
        </p:txBody>
      </p:sp>
    </p:spTree>
    <p:extLst>
      <p:ext uri="{BB962C8B-B14F-4D97-AF65-F5344CB8AC3E}">
        <p14:creationId xmlns:p14="http://schemas.microsoft.com/office/powerpoint/2010/main" val="978745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Comic Sans MS" panose="030F0702030302020204" pitchFamily="66" charset="0"/>
              </a:rPr>
              <a:t>First rule of counting - The Product Rule</a:t>
            </a:r>
            <a:endParaRPr dirty="0">
              <a:latin typeface="Comic Sans MS" panose="030F0702030302020204" pitchFamily="66" charset="0"/>
            </a:endParaRPr>
          </a:p>
        </p:txBody>
      </p:sp>
      <p:sp>
        <p:nvSpPr>
          <p:cNvPr id="61" name="Google Shape;61;p14"/>
          <p:cNvSpPr txBox="1">
            <a:spLocks noGrp="1"/>
          </p:cNvSpPr>
          <p:nvPr>
            <p:ph type="body" idx="1"/>
          </p:nvPr>
        </p:nvSpPr>
        <p:spPr>
          <a:xfrm>
            <a:off x="311700" y="1152474"/>
            <a:ext cx="8520600" cy="1663462"/>
          </a:xfrm>
          <a:prstGeom prst="rect">
            <a:avLst/>
          </a:prstGeom>
        </p:spPr>
        <p:txBody>
          <a:bodyPr spcFirstLastPara="1" wrap="square" lIns="91425" tIns="91425" rIns="91425" bIns="91425" anchor="t" anchorCtr="0">
            <a:noAutofit/>
          </a:bodyPr>
          <a:lstStyle/>
          <a:p>
            <a:pPr marL="114300" indent="0">
              <a:buNone/>
            </a:pPr>
            <a:r>
              <a:rPr lang="en-US" dirty="0">
                <a:solidFill>
                  <a:schemeClr val="tx1"/>
                </a:solidFill>
                <a:latin typeface="Comic Sans MS" panose="030F0702030302020204" pitchFamily="66" charset="0"/>
              </a:rPr>
              <a:t>Suppose that a procedure can be broken down into a sequence of</a:t>
            </a:r>
          </a:p>
          <a:p>
            <a:pPr marL="114300" indent="0">
              <a:buNone/>
            </a:pPr>
            <a:r>
              <a:rPr lang="en-US" dirty="0">
                <a:solidFill>
                  <a:schemeClr val="tx1"/>
                </a:solidFill>
                <a:latin typeface="Comic Sans MS" panose="030F0702030302020204" pitchFamily="66" charset="0"/>
              </a:rPr>
              <a:t>two tasks. </a:t>
            </a:r>
            <a:r>
              <a:rPr lang="en-US" dirty="0" smtClean="0">
                <a:solidFill>
                  <a:schemeClr val="tx1"/>
                </a:solidFill>
                <a:latin typeface="Comic Sans MS" panose="030F0702030302020204" pitchFamily="66" charset="0"/>
              </a:rPr>
              <a:t/>
            </a:r>
            <a:br>
              <a:rPr lang="en-US" dirty="0" smtClean="0">
                <a:solidFill>
                  <a:schemeClr val="tx1"/>
                </a:solidFill>
                <a:latin typeface="Comic Sans MS" panose="030F0702030302020204" pitchFamily="66" charset="0"/>
              </a:rPr>
            </a:br>
            <a:r>
              <a:rPr lang="en-US" dirty="0" smtClean="0">
                <a:solidFill>
                  <a:schemeClr val="tx1"/>
                </a:solidFill>
                <a:latin typeface="Comic Sans MS" panose="030F0702030302020204" pitchFamily="66" charset="0"/>
              </a:rPr>
              <a:t>If </a:t>
            </a:r>
            <a:r>
              <a:rPr lang="en-US" dirty="0">
                <a:solidFill>
                  <a:schemeClr val="tx1"/>
                </a:solidFill>
                <a:latin typeface="Comic Sans MS" panose="030F0702030302020204" pitchFamily="66" charset="0"/>
              </a:rPr>
              <a:t>there are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 ways to do the first </a:t>
            </a:r>
            <a:r>
              <a:rPr lang="en-US" dirty="0" smtClean="0">
                <a:solidFill>
                  <a:schemeClr val="tx1"/>
                </a:solidFill>
                <a:latin typeface="Comic Sans MS" panose="030F0702030302020204" pitchFamily="66" charset="0"/>
              </a:rPr>
              <a:t>task and </a:t>
            </a:r>
            <a:r>
              <a:rPr lang="en-US" dirty="0">
                <a:solidFill>
                  <a:schemeClr val="tx1"/>
                </a:solidFill>
                <a:latin typeface="Comic Sans MS" panose="030F0702030302020204" pitchFamily="66" charset="0"/>
              </a:rPr>
              <a:t>there are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2 ways to do the second task, </a:t>
            </a:r>
            <a:r>
              <a:rPr lang="en-US" dirty="0" smtClean="0">
                <a:solidFill>
                  <a:schemeClr val="tx1"/>
                </a:solidFill>
                <a:latin typeface="Comic Sans MS" panose="030F0702030302020204" pitchFamily="66" charset="0"/>
              </a:rPr>
              <a:t/>
            </a:r>
            <a:br>
              <a:rPr lang="en-US" dirty="0" smtClean="0">
                <a:solidFill>
                  <a:schemeClr val="tx1"/>
                </a:solidFill>
                <a:latin typeface="Comic Sans MS" panose="030F0702030302020204" pitchFamily="66" charset="0"/>
              </a:rPr>
            </a:br>
            <a:r>
              <a:rPr lang="en-US" dirty="0" smtClean="0">
                <a:solidFill>
                  <a:schemeClr val="tx1"/>
                </a:solidFill>
                <a:latin typeface="Comic Sans MS" panose="030F0702030302020204" pitchFamily="66" charset="0"/>
              </a:rPr>
              <a:t>then </a:t>
            </a:r>
            <a:r>
              <a:rPr lang="en-US" dirty="0">
                <a:solidFill>
                  <a:schemeClr val="tx1"/>
                </a:solidFill>
                <a:latin typeface="Comic Sans MS" panose="030F0702030302020204" pitchFamily="66" charset="0"/>
              </a:rPr>
              <a:t>there are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2 ways to do the procedure.</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5.1: Solve using tree diagram</a:t>
            </a:r>
            <a:endParaRPr dirty="0">
              <a:latin typeface="Comic Sans MS" panose="030F0702030302020204" pitchFamily="66" charset="0"/>
            </a:endParaRPr>
          </a:p>
        </p:txBody>
      </p:sp>
      <p:sp>
        <p:nvSpPr>
          <p:cNvPr id="103" name="Google Shape;103;p21"/>
          <p:cNvSpPr txBox="1">
            <a:spLocks noGrp="1"/>
          </p:cNvSpPr>
          <p:nvPr>
            <p:ph type="body" idx="1"/>
          </p:nvPr>
        </p:nvSpPr>
        <p:spPr>
          <a:xfrm>
            <a:off x="311700" y="1152475"/>
            <a:ext cx="8520600" cy="77906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solidFill>
                  <a:schemeClr val="tx1"/>
                </a:solidFill>
                <a:latin typeface="Comic Sans MS" panose="030F0702030302020204" pitchFamily="66" charset="0"/>
              </a:rPr>
              <a:t>How </a:t>
            </a:r>
            <a:r>
              <a:rPr lang="en" dirty="0">
                <a:solidFill>
                  <a:schemeClr val="tx1"/>
                </a:solidFill>
                <a:latin typeface="Comic Sans MS" panose="030F0702030302020204" pitchFamily="66" charset="0"/>
              </a:rPr>
              <a:t>many bit strings of length four do not have two consecutive 1s? </a:t>
            </a: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0631342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Pigeonhole Principle</a:t>
            </a:r>
            <a:endParaRPr lang="en-US" dirty="0">
              <a:latin typeface="Comic Sans MS" panose="030F0702030302020204" pitchFamily="66" charset="0"/>
            </a:endParaRPr>
          </a:p>
        </p:txBody>
      </p:sp>
      <p:sp>
        <p:nvSpPr>
          <p:cNvPr id="3" name="Text Placeholder 2"/>
          <p:cNvSpPr>
            <a:spLocks noGrp="1"/>
          </p:cNvSpPr>
          <p:nvPr>
            <p:ph type="body" idx="1"/>
          </p:nvPr>
        </p:nvSpPr>
        <p:spPr>
          <a:xfrm>
            <a:off x="311700" y="1152475"/>
            <a:ext cx="8520600" cy="1705025"/>
          </a:xfrm>
        </p:spPr>
        <p:txBody>
          <a:bodyPr/>
          <a:lstStyle/>
          <a:p>
            <a:pPr marL="114300" indent="0">
              <a:buNone/>
            </a:pPr>
            <a:r>
              <a:rPr lang="en-US" dirty="0">
                <a:solidFill>
                  <a:schemeClr val="tx1"/>
                </a:solidFill>
                <a:latin typeface="Comic Sans MS" panose="030F0702030302020204" pitchFamily="66" charset="0"/>
              </a:rPr>
              <a:t>If </a:t>
            </a:r>
            <a:r>
              <a:rPr lang="en-US" i="1" dirty="0">
                <a:solidFill>
                  <a:schemeClr val="tx1"/>
                </a:solidFill>
                <a:latin typeface="Comic Sans MS" panose="030F0702030302020204" pitchFamily="66" charset="0"/>
              </a:rPr>
              <a:t>k </a:t>
            </a:r>
            <a:r>
              <a:rPr lang="en-US" dirty="0">
                <a:solidFill>
                  <a:schemeClr val="tx1"/>
                </a:solidFill>
                <a:latin typeface="Comic Sans MS" panose="030F0702030302020204" pitchFamily="66" charset="0"/>
              </a:rPr>
              <a:t>is a positive integer and </a:t>
            </a:r>
            <a:r>
              <a:rPr lang="en-US" i="1" dirty="0">
                <a:solidFill>
                  <a:schemeClr val="tx1"/>
                </a:solidFill>
                <a:latin typeface="Comic Sans MS" panose="030F0702030302020204" pitchFamily="66" charset="0"/>
              </a:rPr>
              <a:t>k </a:t>
            </a:r>
            <a:r>
              <a:rPr lang="en-US" dirty="0">
                <a:solidFill>
                  <a:schemeClr val="tx1"/>
                </a:solidFill>
                <a:latin typeface="Comic Sans MS" panose="030F0702030302020204" pitchFamily="66" charset="0"/>
              </a:rPr>
              <a:t>+ 1 or more </a:t>
            </a:r>
            <a:r>
              <a:rPr lang="en-US" dirty="0" smtClean="0">
                <a:solidFill>
                  <a:schemeClr val="tx1"/>
                </a:solidFill>
                <a:latin typeface="Comic Sans MS" panose="030F0702030302020204" pitchFamily="66" charset="0"/>
              </a:rPr>
              <a:t>objects are </a:t>
            </a:r>
            <a:r>
              <a:rPr lang="en-US" dirty="0">
                <a:solidFill>
                  <a:schemeClr val="tx1"/>
                </a:solidFill>
                <a:latin typeface="Comic Sans MS" panose="030F0702030302020204" pitchFamily="66" charset="0"/>
              </a:rPr>
              <a:t>placed into </a:t>
            </a:r>
            <a:r>
              <a:rPr lang="en-US" i="1" dirty="0">
                <a:solidFill>
                  <a:schemeClr val="tx1"/>
                </a:solidFill>
                <a:latin typeface="Comic Sans MS" panose="030F0702030302020204" pitchFamily="66" charset="0"/>
              </a:rPr>
              <a:t>k </a:t>
            </a:r>
            <a:r>
              <a:rPr lang="en-US" dirty="0">
                <a:solidFill>
                  <a:schemeClr val="tx1"/>
                </a:solidFill>
                <a:latin typeface="Comic Sans MS" panose="030F0702030302020204" pitchFamily="66" charset="0"/>
              </a:rPr>
              <a:t>boxes, then there is at least one box containing two or more of the objects</a:t>
            </a:r>
            <a:r>
              <a:rPr lang="en-US" dirty="0" smtClean="0">
                <a:solidFill>
                  <a:schemeClr val="tx1"/>
                </a:solidFill>
                <a:latin typeface="Comic Sans MS" panose="030F0702030302020204" pitchFamily="66" charset="0"/>
              </a:rPr>
              <a:t>.</a:t>
            </a:r>
          </a:p>
          <a:p>
            <a:pPr marL="114300" indent="0">
              <a:buNone/>
            </a:pPr>
            <a:r>
              <a:rPr lang="en-US" dirty="0">
                <a:solidFill>
                  <a:schemeClr val="tx1"/>
                </a:solidFill>
                <a:latin typeface="Comic Sans MS" panose="030F0702030302020204" pitchFamily="66" charset="0"/>
              </a:rPr>
              <a:t>If </a:t>
            </a:r>
            <a:r>
              <a:rPr lang="en-US" i="1" dirty="0">
                <a:solidFill>
                  <a:schemeClr val="tx1"/>
                </a:solidFill>
                <a:latin typeface="Comic Sans MS" panose="030F0702030302020204" pitchFamily="66" charset="0"/>
              </a:rPr>
              <a:t>N </a:t>
            </a:r>
            <a:r>
              <a:rPr lang="en-US" dirty="0">
                <a:solidFill>
                  <a:schemeClr val="tx1"/>
                </a:solidFill>
                <a:latin typeface="Comic Sans MS" panose="030F0702030302020204" pitchFamily="66" charset="0"/>
              </a:rPr>
              <a:t>objects are placed into </a:t>
            </a:r>
            <a:r>
              <a:rPr lang="en-US" i="1" dirty="0" smtClean="0">
                <a:solidFill>
                  <a:schemeClr val="tx1"/>
                </a:solidFill>
                <a:latin typeface="Comic Sans MS" panose="030F0702030302020204" pitchFamily="66" charset="0"/>
              </a:rPr>
              <a:t>k </a:t>
            </a:r>
            <a:r>
              <a:rPr lang="en-US" dirty="0" smtClean="0">
                <a:solidFill>
                  <a:schemeClr val="tx1"/>
                </a:solidFill>
                <a:latin typeface="Comic Sans MS" panose="030F0702030302020204" pitchFamily="66" charset="0"/>
              </a:rPr>
              <a:t>boxes</a:t>
            </a:r>
            <a:r>
              <a:rPr lang="en-US" dirty="0">
                <a:solidFill>
                  <a:schemeClr val="tx1"/>
                </a:solidFill>
                <a:latin typeface="Comic Sans MS" panose="030F0702030302020204" pitchFamily="66" charset="0"/>
              </a:rPr>
              <a:t>, then there is at least one box containing at least </a:t>
            </a:r>
            <a:r>
              <a:rPr lang="en-US" i="1" dirty="0">
                <a:solidFill>
                  <a:schemeClr val="tx1"/>
                </a:solidFill>
                <a:latin typeface="Comic Sans MS" panose="030F0702030302020204" pitchFamily="66" charset="0"/>
              </a:rPr>
              <a:t>N/k</a:t>
            </a:r>
            <a:r>
              <a:rPr lang="en-US" dirty="0">
                <a:solidFill>
                  <a:schemeClr val="tx1"/>
                </a:solidFill>
                <a:latin typeface="Comic Sans MS" panose="030F0702030302020204" pitchFamily="66" charset="0"/>
              </a:rPr>
              <a:t> objects.</a:t>
            </a:r>
          </a:p>
        </p:txBody>
      </p:sp>
    </p:spTree>
    <p:extLst>
      <p:ext uri="{BB962C8B-B14F-4D97-AF65-F5344CB8AC3E}">
        <p14:creationId xmlns:p14="http://schemas.microsoft.com/office/powerpoint/2010/main" val="21861151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6.1</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109" name="Google Shape;109;p22"/>
          <p:cNvSpPr txBox="1">
            <a:spLocks noGrp="1"/>
          </p:cNvSpPr>
          <p:nvPr>
            <p:ph type="body" idx="1"/>
          </p:nvPr>
        </p:nvSpPr>
        <p:spPr>
          <a:xfrm>
            <a:off x="311700" y="1152475"/>
            <a:ext cx="8520600" cy="1128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How many students must be in a class to guarantee that at least two students receive the same score on the final exam, if the exam is graded on a scale from 0 to 100 points</a:t>
            </a:r>
            <a:r>
              <a:rPr lang="en" dirty="0" smtClean="0">
                <a:solidFill>
                  <a:schemeClr val="tx1"/>
                </a:solidFill>
                <a:latin typeface="Comic Sans MS" panose="030F0702030302020204" pitchFamily="66" charset="0"/>
              </a:rPr>
              <a:t>?</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Generalized Pigeonhole Principle</a:t>
            </a:r>
            <a:endParaRPr lang="en-US" dirty="0">
              <a:latin typeface="Comic Sans MS" panose="030F0702030302020204" pitchFamily="66" charset="0"/>
            </a:endParaRPr>
          </a:p>
        </p:txBody>
      </p:sp>
      <p:sp>
        <p:nvSpPr>
          <p:cNvPr id="3" name="Text Placeholder 2"/>
          <p:cNvSpPr>
            <a:spLocks noGrp="1"/>
          </p:cNvSpPr>
          <p:nvPr>
            <p:ph type="body" idx="1"/>
          </p:nvPr>
        </p:nvSpPr>
        <p:spPr>
          <a:xfrm>
            <a:off x="311700" y="1152476"/>
            <a:ext cx="8520600" cy="873752"/>
          </a:xfrm>
        </p:spPr>
        <p:txBody>
          <a:bodyPr/>
          <a:lstStyle/>
          <a:p>
            <a:pPr marL="114300" indent="0">
              <a:buNone/>
            </a:pPr>
            <a:r>
              <a:rPr lang="en-US" dirty="0" smtClean="0">
                <a:solidFill>
                  <a:schemeClr val="tx1"/>
                </a:solidFill>
                <a:latin typeface="Comic Sans MS" panose="030F0702030302020204" pitchFamily="66" charset="0"/>
              </a:rPr>
              <a:t>If </a:t>
            </a:r>
            <a:r>
              <a:rPr lang="en-US" i="1" dirty="0">
                <a:solidFill>
                  <a:schemeClr val="tx1"/>
                </a:solidFill>
                <a:latin typeface="Comic Sans MS" panose="030F0702030302020204" pitchFamily="66" charset="0"/>
              </a:rPr>
              <a:t>N </a:t>
            </a:r>
            <a:r>
              <a:rPr lang="en-US" dirty="0">
                <a:solidFill>
                  <a:schemeClr val="tx1"/>
                </a:solidFill>
                <a:latin typeface="Comic Sans MS" panose="030F0702030302020204" pitchFamily="66" charset="0"/>
              </a:rPr>
              <a:t>objects are placed into </a:t>
            </a:r>
            <a:r>
              <a:rPr lang="en-US" i="1" dirty="0" smtClean="0">
                <a:solidFill>
                  <a:schemeClr val="tx1"/>
                </a:solidFill>
                <a:latin typeface="Comic Sans MS" panose="030F0702030302020204" pitchFamily="66" charset="0"/>
              </a:rPr>
              <a:t>k </a:t>
            </a:r>
            <a:r>
              <a:rPr lang="en-US" dirty="0" smtClean="0">
                <a:solidFill>
                  <a:schemeClr val="tx1"/>
                </a:solidFill>
                <a:latin typeface="Comic Sans MS" panose="030F0702030302020204" pitchFamily="66" charset="0"/>
              </a:rPr>
              <a:t>boxes</a:t>
            </a:r>
            <a:r>
              <a:rPr lang="en-US" dirty="0">
                <a:solidFill>
                  <a:schemeClr val="tx1"/>
                </a:solidFill>
                <a:latin typeface="Comic Sans MS" panose="030F0702030302020204" pitchFamily="66" charset="0"/>
              </a:rPr>
              <a:t>, then there is at least one box containing at least </a:t>
            </a:r>
            <a:r>
              <a:rPr lang="en-US" i="1" dirty="0">
                <a:solidFill>
                  <a:schemeClr val="tx1"/>
                </a:solidFill>
                <a:latin typeface="Comic Sans MS" panose="030F0702030302020204" pitchFamily="66" charset="0"/>
              </a:rPr>
              <a:t>N/k</a:t>
            </a:r>
            <a:r>
              <a:rPr lang="en-US" dirty="0">
                <a:solidFill>
                  <a:schemeClr val="tx1"/>
                </a:solidFill>
                <a:latin typeface="Comic Sans MS" panose="030F0702030302020204" pitchFamily="66" charset="0"/>
              </a:rPr>
              <a:t> objects</a:t>
            </a:r>
            <a:r>
              <a:rPr lang="en-US" dirty="0" smtClean="0">
                <a:solidFill>
                  <a:schemeClr val="tx1"/>
                </a:solidFill>
                <a:latin typeface="Comic Sans MS" panose="030F0702030302020204" pitchFamily="66" charset="0"/>
              </a:rPr>
              <a:t>.</a:t>
            </a:r>
          </a:p>
        </p:txBody>
      </p:sp>
      <p:sp>
        <p:nvSpPr>
          <p:cNvPr id="4" name="Text Placeholder 2"/>
          <p:cNvSpPr txBox="1">
            <a:spLocks/>
          </p:cNvSpPr>
          <p:nvPr/>
        </p:nvSpPr>
        <p:spPr>
          <a:xfrm>
            <a:off x="464100" y="2174706"/>
            <a:ext cx="8520600" cy="1077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US" dirty="0" smtClean="0">
                <a:solidFill>
                  <a:schemeClr val="tx1"/>
                </a:solidFill>
                <a:latin typeface="Comic Sans MS" panose="030F0702030302020204" pitchFamily="66" charset="0"/>
              </a:rPr>
              <a:t>the minimum number of objects =?</a:t>
            </a:r>
            <a:br>
              <a:rPr lang="en-US" dirty="0" smtClean="0">
                <a:solidFill>
                  <a:schemeClr val="tx1"/>
                </a:solidFill>
                <a:latin typeface="Comic Sans MS" panose="030F0702030302020204" pitchFamily="66" charset="0"/>
              </a:rPr>
            </a:br>
            <a:r>
              <a:rPr lang="en-US" dirty="0" smtClean="0">
                <a:solidFill>
                  <a:schemeClr val="tx1"/>
                </a:solidFill>
                <a:latin typeface="Comic Sans MS" panose="030F0702030302020204" pitchFamily="66" charset="0"/>
              </a:rPr>
              <a:t>such that at least </a:t>
            </a:r>
            <a:r>
              <a:rPr lang="en-US" i="1" dirty="0" smtClean="0">
                <a:solidFill>
                  <a:schemeClr val="tx1"/>
                </a:solidFill>
                <a:latin typeface="Comic Sans MS" panose="030F0702030302020204" pitchFamily="66" charset="0"/>
              </a:rPr>
              <a:t>r </a:t>
            </a:r>
            <a:r>
              <a:rPr lang="en-US" dirty="0" smtClean="0">
                <a:solidFill>
                  <a:schemeClr val="tx1"/>
                </a:solidFill>
                <a:latin typeface="Comic Sans MS" panose="030F0702030302020204" pitchFamily="66" charset="0"/>
              </a:rPr>
              <a:t>of these objects must be in one of </a:t>
            </a:r>
            <a:r>
              <a:rPr lang="en-US" i="1" dirty="0" smtClean="0">
                <a:solidFill>
                  <a:schemeClr val="tx1"/>
                </a:solidFill>
                <a:latin typeface="Comic Sans MS" panose="030F0702030302020204" pitchFamily="66" charset="0"/>
              </a:rPr>
              <a:t>k </a:t>
            </a:r>
            <a:r>
              <a:rPr lang="en-US" dirty="0" smtClean="0">
                <a:solidFill>
                  <a:schemeClr val="tx1"/>
                </a:solidFill>
                <a:latin typeface="Comic Sans MS" panose="030F0702030302020204" pitchFamily="66" charset="0"/>
              </a:rPr>
              <a:t>boxes when these objects are distributed among the boxes.</a:t>
            </a:r>
            <a:endParaRPr lang="en-US" dirty="0">
              <a:solidFill>
                <a:schemeClr val="tx1"/>
              </a:solidFill>
              <a:latin typeface="Comic Sans MS" panose="030F0702030302020204" pitchFamily="66" charset="0"/>
            </a:endParaRPr>
          </a:p>
        </p:txBody>
      </p:sp>
      <p:sp>
        <p:nvSpPr>
          <p:cNvPr id="5" name="Text Placeholder 2"/>
          <p:cNvSpPr txBox="1">
            <a:spLocks/>
          </p:cNvSpPr>
          <p:nvPr/>
        </p:nvSpPr>
        <p:spPr>
          <a:xfrm>
            <a:off x="616500" y="3584406"/>
            <a:ext cx="8520600" cy="1077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US" dirty="0" smtClean="0">
                <a:solidFill>
                  <a:schemeClr val="tx1"/>
                </a:solidFill>
                <a:latin typeface="Comic Sans MS" panose="030F0702030302020204" pitchFamily="66" charset="0"/>
              </a:rPr>
              <a:t>N = k(r-1) + 1</a:t>
            </a:r>
            <a:endParaRPr lang="en-US"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87322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6.2</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115" name="Google Shape;115;p23"/>
          <p:cNvSpPr txBox="1">
            <a:spLocks noGrp="1"/>
          </p:cNvSpPr>
          <p:nvPr>
            <p:ph type="body" idx="1"/>
          </p:nvPr>
        </p:nvSpPr>
        <p:spPr>
          <a:xfrm>
            <a:off x="311700" y="1152475"/>
            <a:ext cx="8520600" cy="11592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What is the minimum number of students required in a discrete mathematics class to be sure that at least six will receive the same grade, if there are five possible grades, A, B, C, D, and F</a:t>
            </a:r>
            <a:r>
              <a:rPr lang="en" dirty="0" smtClean="0">
                <a:solidFill>
                  <a:schemeClr val="tx1"/>
                </a:solidFill>
                <a:latin typeface="Comic Sans MS" panose="030F0702030302020204" pitchFamily="66" charset="0"/>
              </a:rPr>
              <a:t>?</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6.3</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121" name="Google Shape;121;p24"/>
          <p:cNvSpPr txBox="1">
            <a:spLocks noGrp="1"/>
          </p:cNvSpPr>
          <p:nvPr>
            <p:ph type="body" idx="1"/>
          </p:nvPr>
        </p:nvSpPr>
        <p:spPr>
          <a:xfrm>
            <a:off x="311700" y="1152475"/>
            <a:ext cx="8520600" cy="108729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dk1"/>
                </a:solidFill>
                <a:highlight>
                  <a:srgbClr val="FFFFFF"/>
                </a:highlight>
                <a:latin typeface="Comic Sans MS" panose="030F0702030302020204" pitchFamily="66" charset="0"/>
                <a:ea typeface="Roboto"/>
                <a:cs typeface="Roboto"/>
                <a:sym typeface="Roboto"/>
              </a:rPr>
              <a:t>A bag contains 10 red marbles, 10 white marbles, and 10 blue marbles. What is the minimum no. of marbles you have to choose randomly from the bag to ensure that we get 4 marbles of same color?</a:t>
            </a:r>
            <a:endParaRPr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6.4</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127" name="Google Shape;127;p25"/>
          <p:cNvSpPr txBox="1">
            <a:spLocks noGrp="1"/>
          </p:cNvSpPr>
          <p:nvPr>
            <p:ph type="body" idx="1"/>
          </p:nvPr>
        </p:nvSpPr>
        <p:spPr>
          <a:xfrm>
            <a:off x="311700" y="1152475"/>
            <a:ext cx="8520600" cy="12105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highlight>
                  <a:srgbClr val="FFFFFF"/>
                </a:highlight>
                <a:latin typeface="Comic Sans MS" panose="030F0702030302020204" pitchFamily="66" charset="0"/>
                <a:ea typeface="Roboto"/>
                <a:cs typeface="Roboto"/>
                <a:sym typeface="Roboto"/>
              </a:rPr>
              <a:t> A box contains 6 red, 8 green, 10 blue, 12 yellow and 15 white balls. What is the minimum no. of balls we have to choose randomly from the box to ensure that we get </a:t>
            </a:r>
            <a:r>
              <a:rPr lang="en" dirty="0" smtClean="0">
                <a:solidFill>
                  <a:schemeClr val="dk1"/>
                </a:solidFill>
                <a:highlight>
                  <a:srgbClr val="FFFFFF"/>
                </a:highlight>
                <a:latin typeface="Comic Sans MS" panose="030F0702030302020204" pitchFamily="66" charset="0"/>
                <a:ea typeface="Roboto"/>
                <a:cs typeface="Roboto"/>
                <a:sym typeface="Roboto"/>
              </a:rPr>
              <a:t>8 </a:t>
            </a:r>
            <a:r>
              <a:rPr lang="en" dirty="0">
                <a:solidFill>
                  <a:schemeClr val="dk1"/>
                </a:solidFill>
                <a:highlight>
                  <a:srgbClr val="FFFFFF"/>
                </a:highlight>
                <a:latin typeface="Comic Sans MS" panose="030F0702030302020204" pitchFamily="66" charset="0"/>
                <a:ea typeface="Roboto"/>
                <a:cs typeface="Roboto"/>
                <a:sym typeface="Roboto"/>
              </a:rPr>
              <a:t>balls of same color</a:t>
            </a:r>
            <a:r>
              <a:rPr lang="en" dirty="0" smtClean="0">
                <a:solidFill>
                  <a:schemeClr val="dk1"/>
                </a:solidFill>
                <a:highlight>
                  <a:srgbClr val="FFFFFF"/>
                </a:highlight>
                <a:latin typeface="Comic Sans MS" panose="030F0702030302020204" pitchFamily="66" charset="0"/>
                <a:ea typeface="Roboto"/>
                <a:cs typeface="Roboto"/>
                <a:sym typeface="Roboto"/>
              </a:rPr>
              <a:t>?</a:t>
            </a:r>
            <a:endParaRPr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Problem 1.1</a:t>
            </a:r>
            <a:endParaRPr dirty="0">
              <a:latin typeface="Comic Sans MS" panose="030F0702030302020204" pitchFamily="66" charset="0"/>
            </a:endParaRPr>
          </a:p>
        </p:txBody>
      </p:sp>
      <p:sp>
        <p:nvSpPr>
          <p:cNvPr id="61" name="Google Shape;61;p14"/>
          <p:cNvSpPr txBox="1">
            <a:spLocks noGrp="1"/>
          </p:cNvSpPr>
          <p:nvPr>
            <p:ph type="body" idx="1"/>
          </p:nvPr>
        </p:nvSpPr>
        <p:spPr>
          <a:xfrm>
            <a:off x="311700" y="1152474"/>
            <a:ext cx="8520600" cy="11283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tx1"/>
                </a:solidFill>
                <a:latin typeface="Comic Sans MS" panose="030F0702030302020204" pitchFamily="66" charset="0"/>
              </a:rPr>
              <a:t>How many 3-bit strings? Or </a:t>
            </a:r>
          </a:p>
          <a:p>
            <a:pPr marL="0" lvl="0" indent="0" algn="l" rtl="0">
              <a:spcBef>
                <a:spcPts val="0"/>
              </a:spcBef>
              <a:spcAft>
                <a:spcPts val="0"/>
              </a:spcAft>
              <a:buClr>
                <a:schemeClr val="dk1"/>
              </a:buClr>
              <a:buSzPts val="1100"/>
              <a:buFont typeface="Arial"/>
              <a:buNone/>
            </a:pPr>
            <a:r>
              <a:rPr lang="en-US" dirty="0" smtClean="0">
                <a:solidFill>
                  <a:schemeClr val="tx1"/>
                </a:solidFill>
                <a:latin typeface="Comic Sans MS" panose="030F0702030302020204" pitchFamily="66" charset="0"/>
              </a:rPr>
              <a:t>How many sequences of three bits from {0, 1}?</a:t>
            </a:r>
            <a:endParaRPr dirty="0">
              <a:solidFill>
                <a:schemeClr val="tx1"/>
              </a:solidFill>
              <a:latin typeface="Comic Sans MS" panose="030F0702030302020204" pitchFamily="66" charset="0"/>
            </a:endParaRPr>
          </a:p>
          <a:p>
            <a:pPr marL="0" lvl="0" indent="0" algn="l" rtl="0">
              <a:spcBef>
                <a:spcPts val="1600"/>
              </a:spcBef>
              <a:spcAft>
                <a:spcPts val="1600"/>
              </a:spcAft>
              <a:buNone/>
            </a:pP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22785790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Problem </a:t>
            </a:r>
            <a:r>
              <a:rPr lang="en" dirty="0" smtClean="0">
                <a:latin typeface="Comic Sans MS" panose="030F0702030302020204" pitchFamily="66" charset="0"/>
              </a:rPr>
              <a:t>1.2</a:t>
            </a:r>
            <a:endParaRPr dirty="0">
              <a:latin typeface="Comic Sans MS" panose="030F0702030302020204" pitchFamily="66" charset="0"/>
            </a:endParaRPr>
          </a:p>
        </p:txBody>
      </p:sp>
      <p:sp>
        <p:nvSpPr>
          <p:cNvPr id="61" name="Google Shape;61;p14"/>
          <p:cNvSpPr txBox="1">
            <a:spLocks noGrp="1"/>
          </p:cNvSpPr>
          <p:nvPr>
            <p:ph type="body" idx="1"/>
          </p:nvPr>
        </p:nvSpPr>
        <p:spPr>
          <a:xfrm>
            <a:off x="311700" y="1152475"/>
            <a:ext cx="8520600" cy="4713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tx1"/>
                </a:solidFill>
                <a:latin typeface="Comic Sans MS" panose="030F0702030302020204" pitchFamily="66" charset="0"/>
              </a:rPr>
              <a:t>How many outcomes possible for k coin tosses?</a:t>
            </a:r>
            <a:endParaRPr dirty="0">
              <a:solidFill>
                <a:schemeClr val="tx1"/>
              </a:solidFill>
              <a:latin typeface="Comic Sans MS" panose="030F0702030302020204" pitchFamily="66" charset="0"/>
            </a:endParaRPr>
          </a:p>
          <a:p>
            <a:pPr marL="0" lvl="0" indent="0" algn="l" rtl="0">
              <a:spcBef>
                <a:spcPts val="1600"/>
              </a:spcBef>
              <a:spcAft>
                <a:spcPts val="1600"/>
              </a:spcAft>
              <a:buNone/>
            </a:pP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6115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Problem </a:t>
            </a:r>
            <a:r>
              <a:rPr lang="en" dirty="0" smtClean="0">
                <a:latin typeface="Comic Sans MS" panose="030F0702030302020204" pitchFamily="66" charset="0"/>
              </a:rPr>
              <a:t>1.3</a:t>
            </a:r>
            <a:endParaRPr dirty="0">
              <a:latin typeface="Comic Sans MS" panose="030F0702030302020204" pitchFamily="66" charset="0"/>
            </a:endParaRPr>
          </a:p>
        </p:txBody>
      </p:sp>
      <p:sp>
        <p:nvSpPr>
          <p:cNvPr id="61" name="Google Shape;61;p14"/>
          <p:cNvSpPr txBox="1">
            <a:spLocks noGrp="1"/>
          </p:cNvSpPr>
          <p:nvPr>
            <p:ph type="body" idx="1"/>
          </p:nvPr>
        </p:nvSpPr>
        <p:spPr>
          <a:xfrm>
            <a:off x="311700" y="1152475"/>
            <a:ext cx="8520600" cy="4713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tx1"/>
                </a:solidFill>
                <a:latin typeface="Comic Sans MS" panose="030F0702030302020204" pitchFamily="66" charset="0"/>
              </a:rPr>
              <a:t>How many </a:t>
            </a:r>
            <a:r>
              <a:rPr lang="en-US" dirty="0" smtClean="0">
                <a:solidFill>
                  <a:schemeClr val="tx1"/>
                </a:solidFill>
                <a:latin typeface="Comic Sans MS" panose="030F0702030302020204" pitchFamily="66" charset="0"/>
              </a:rPr>
              <a:t>10 </a:t>
            </a:r>
            <a:r>
              <a:rPr lang="en-US" dirty="0" smtClean="0">
                <a:solidFill>
                  <a:schemeClr val="tx1"/>
                </a:solidFill>
                <a:latin typeface="Comic Sans MS" panose="030F0702030302020204" pitchFamily="66" charset="0"/>
              </a:rPr>
              <a:t>digit numbers?</a:t>
            </a:r>
            <a:endParaRPr dirty="0">
              <a:solidFill>
                <a:schemeClr val="tx1"/>
              </a:solidFill>
              <a:latin typeface="Comic Sans MS" panose="030F0702030302020204" pitchFamily="66" charset="0"/>
            </a:endParaRPr>
          </a:p>
          <a:p>
            <a:pPr marL="0" lvl="0" indent="0" algn="l" rtl="0">
              <a:spcBef>
                <a:spcPts val="1600"/>
              </a:spcBef>
              <a:spcAft>
                <a:spcPts val="1600"/>
              </a:spcAft>
              <a:buNone/>
            </a:pP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696039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Problem </a:t>
            </a:r>
            <a:r>
              <a:rPr lang="en" dirty="0" smtClean="0">
                <a:latin typeface="Comic Sans MS" panose="030F0702030302020204" pitchFamily="66" charset="0"/>
              </a:rPr>
              <a:t>1.4</a:t>
            </a:r>
            <a:endParaRPr dirty="0">
              <a:latin typeface="Comic Sans MS" panose="030F0702030302020204" pitchFamily="66" charset="0"/>
            </a:endParaRPr>
          </a:p>
        </p:txBody>
      </p:sp>
      <p:sp>
        <p:nvSpPr>
          <p:cNvPr id="61" name="Google Shape;61;p14"/>
          <p:cNvSpPr txBox="1">
            <a:spLocks noGrp="1"/>
          </p:cNvSpPr>
          <p:nvPr>
            <p:ph type="body" idx="1"/>
          </p:nvPr>
        </p:nvSpPr>
        <p:spPr>
          <a:xfrm>
            <a:off x="311700" y="1152475"/>
            <a:ext cx="8520600" cy="4713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tx1"/>
                </a:solidFill>
                <a:latin typeface="Comic Sans MS" panose="030F0702030302020204" pitchFamily="66" charset="0"/>
              </a:rPr>
              <a:t>How many k digit m-base numbers?</a:t>
            </a:r>
            <a:endParaRPr dirty="0">
              <a:solidFill>
                <a:schemeClr val="tx1"/>
              </a:solidFill>
              <a:latin typeface="Comic Sans MS" panose="030F0702030302020204" pitchFamily="66" charset="0"/>
            </a:endParaRPr>
          </a:p>
          <a:p>
            <a:pPr marL="0" lvl="0" indent="0" algn="l" rtl="0">
              <a:spcBef>
                <a:spcPts val="1600"/>
              </a:spcBef>
              <a:spcAft>
                <a:spcPts val="1600"/>
              </a:spcAft>
              <a:buNone/>
            </a:pP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2181712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1.5</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67" name="Google Shape;67;p15"/>
          <p:cNvSpPr txBox="1">
            <a:spLocks noGrp="1"/>
          </p:cNvSpPr>
          <p:nvPr>
            <p:ph type="body" idx="1"/>
          </p:nvPr>
        </p:nvSpPr>
        <p:spPr>
          <a:xfrm>
            <a:off x="311700" y="1152475"/>
            <a:ext cx="8520600" cy="1128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The chairs of an auditorium are to be labeled with an uppercase English letter followed by a positive integer not exceeding 100. What is the largest number of chairs that can be labeled differently</a:t>
            </a:r>
            <a:r>
              <a:rPr lang="en" dirty="0" smtClean="0">
                <a:solidFill>
                  <a:schemeClr val="tx1"/>
                </a:solidFill>
                <a:latin typeface="Comic Sans MS" panose="030F0702030302020204" pitchFamily="66" charset="0"/>
              </a:rPr>
              <a:t>?</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1.6</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73" name="Google Shape;73;p16"/>
          <p:cNvSpPr txBox="1">
            <a:spLocks noGrp="1"/>
          </p:cNvSpPr>
          <p:nvPr>
            <p:ph type="body" idx="1"/>
          </p:nvPr>
        </p:nvSpPr>
        <p:spPr>
          <a:xfrm>
            <a:off x="311700" y="1152475"/>
            <a:ext cx="8520600" cy="2135255"/>
          </a:xfrm>
          <a:prstGeom prst="rect">
            <a:avLst/>
          </a:prstGeom>
        </p:spPr>
        <p:txBody>
          <a:bodyPr spcFirstLastPara="1" wrap="square" lIns="91425" tIns="91425" rIns="91425" bIns="91425" anchor="t" anchorCtr="0">
            <a:noAutofit/>
          </a:bodyPr>
          <a:lstStyle/>
          <a:p>
            <a:pPr marL="114300" indent="0">
              <a:buNone/>
            </a:pPr>
            <a:r>
              <a:rPr lang="en-US" dirty="0">
                <a:solidFill>
                  <a:schemeClr val="tx1"/>
                </a:solidFill>
                <a:latin typeface="Comic Sans MS" panose="030F0702030302020204" pitchFamily="66" charset="0"/>
              </a:rPr>
              <a:t>How many different license plates can be made if each plate contains a sequence of </a:t>
            </a:r>
            <a:r>
              <a:rPr lang="en-US" dirty="0" smtClean="0">
                <a:solidFill>
                  <a:schemeClr val="tx1"/>
                </a:solidFill>
                <a:latin typeface="Comic Sans MS" panose="030F0702030302020204" pitchFamily="66" charset="0"/>
              </a:rPr>
              <a:t>three uppercase </a:t>
            </a:r>
            <a:r>
              <a:rPr lang="en-US" dirty="0">
                <a:solidFill>
                  <a:schemeClr val="tx1"/>
                </a:solidFill>
                <a:latin typeface="Comic Sans MS" panose="030F0702030302020204" pitchFamily="66" charset="0"/>
              </a:rPr>
              <a:t>English letters followed by three digits (and no sequences of letters are </a:t>
            </a:r>
            <a:r>
              <a:rPr lang="en-US" dirty="0" smtClean="0">
                <a:solidFill>
                  <a:schemeClr val="tx1"/>
                </a:solidFill>
                <a:latin typeface="Comic Sans MS" panose="030F0702030302020204" pitchFamily="66" charset="0"/>
              </a:rPr>
              <a:t>prohibited, even </a:t>
            </a:r>
            <a:r>
              <a:rPr lang="en-US" dirty="0">
                <a:solidFill>
                  <a:schemeClr val="tx1"/>
                </a:solidFill>
                <a:latin typeface="Comic Sans MS" panose="030F0702030302020204" pitchFamily="66" charset="0"/>
              </a:rPr>
              <a:t>if they are obscene)?</a:t>
            </a:r>
            <a:endParaRPr dirty="0">
              <a:solidFill>
                <a:schemeClr val="tx1"/>
              </a:solidFill>
              <a:latin typeface="Comic Sans MS" panose="030F0702030302020204" pitchFamily="66" charset="0"/>
            </a:endParaRPr>
          </a:p>
          <a:p>
            <a:pPr marL="0" indent="0">
              <a:spcBef>
                <a:spcPts val="1600"/>
              </a:spcBef>
              <a:spcAft>
                <a:spcPts val="1600"/>
              </a:spcAft>
              <a:buNone/>
            </a:pP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107756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1.7</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79" name="Google Shape;79;p17"/>
          <p:cNvSpPr txBox="1">
            <a:spLocks noGrp="1"/>
          </p:cNvSpPr>
          <p:nvPr>
            <p:ph type="body" idx="1"/>
          </p:nvPr>
        </p:nvSpPr>
        <p:spPr>
          <a:xfrm>
            <a:off x="311700" y="1152475"/>
            <a:ext cx="8520600" cy="21147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latin typeface="Comic Sans MS" panose="030F0702030302020204" pitchFamily="66" charset="0"/>
              </a:rPr>
              <a:t>A telephone number has the form NYX-NNX-XXXX</a:t>
            </a:r>
            <a:endParaRPr dirty="0">
              <a:solidFill>
                <a:schemeClr val="tx1"/>
              </a:solidFill>
              <a:latin typeface="Comic Sans MS" panose="030F0702030302020204" pitchFamily="66" charset="0"/>
            </a:endParaRPr>
          </a:p>
          <a:p>
            <a:pPr marL="0" lvl="0" indent="0" algn="l" rtl="0">
              <a:spcBef>
                <a:spcPts val="1600"/>
              </a:spcBef>
              <a:spcAft>
                <a:spcPts val="0"/>
              </a:spcAft>
              <a:buNone/>
            </a:pPr>
            <a:r>
              <a:rPr lang="en" dirty="0">
                <a:solidFill>
                  <a:schemeClr val="tx1"/>
                </a:solidFill>
                <a:latin typeface="Comic Sans MS" panose="030F0702030302020204" pitchFamily="66" charset="0"/>
              </a:rPr>
              <a:t>Let X denote a digit that can take any of the values 0 through 9, </a:t>
            </a:r>
            <a:r>
              <a:rPr lang="en" dirty="0" smtClean="0">
                <a:solidFill>
                  <a:schemeClr val="tx1"/>
                </a:solidFill>
                <a:latin typeface="Comic Sans MS" panose="030F0702030302020204" pitchFamily="66" charset="0"/>
              </a:rPr>
              <a:t/>
            </a:r>
            <a:br>
              <a:rPr lang="en" dirty="0" smtClean="0">
                <a:solidFill>
                  <a:schemeClr val="tx1"/>
                </a:solidFill>
                <a:latin typeface="Comic Sans MS" panose="030F0702030302020204" pitchFamily="66" charset="0"/>
              </a:rPr>
            </a:br>
            <a:r>
              <a:rPr lang="en" dirty="0" smtClean="0">
                <a:solidFill>
                  <a:schemeClr val="tx1"/>
                </a:solidFill>
                <a:latin typeface="Comic Sans MS" panose="030F0702030302020204" pitchFamily="66" charset="0"/>
              </a:rPr>
              <a:t>let </a:t>
            </a:r>
            <a:r>
              <a:rPr lang="en" dirty="0">
                <a:solidFill>
                  <a:schemeClr val="tx1"/>
                </a:solidFill>
                <a:latin typeface="Comic Sans MS" panose="030F0702030302020204" pitchFamily="66" charset="0"/>
              </a:rPr>
              <a:t>N denote a digit that can take any of the values 2 through 9, </a:t>
            </a:r>
            <a:r>
              <a:rPr lang="en" dirty="0" smtClean="0">
                <a:solidFill>
                  <a:schemeClr val="tx1"/>
                </a:solidFill>
                <a:latin typeface="Comic Sans MS" panose="030F0702030302020204" pitchFamily="66" charset="0"/>
              </a:rPr>
              <a:t/>
            </a:r>
            <a:br>
              <a:rPr lang="en" dirty="0" smtClean="0">
                <a:solidFill>
                  <a:schemeClr val="tx1"/>
                </a:solidFill>
                <a:latin typeface="Comic Sans MS" panose="030F0702030302020204" pitchFamily="66" charset="0"/>
              </a:rPr>
            </a:br>
            <a:r>
              <a:rPr lang="en" dirty="0" smtClean="0">
                <a:solidFill>
                  <a:schemeClr val="tx1"/>
                </a:solidFill>
                <a:latin typeface="Comic Sans MS" panose="030F0702030302020204" pitchFamily="66" charset="0"/>
              </a:rPr>
              <a:t>and </a:t>
            </a:r>
            <a:r>
              <a:rPr lang="en" dirty="0">
                <a:solidFill>
                  <a:schemeClr val="tx1"/>
                </a:solidFill>
                <a:latin typeface="Comic Sans MS" panose="030F0702030302020204" pitchFamily="66" charset="0"/>
              </a:rPr>
              <a:t>let Y denote a digit that must be a 0 or a 1.</a:t>
            </a:r>
            <a:endParaRPr dirty="0">
              <a:solidFill>
                <a:schemeClr val="tx1"/>
              </a:solidFill>
              <a:latin typeface="Comic Sans MS" panose="030F0702030302020204" pitchFamily="66" charset="0"/>
            </a:endParaRPr>
          </a:p>
          <a:p>
            <a:pPr marL="0" lvl="0" indent="0" algn="l" rtl="0">
              <a:spcBef>
                <a:spcPts val="1600"/>
              </a:spcBef>
              <a:spcAft>
                <a:spcPts val="0"/>
              </a:spcAft>
              <a:buNone/>
            </a:pPr>
            <a:r>
              <a:rPr lang="en" dirty="0">
                <a:solidFill>
                  <a:schemeClr val="tx1"/>
                </a:solidFill>
                <a:latin typeface="Comic Sans MS" panose="030F0702030302020204" pitchFamily="66" charset="0"/>
              </a:rPr>
              <a:t>How many different North American telephone numbers are possible </a:t>
            </a:r>
            <a:r>
              <a:rPr lang="en" dirty="0" smtClean="0">
                <a:solidFill>
                  <a:schemeClr val="tx1"/>
                </a:solidFill>
                <a:latin typeface="Comic Sans MS" panose="030F0702030302020204" pitchFamily="66" charset="0"/>
              </a:rPr>
              <a:t>?</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909</Words>
  <Application>Microsoft Office PowerPoint</Application>
  <PresentationFormat>On-screen Show (16:9)</PresentationFormat>
  <Paragraphs>64</Paragraphs>
  <Slides>26</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Roboto</vt:lpstr>
      <vt:lpstr>Comic Sans MS</vt:lpstr>
      <vt:lpstr>Simple Light</vt:lpstr>
      <vt:lpstr>Counting</vt:lpstr>
      <vt:lpstr>First rule of counting - The Product Rule</vt:lpstr>
      <vt:lpstr>Problem 1.1</vt:lpstr>
      <vt:lpstr>Problem 1.2</vt:lpstr>
      <vt:lpstr>Problem 1.3</vt:lpstr>
      <vt:lpstr>Problem 1.4</vt:lpstr>
      <vt:lpstr>Problem 1.5 </vt:lpstr>
      <vt:lpstr>Problem 1.6 </vt:lpstr>
      <vt:lpstr>Problem 1.7 </vt:lpstr>
      <vt:lpstr>The Sum Rule</vt:lpstr>
      <vt:lpstr>Problem 2.1</vt:lpstr>
      <vt:lpstr>Problem 2.2</vt:lpstr>
      <vt:lpstr>Problem 2.3</vt:lpstr>
      <vt:lpstr>Inclusion-Exclusion Rule</vt:lpstr>
      <vt:lpstr>Problem 3.1</vt:lpstr>
      <vt:lpstr>Problem 3.2</vt:lpstr>
      <vt:lpstr>Problem 4.1</vt:lpstr>
      <vt:lpstr>Problem 4.2</vt:lpstr>
      <vt:lpstr>Problem 4.2</vt:lpstr>
      <vt:lpstr>Problem 5.1: Solve using tree diagram</vt:lpstr>
      <vt:lpstr>Pigeonhole Principle</vt:lpstr>
      <vt:lpstr>Problem 6.1 </vt:lpstr>
      <vt:lpstr>Generalized Pigeonhole Principle</vt:lpstr>
      <vt:lpstr>Problem 6.2 </vt:lpstr>
      <vt:lpstr>Problem 6.3 </vt:lpstr>
      <vt:lpstr>Problem 6.4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Counting</dc:title>
  <dc:creator>Yeasir Rayhan Prince</dc:creator>
  <cp:lastModifiedBy>Yeasir Rayhan Prince</cp:lastModifiedBy>
  <cp:revision>66</cp:revision>
  <dcterms:modified xsi:type="dcterms:W3CDTF">2020-08-19T06:03:19Z</dcterms:modified>
</cp:coreProperties>
</file>