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2" r:id="rId18"/>
    <p:sldId id="274" r:id="rId19"/>
    <p:sldId id="275" r:id="rId20"/>
    <p:sldId id="276" r:id="rId21"/>
    <p:sldId id="277" r:id="rId22"/>
    <p:sldId id="278" r:id="rId23"/>
    <p:sldId id="279" r:id="rId24"/>
    <p:sldId id="293" r:id="rId25"/>
    <p:sldId id="280" r:id="rId26"/>
    <p:sldId id="281" r:id="rId27"/>
    <p:sldId id="282" r:id="rId28"/>
    <p:sldId id="283" r:id="rId29"/>
    <p:sldId id="284" r:id="rId30"/>
    <p:sldId id="294" r:id="rId31"/>
    <p:sldId id="285" r:id="rId32"/>
    <p:sldId id="286" r:id="rId33"/>
    <p:sldId id="295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522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969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9004a00e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9004a00e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32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7cb8726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57cb8726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05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57cb872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57cb872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43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57cb872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57cb872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7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7cb8726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7cb8726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5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9004a00e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9004a00e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07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9004a00e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9004a00e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18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9004a00e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9004a00e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320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57cb8726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57cb8726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666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57cb8726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57cb8726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4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004a00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004a00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492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57cb8726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57cb8726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54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57cb872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57cb872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47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57cb8726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57cb8726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29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57cb8726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757cb8726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752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57cb8726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757cb8726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57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57cb8726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57cb8726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904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57cb8726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57cb8726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198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57cb8726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57cb8726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870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57cb8726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57cb8726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574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57cb8726d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57cb8726d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39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004a00e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004a00e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18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57cb8726d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57cb8726d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786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757cb8726d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757cb8726d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090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57cb8726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57cb8726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013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57cb8726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57cb8726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340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757cb8726d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757cb8726d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928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57cb8726d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57cb8726d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703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757cb8726d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757cb8726d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95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004a00e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004a00e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35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004a00e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9004a00e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46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9004a00e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9004a00e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20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7cb872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7cb872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6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9004a00e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9004a00e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78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004a00e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004a00e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0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Trees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79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Parent 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15" name="Google Shape;215;p22"/>
          <p:cNvCxnSpPr>
            <a:endCxn id="214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6" name="Google Shape;216;p22"/>
          <p:cNvCxnSpPr>
            <a:stCxn id="212" idx="5"/>
            <a:endCxn id="213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7" name="Google Shape;217;p22"/>
          <p:cNvCxnSpPr>
            <a:stCxn id="213" idx="5"/>
            <a:endCxn id="218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8" name="Google Shape;218;p22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19" name="Google Shape;219;p22"/>
          <p:cNvCxnSpPr>
            <a:endCxn id="220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0" name="Google Shape;220;p22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21" name="Google Shape;221;p22"/>
          <p:cNvCxnSpPr>
            <a:stCxn id="213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2" name="Google Shape;222;p22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cxnSp>
        <p:nvCxnSpPr>
          <p:cNvPr id="223" name="Google Shape;223;p22"/>
          <p:cNvCxnSpPr>
            <a:endCxn id="224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4" name="Google Shape;224;p22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6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611325" y="1391275"/>
            <a:ext cx="2055900" cy="462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 panose="030F0702030302020204" pitchFamily="66" charset="0"/>
              </a:rPr>
              <a:t>Parent of 0 = 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Parent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34" name="Google Shape;234;p23"/>
          <p:cNvCxnSpPr>
            <a:endCxn id="233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5" name="Google Shape;235;p23"/>
          <p:cNvCxnSpPr>
            <a:stCxn id="231" idx="5"/>
            <a:endCxn id="232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6" name="Google Shape;236;p23"/>
          <p:cNvCxnSpPr>
            <a:stCxn id="232" idx="5"/>
            <a:endCxn id="237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7" name="Google Shape;237;p23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38" name="Google Shape;238;p23"/>
          <p:cNvCxnSpPr>
            <a:endCxn id="239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9" name="Google Shape;239;p23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40" name="Google Shape;240;p23"/>
          <p:cNvCxnSpPr>
            <a:stCxn id="232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1" name="Google Shape;241;p23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42" name="Google Shape;242;p23"/>
          <p:cNvCxnSpPr>
            <a:endCxn id="243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3" name="Google Shape;243;p23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6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611325" y="1391275"/>
            <a:ext cx="25935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 panose="030F0702030302020204" pitchFamily="66" charset="0"/>
              </a:rPr>
              <a:t>Parent of 0 = 2 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Siblings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53" name="Google Shape;253;p24"/>
          <p:cNvCxnSpPr>
            <a:endCxn id="252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4" name="Google Shape;254;p24"/>
          <p:cNvCxnSpPr>
            <a:stCxn id="250" idx="5"/>
            <a:endCxn id="251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Google Shape;255;p24"/>
          <p:cNvCxnSpPr>
            <a:stCxn id="251" idx="5"/>
            <a:endCxn id="256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6" name="Google Shape;256;p24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57" name="Google Shape;257;p24"/>
          <p:cNvCxnSpPr>
            <a:endCxn id="258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8" name="Google Shape;258;p24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59" name="Google Shape;259;p24"/>
          <p:cNvCxnSpPr>
            <a:stCxn id="251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0" name="Google Shape;260;p24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61" name="Google Shape;261;p24"/>
          <p:cNvCxnSpPr>
            <a:endCxn id="262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2" name="Google Shape;262;p24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512325" y="1435125"/>
            <a:ext cx="3180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Siblings of 0 = 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Siblings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25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72" name="Google Shape;272;p25"/>
          <p:cNvCxnSpPr>
            <a:endCxn id="271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3" name="Google Shape;273;p25"/>
          <p:cNvCxnSpPr>
            <a:stCxn id="269" idx="5"/>
            <a:endCxn id="270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4" name="Google Shape;274;p25"/>
          <p:cNvCxnSpPr>
            <a:stCxn id="270" idx="5"/>
            <a:endCxn id="275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5" name="Google Shape;275;p25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76" name="Google Shape;276;p25"/>
          <p:cNvCxnSpPr>
            <a:endCxn id="277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7" name="Google Shape;277;p25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78" name="Google Shape;278;p25"/>
          <p:cNvCxnSpPr>
            <a:stCxn id="270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9" name="Google Shape;279;p25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cxnSp>
        <p:nvCxnSpPr>
          <p:cNvPr id="280" name="Google Shape;280;p25"/>
          <p:cNvCxnSpPr>
            <a:endCxn id="281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1" name="Google Shape;281;p25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82" name="Google Shape;282;p25"/>
          <p:cNvSpPr txBox="1"/>
          <p:nvPr/>
        </p:nvSpPr>
        <p:spPr>
          <a:xfrm>
            <a:off x="512325" y="1435125"/>
            <a:ext cx="3180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Siblings</a:t>
            </a:r>
            <a:r>
              <a:rPr lang="en" sz="2400" dirty="0"/>
              <a:t> of 0 =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Siblings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91" name="Google Shape;291;p26"/>
          <p:cNvCxnSpPr>
            <a:endCxn id="290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2" name="Google Shape;292;p26"/>
          <p:cNvCxnSpPr>
            <a:stCxn id="288" idx="5"/>
            <a:endCxn id="289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3" name="Google Shape;293;p26"/>
          <p:cNvCxnSpPr>
            <a:stCxn id="289" idx="5"/>
            <a:endCxn id="294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4" name="Google Shape;294;p26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95" name="Google Shape;295;p26"/>
          <p:cNvCxnSpPr>
            <a:endCxn id="296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6" name="Google Shape;296;p26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97" name="Google Shape;297;p26"/>
          <p:cNvCxnSpPr>
            <a:stCxn id="289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8" name="Google Shape;298;p26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9" name="Google Shape;299;p26"/>
          <p:cNvCxnSpPr>
            <a:endCxn id="300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0" name="Google Shape;300;p26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512325" y="1435125"/>
            <a:ext cx="3180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Siblings of 0 = 3 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>
            <a:spLocks noGrp="1"/>
          </p:cNvSpPr>
          <p:nvPr>
            <p:ph type="title"/>
          </p:nvPr>
        </p:nvSpPr>
        <p:spPr>
          <a:xfrm>
            <a:off x="702118" y="445025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Ancestor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10" name="Google Shape;310;p27"/>
          <p:cNvCxnSpPr>
            <a:endCxn id="309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1" name="Google Shape;311;p27"/>
          <p:cNvCxnSpPr>
            <a:stCxn id="307" idx="5"/>
            <a:endCxn id="308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2" name="Google Shape;312;p27"/>
          <p:cNvCxnSpPr>
            <a:stCxn id="308" idx="5"/>
            <a:endCxn id="313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3" name="Google Shape;313;p27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14" name="Google Shape;314;p27"/>
          <p:cNvCxnSpPr>
            <a:endCxn id="315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5" name="Google Shape;315;p27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16" name="Google Shape;316;p27"/>
          <p:cNvCxnSpPr>
            <a:stCxn id="308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7" name="Google Shape;317;p27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8" name="Google Shape;318;p27"/>
          <p:cNvCxnSpPr>
            <a:endCxn id="319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9" name="Google Shape;319;p27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611325" y="1391275"/>
            <a:ext cx="4063417" cy="28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Ancestor of 0 = 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vertices in the path from 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root            vertex 0 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Excluding 0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1738462" y="2256397"/>
            <a:ext cx="379500" cy="3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640473" y="516944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Ancestor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28" name="Google Shape;328;p28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30" name="Google Shape;330;p28"/>
          <p:cNvCxnSpPr>
            <a:endCxn id="329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1" name="Google Shape;331;p28"/>
          <p:cNvCxnSpPr>
            <a:stCxn id="327" idx="5"/>
            <a:endCxn id="328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2" name="Google Shape;332;p28"/>
          <p:cNvCxnSpPr>
            <a:stCxn id="328" idx="5"/>
            <a:endCxn id="333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3" name="Google Shape;333;p28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34" name="Google Shape;334;p28"/>
          <p:cNvCxnSpPr>
            <a:endCxn id="335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5" name="Google Shape;335;p28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36" name="Google Shape;336;p28"/>
          <p:cNvCxnSpPr>
            <a:stCxn id="328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7" name="Google Shape;337;p28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Google Shape;338;p28"/>
          <p:cNvCxnSpPr>
            <a:endCxn id="339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9" name="Google Shape;339;p28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1193932" y="1660496"/>
            <a:ext cx="379500" cy="3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20;p27"/>
          <p:cNvSpPr txBox="1"/>
          <p:nvPr/>
        </p:nvSpPr>
        <p:spPr>
          <a:xfrm>
            <a:off x="611325" y="1391275"/>
            <a:ext cx="4063417" cy="6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Ancestor of 0 = </a:t>
            </a:r>
            <a:r>
              <a:rPr lang="en" dirty="0" smtClean="0">
                <a:latin typeface="Comic Sans MS" panose="030F0702030302020204" pitchFamily="66" charset="0"/>
              </a:rPr>
              <a:t>vertices </a:t>
            </a:r>
            <a:r>
              <a:rPr lang="en" dirty="0">
                <a:latin typeface="Comic Sans MS" panose="030F0702030302020204" pitchFamily="66" charset="0"/>
              </a:rPr>
              <a:t>in the path from 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root            vertex 0 </a:t>
            </a:r>
            <a:r>
              <a:rPr lang="en" dirty="0" smtClean="0">
                <a:latin typeface="Comic Sans MS" panose="030F0702030302020204" pitchFamily="66" charset="0"/>
              </a:rPr>
              <a:t>Excluding </a:t>
            </a: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640473" y="516944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Ancestor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solidFill>
            <a:srgbClr val="0070C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28" name="Google Shape;328;p28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30" name="Google Shape;330;p28"/>
          <p:cNvCxnSpPr>
            <a:endCxn id="329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1" name="Google Shape;331;p28"/>
          <p:cNvCxnSpPr>
            <a:stCxn id="327" idx="5"/>
            <a:endCxn id="328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2" name="Google Shape;332;p28"/>
          <p:cNvCxnSpPr>
            <a:stCxn id="328" idx="5"/>
            <a:endCxn id="333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3" name="Google Shape;333;p28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34" name="Google Shape;334;p28"/>
          <p:cNvCxnSpPr>
            <a:endCxn id="335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5" name="Google Shape;335;p28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36" name="Google Shape;336;p28"/>
          <p:cNvCxnSpPr>
            <a:stCxn id="328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7" name="Google Shape;337;p28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Google Shape;338;p28"/>
          <p:cNvCxnSpPr>
            <a:endCxn id="339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9" name="Google Shape;339;p28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1193932" y="1660496"/>
            <a:ext cx="379500" cy="3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20;p27"/>
          <p:cNvSpPr txBox="1"/>
          <p:nvPr/>
        </p:nvSpPr>
        <p:spPr>
          <a:xfrm>
            <a:off x="611325" y="1391275"/>
            <a:ext cx="4063417" cy="143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Ancestor of 0 = </a:t>
            </a:r>
            <a:r>
              <a:rPr lang="en" dirty="0" smtClean="0">
                <a:latin typeface="Comic Sans MS" panose="030F0702030302020204" pitchFamily="66" charset="0"/>
              </a:rPr>
              <a:t>vertices </a:t>
            </a:r>
            <a:r>
              <a:rPr lang="en" dirty="0">
                <a:latin typeface="Comic Sans MS" panose="030F0702030302020204" pitchFamily="66" charset="0"/>
              </a:rPr>
              <a:t>in the path from 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root            vertex 0 </a:t>
            </a:r>
            <a:r>
              <a:rPr lang="en" dirty="0" smtClean="0">
                <a:latin typeface="Comic Sans MS" panose="030F0702030302020204" pitchFamily="66" charset="0"/>
              </a:rPr>
              <a:t>Excluding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latin typeface="Comic Sans MS" panose="030F0702030302020204" pitchFamily="66" charset="0"/>
            </a:endParaRPr>
          </a:p>
          <a:p>
            <a:r>
              <a:rPr lang="en" sz="3600" dirty="0">
                <a:latin typeface="Comic Sans MS" panose="030F0702030302020204" pitchFamily="66" charset="0"/>
              </a:rPr>
              <a:t>4 , 2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8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5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Descendant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89" name="Google Shape;389;p31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90" name="Google Shape;390;p31"/>
          <p:cNvCxnSpPr>
            <a:endCxn id="389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1" name="Google Shape;391;p31"/>
          <p:cNvCxnSpPr>
            <a:stCxn id="387" idx="5"/>
            <a:endCxn id="388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2" name="Google Shape;392;p31"/>
          <p:cNvCxnSpPr>
            <a:stCxn id="388" idx="5"/>
            <a:endCxn id="393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3" name="Google Shape;393;p31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94" name="Google Shape;394;p31"/>
          <p:cNvCxnSpPr>
            <a:endCxn id="395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5" name="Google Shape;395;p31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96" name="Google Shape;396;p31"/>
          <p:cNvCxnSpPr>
            <a:stCxn id="388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7" name="Google Shape;397;p31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98" name="Google Shape;398;p31"/>
          <p:cNvCxnSpPr>
            <a:endCxn id="399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9" name="Google Shape;399;p31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00" name="Google Shape;400;p31"/>
          <p:cNvSpPr txBox="1"/>
          <p:nvPr/>
        </p:nvSpPr>
        <p:spPr>
          <a:xfrm>
            <a:off x="395566" y="1381001"/>
            <a:ext cx="4320271" cy="95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Descendants of 2 = vertices whose ancestors are 2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619924" y="455299"/>
            <a:ext cx="4683300" cy="59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Descendant of a vertex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09" name="Google Shape;409;p32"/>
          <p:cNvCxnSpPr>
            <a:endCxn id="408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0" name="Google Shape;410;p32"/>
          <p:cNvCxnSpPr>
            <a:stCxn id="406" idx="5"/>
            <a:endCxn id="407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1" name="Google Shape;411;p32"/>
          <p:cNvCxnSpPr>
            <a:stCxn id="407" idx="5"/>
            <a:endCxn id="412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2" name="Google Shape;412;p32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3" name="Google Shape;413;p32"/>
          <p:cNvCxnSpPr>
            <a:endCxn id="414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4" name="Google Shape;414;p32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15" name="Google Shape;415;p32"/>
          <p:cNvCxnSpPr>
            <a:stCxn id="407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6" name="Google Shape;416;p32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7" name="Google Shape;417;p32"/>
          <p:cNvCxnSpPr>
            <a:endCxn id="418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8" name="Google Shape;418;p32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9" name="Google Shape;419;p32"/>
          <p:cNvSpPr txBox="1"/>
          <p:nvPr/>
        </p:nvSpPr>
        <p:spPr>
          <a:xfrm>
            <a:off x="611325" y="1391275"/>
            <a:ext cx="3520800" cy="91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Descendants of 2 = 0, 3, 6 </a:t>
            </a: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Introduction to Trees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30000" cy="358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400" dirty="0">
                <a:solidFill>
                  <a:srgbClr val="000000"/>
                </a:solidFill>
                <a:highlight>
                  <a:srgbClr val="00FFFF"/>
                </a:highlight>
                <a:latin typeface="Comic Sans MS" panose="030F0702030302020204" pitchFamily="66" charset="0"/>
                <a:ea typeface="Times New Roman"/>
                <a:cs typeface="Times New Roman"/>
                <a:sym typeface="Times New Roman"/>
              </a:rPr>
              <a:t>connected </a:t>
            </a:r>
            <a:r>
              <a:rPr lang="en" sz="2400" dirty="0">
                <a:solidFill>
                  <a:srgbClr val="000000"/>
                </a:solidFill>
                <a:highlight>
                  <a:srgbClr val="00FF00"/>
                </a:highlight>
                <a:latin typeface="Comic Sans MS" panose="030F0702030302020204" pitchFamily="66" charset="0"/>
                <a:ea typeface="Times New Roman"/>
                <a:cs typeface="Times New Roman"/>
                <a:sym typeface="Times New Roman"/>
              </a:rPr>
              <a:t>undirected </a:t>
            </a:r>
            <a:r>
              <a:rPr lang="en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/>
                <a:cs typeface="Times New Roman"/>
                <a:sym typeface="Times New Roman"/>
              </a:rPr>
              <a:t>graph with </a:t>
            </a:r>
            <a:r>
              <a:rPr lang="en" sz="2400" dirty="0">
                <a:solidFill>
                  <a:srgbClr val="000000"/>
                </a:solidFill>
                <a:highlight>
                  <a:srgbClr val="4A86E8"/>
                </a:highlight>
                <a:latin typeface="Comic Sans MS" panose="030F0702030302020204" pitchFamily="66" charset="0"/>
                <a:ea typeface="Times New Roman"/>
                <a:cs typeface="Times New Roman"/>
                <a:sym typeface="Times New Roman"/>
              </a:rPr>
              <a:t>no simple circuits</a:t>
            </a:r>
            <a:endParaRPr sz="2400" dirty="0">
              <a:solidFill>
                <a:srgbClr val="000000"/>
              </a:solidFill>
              <a:highlight>
                <a:srgbClr val="4A86E8"/>
              </a:highlight>
              <a:latin typeface="Comic Sans MS" panose="030F0702030302020204" pitchFamily="66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>
            <a:spLocks noGrp="1"/>
          </p:cNvSpPr>
          <p:nvPr>
            <p:ph type="title"/>
          </p:nvPr>
        </p:nvSpPr>
        <p:spPr>
          <a:xfrm>
            <a:off x="661022" y="465573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Leaf Nodes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6" name="Google Shape;426;p33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28" name="Google Shape;428;p33"/>
          <p:cNvCxnSpPr>
            <a:endCxn id="427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9" name="Google Shape;429;p33"/>
          <p:cNvCxnSpPr>
            <a:stCxn id="425" idx="5"/>
            <a:endCxn id="426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0" name="Google Shape;430;p33"/>
          <p:cNvCxnSpPr>
            <a:stCxn id="426" idx="5"/>
            <a:endCxn id="431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1" name="Google Shape;431;p33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32" name="Google Shape;432;p33"/>
          <p:cNvCxnSpPr>
            <a:endCxn id="433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3" name="Google Shape;433;p33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cxnSp>
        <p:nvCxnSpPr>
          <p:cNvPr id="434" name="Google Shape;434;p33"/>
          <p:cNvCxnSpPr>
            <a:stCxn id="426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5" name="Google Shape;435;p33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6" name="Google Shape;436;p33"/>
          <p:cNvCxnSpPr>
            <a:endCxn id="437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7" name="Google Shape;437;p33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38" name="Google Shape;438;p33"/>
          <p:cNvSpPr txBox="1"/>
          <p:nvPr/>
        </p:nvSpPr>
        <p:spPr>
          <a:xfrm>
            <a:off x="611325" y="1391275"/>
            <a:ext cx="3520800" cy="95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 panose="030F0702030302020204" pitchFamily="66" charset="0"/>
              </a:rPr>
              <a:t>Vertices that have no children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>
            <a:spLocks noGrp="1"/>
          </p:cNvSpPr>
          <p:nvPr>
            <p:ph type="title"/>
          </p:nvPr>
        </p:nvSpPr>
        <p:spPr>
          <a:xfrm>
            <a:off x="681569" y="475847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Internal Nodes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47" name="Google Shape;447;p34"/>
          <p:cNvCxnSpPr>
            <a:endCxn id="446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8" name="Google Shape;448;p34"/>
          <p:cNvCxnSpPr>
            <a:stCxn id="444" idx="5"/>
            <a:endCxn id="445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Google Shape;449;p34"/>
          <p:cNvCxnSpPr>
            <a:stCxn id="445" idx="5"/>
            <a:endCxn id="450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0" name="Google Shape;450;p34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1" name="Google Shape;451;p34"/>
          <p:cNvCxnSpPr>
            <a:endCxn id="452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Google Shape;452;p34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53" name="Google Shape;453;p34"/>
          <p:cNvCxnSpPr>
            <a:stCxn id="445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4" name="Google Shape;454;p34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55" name="Google Shape;455;p34"/>
          <p:cNvCxnSpPr>
            <a:endCxn id="456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6" name="Google Shape;456;p34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57" name="Google Shape;457;p34"/>
          <p:cNvSpPr txBox="1"/>
          <p:nvPr/>
        </p:nvSpPr>
        <p:spPr>
          <a:xfrm>
            <a:off x="611325" y="1391275"/>
            <a:ext cx="35208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 panose="030F0702030302020204" pitchFamily="66" charset="0"/>
              </a:rPr>
              <a:t>Vertices that have children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1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Subtree rooted at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63" name="Google Shape;463;p35"/>
          <p:cNvSpPr/>
          <p:nvPr/>
        </p:nvSpPr>
        <p:spPr>
          <a:xfrm>
            <a:off x="1582415" y="113977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2657683" y="1728639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65" name="Google Shape;465;p35"/>
          <p:cNvSpPr/>
          <p:nvPr/>
        </p:nvSpPr>
        <p:spPr>
          <a:xfrm>
            <a:off x="503775" y="190814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66" name="Google Shape;466;p35"/>
          <p:cNvCxnSpPr>
            <a:endCxn id="465" idx="7"/>
          </p:cNvCxnSpPr>
          <p:nvPr/>
        </p:nvCxnSpPr>
        <p:spPr>
          <a:xfrm flipH="1">
            <a:off x="1055853" y="157268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7" name="Google Shape;467;p35"/>
          <p:cNvCxnSpPr>
            <a:stCxn id="463" idx="5"/>
            <a:endCxn id="464" idx="0"/>
          </p:cNvCxnSpPr>
          <p:nvPr/>
        </p:nvCxnSpPr>
        <p:spPr>
          <a:xfrm>
            <a:off x="2134494" y="157303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8" name="Google Shape;468;p35"/>
          <p:cNvCxnSpPr>
            <a:stCxn id="464" idx="5"/>
            <a:endCxn id="469" idx="0"/>
          </p:cNvCxnSpPr>
          <p:nvPr/>
        </p:nvCxnSpPr>
        <p:spPr>
          <a:xfrm>
            <a:off x="3209761" y="216190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9" name="Google Shape;469;p35"/>
          <p:cNvSpPr/>
          <p:nvPr/>
        </p:nvSpPr>
        <p:spPr>
          <a:xfrm>
            <a:off x="3518417" y="304089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70" name="Google Shape;470;p35"/>
          <p:cNvCxnSpPr>
            <a:endCxn id="471" idx="0"/>
          </p:cNvCxnSpPr>
          <p:nvPr/>
        </p:nvCxnSpPr>
        <p:spPr>
          <a:xfrm flipH="1">
            <a:off x="827183" y="242869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Google Shape;471;p35"/>
          <p:cNvSpPr/>
          <p:nvPr/>
        </p:nvSpPr>
        <p:spPr>
          <a:xfrm>
            <a:off x="503783" y="320659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72" name="Google Shape;472;p35"/>
          <p:cNvCxnSpPr>
            <a:stCxn id="464" idx="3"/>
          </p:cNvCxnSpPr>
          <p:nvPr/>
        </p:nvCxnSpPr>
        <p:spPr>
          <a:xfrm flipH="1">
            <a:off x="2291905" y="216190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Google Shape;473;p35"/>
          <p:cNvSpPr/>
          <p:nvPr/>
        </p:nvSpPr>
        <p:spPr>
          <a:xfrm>
            <a:off x="2011092" y="306624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4" name="Google Shape;474;p35"/>
          <p:cNvCxnSpPr>
            <a:endCxn id="475" idx="0"/>
          </p:cNvCxnSpPr>
          <p:nvPr/>
        </p:nvCxnSpPr>
        <p:spPr>
          <a:xfrm flipH="1">
            <a:off x="2334508" y="356527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5" name="Google Shape;475;p35"/>
          <p:cNvSpPr/>
          <p:nvPr/>
        </p:nvSpPr>
        <p:spPr>
          <a:xfrm>
            <a:off x="2011108" y="434317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6630558" y="1491914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77" name="Google Shape;477;p35"/>
          <p:cNvCxnSpPr>
            <a:stCxn id="476" idx="5"/>
            <a:endCxn id="478" idx="0"/>
          </p:cNvCxnSpPr>
          <p:nvPr/>
        </p:nvCxnSpPr>
        <p:spPr>
          <a:xfrm>
            <a:off x="7182636" y="1925178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8" name="Google Shape;478;p35"/>
          <p:cNvSpPr/>
          <p:nvPr/>
        </p:nvSpPr>
        <p:spPr>
          <a:xfrm>
            <a:off x="7491292" y="280417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79" name="Google Shape;479;p35"/>
          <p:cNvCxnSpPr>
            <a:stCxn id="476" idx="3"/>
          </p:cNvCxnSpPr>
          <p:nvPr/>
        </p:nvCxnSpPr>
        <p:spPr>
          <a:xfrm flipH="1">
            <a:off x="6264780" y="1925178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0" name="Google Shape;480;p35"/>
          <p:cNvSpPr/>
          <p:nvPr/>
        </p:nvSpPr>
        <p:spPr>
          <a:xfrm>
            <a:off x="5983967" y="282951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81" name="Google Shape;481;p35"/>
          <p:cNvCxnSpPr>
            <a:endCxn id="482" idx="0"/>
          </p:cNvCxnSpPr>
          <p:nvPr/>
        </p:nvCxnSpPr>
        <p:spPr>
          <a:xfrm flipH="1">
            <a:off x="6307383" y="33285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2" name="Google Shape;482;p35"/>
          <p:cNvSpPr/>
          <p:nvPr/>
        </p:nvSpPr>
        <p:spPr>
          <a:xfrm>
            <a:off x="5983983" y="41064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7900" cy="592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M-ary tree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91" name="Google Shape;491;p36"/>
          <p:cNvCxnSpPr>
            <a:endCxn id="490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2" name="Google Shape;492;p36"/>
          <p:cNvCxnSpPr>
            <a:stCxn id="488" idx="5"/>
            <a:endCxn id="489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3" name="Google Shape;493;p36"/>
          <p:cNvCxnSpPr>
            <a:stCxn id="489" idx="5"/>
            <a:endCxn id="494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4" name="Google Shape;494;p36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5" name="Google Shape;495;p36"/>
          <p:cNvCxnSpPr>
            <a:endCxn id="496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6" name="Google Shape;496;p36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97" name="Google Shape;497;p36"/>
          <p:cNvCxnSpPr>
            <a:stCxn id="489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8" name="Google Shape;498;p36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99" name="Google Shape;499;p36"/>
          <p:cNvCxnSpPr>
            <a:endCxn id="500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0" name="Google Shape;500;p36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01" name="Google Shape;501;p36"/>
          <p:cNvSpPr txBox="1"/>
          <p:nvPr/>
        </p:nvSpPr>
        <p:spPr>
          <a:xfrm>
            <a:off x="311700" y="1398349"/>
            <a:ext cx="4291122" cy="128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of children of </a:t>
            </a:r>
            <a:r>
              <a:rPr lang="en" sz="2400" dirty="0" smtClean="0">
                <a:latin typeface="Comic Sans MS" panose="030F0702030302020204" pitchFamily="66" charset="0"/>
              </a:rPr>
              <a:t>every</a:t>
            </a:r>
            <a:r>
              <a:rPr lang="en" sz="1800" dirty="0" smtClean="0">
                <a:latin typeface="Comic Sans MS" panose="030F0702030302020204" pitchFamily="66" charset="0"/>
              </a:rPr>
              <a:t> </a:t>
            </a:r>
            <a:r>
              <a:rPr lang="en" sz="1800" dirty="0">
                <a:latin typeface="Comic Sans MS" panose="030F0702030302020204" pitchFamily="66" charset="0"/>
              </a:rPr>
              <a:t>internal vertex </a:t>
            </a:r>
            <a:r>
              <a:rPr lang="en" sz="3000" dirty="0">
                <a:latin typeface="Comic Sans MS" panose="030F0702030302020204" pitchFamily="66" charset="0"/>
              </a:rPr>
              <a:t>&lt;=</a:t>
            </a:r>
            <a:r>
              <a:rPr lang="en" sz="1800" dirty="0">
                <a:latin typeface="Comic Sans MS" panose="030F0702030302020204" pitchFamily="66" charset="0"/>
              </a:rPr>
              <a:t> m</a:t>
            </a:r>
            <a:endParaRPr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7900" cy="592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M-ary tree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91" name="Google Shape;491;p36"/>
          <p:cNvCxnSpPr>
            <a:endCxn id="490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2" name="Google Shape;492;p36"/>
          <p:cNvCxnSpPr>
            <a:stCxn id="488" idx="5"/>
            <a:endCxn id="489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3" name="Google Shape;493;p36"/>
          <p:cNvCxnSpPr>
            <a:stCxn id="489" idx="5"/>
            <a:endCxn id="494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4" name="Google Shape;494;p36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5" name="Google Shape;495;p36"/>
          <p:cNvCxnSpPr>
            <a:endCxn id="496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6" name="Google Shape;496;p36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97" name="Google Shape;497;p36"/>
          <p:cNvCxnSpPr>
            <a:stCxn id="489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8" name="Google Shape;498;p36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99" name="Google Shape;499;p36"/>
          <p:cNvCxnSpPr>
            <a:endCxn id="500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0" name="Google Shape;500;p36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01" name="Google Shape;501;p36"/>
          <p:cNvSpPr txBox="1"/>
          <p:nvPr/>
        </p:nvSpPr>
        <p:spPr>
          <a:xfrm>
            <a:off x="311700" y="1398349"/>
            <a:ext cx="4291122" cy="128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of children of </a:t>
            </a:r>
            <a:r>
              <a:rPr lang="en" sz="2400" dirty="0" smtClean="0">
                <a:latin typeface="Comic Sans MS" panose="030F0702030302020204" pitchFamily="66" charset="0"/>
              </a:rPr>
              <a:t>every</a:t>
            </a:r>
            <a:r>
              <a:rPr lang="en" sz="1800" dirty="0" smtClean="0">
                <a:latin typeface="Comic Sans MS" panose="030F0702030302020204" pitchFamily="66" charset="0"/>
              </a:rPr>
              <a:t> </a:t>
            </a:r>
            <a:r>
              <a:rPr lang="en" sz="1800" dirty="0">
                <a:latin typeface="Comic Sans MS" panose="030F0702030302020204" pitchFamily="66" charset="0"/>
              </a:rPr>
              <a:t>internal vertex </a:t>
            </a:r>
            <a:r>
              <a:rPr lang="en" sz="3000" dirty="0">
                <a:latin typeface="Comic Sans MS" panose="030F0702030302020204" pitchFamily="66" charset="0"/>
              </a:rPr>
              <a:t>&lt;=</a:t>
            </a:r>
            <a:r>
              <a:rPr lang="en" sz="1800" dirty="0">
                <a:latin typeface="Comic Sans MS" panose="030F0702030302020204" pitchFamily="66" charset="0"/>
              </a:rPr>
              <a:t> m</a:t>
            </a:r>
            <a:endParaRPr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M-ary tree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311700" y="1398350"/>
            <a:ext cx="37209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Vertex 4 = 2 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Vertex 1 = 1</a:t>
            </a:r>
            <a:endParaRPr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Vertex 2 = 2</a:t>
            </a:r>
            <a:endParaRPr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Vertex 0 = 1</a:t>
            </a:r>
            <a:endParaRPr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351274" y="2828650"/>
            <a:ext cx="1826847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 1- ary tree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 2- ary tree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 3- ary tree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522" name="Google Shape;522;p37"/>
          <p:cNvSpPr txBox="1"/>
          <p:nvPr/>
        </p:nvSpPr>
        <p:spPr>
          <a:xfrm>
            <a:off x="2282256" y="2861598"/>
            <a:ext cx="891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No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2241160" y="3196000"/>
            <a:ext cx="891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Yes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2230887" y="3524971"/>
            <a:ext cx="891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Yes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8;p36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" name="Google Shape;489;p36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" name="Google Shape;490;p36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4" name="Google Shape;491;p36"/>
          <p:cNvCxnSpPr>
            <a:endCxn id="23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oogle Shape;492;p36"/>
          <p:cNvCxnSpPr>
            <a:stCxn id="21" idx="5"/>
            <a:endCxn id="22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Google Shape;493;p36"/>
          <p:cNvCxnSpPr>
            <a:stCxn id="22" idx="5"/>
            <a:endCxn id="27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Google Shape;494;p36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8" name="Google Shape;495;p36"/>
          <p:cNvCxnSpPr>
            <a:endCxn id="29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Google Shape;496;p36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0" name="Google Shape;497;p36"/>
          <p:cNvCxnSpPr>
            <a:stCxn id="22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Google Shape;498;p36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2" name="Google Shape;499;p36"/>
          <p:cNvCxnSpPr>
            <a:endCxn id="33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Google Shape;500;p36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/>
      <p:bldP spid="523" grpId="0"/>
      <p:bldP spid="5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40960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Full M-ary tree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30" name="Google Shape;530;p38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33" name="Google Shape;533;p38"/>
          <p:cNvCxnSpPr>
            <a:endCxn id="532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4" name="Google Shape;534;p38"/>
          <p:cNvCxnSpPr>
            <a:stCxn id="530" idx="5"/>
            <a:endCxn id="531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5" name="Google Shape;535;p38"/>
          <p:cNvCxnSpPr>
            <a:stCxn id="531" idx="5"/>
            <a:endCxn id="536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6" name="Google Shape;536;p38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37" name="Google Shape;537;p38"/>
          <p:cNvCxnSpPr>
            <a:endCxn id="538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8" name="Google Shape;538;p38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39" name="Google Shape;539;p38"/>
          <p:cNvCxnSpPr>
            <a:stCxn id="531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0" name="Google Shape;540;p38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1" name="Google Shape;541;p38"/>
          <p:cNvCxnSpPr>
            <a:endCxn id="542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2" name="Google Shape;542;p38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311699" y="1398350"/>
            <a:ext cx="4023995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of children of </a:t>
            </a:r>
            <a:r>
              <a:rPr lang="en" sz="1800" dirty="0">
                <a:latin typeface="Comic Sans MS" panose="030F0702030302020204" pitchFamily="66" charset="0"/>
              </a:rPr>
              <a:t> </a:t>
            </a:r>
            <a:r>
              <a:rPr lang="en" sz="2400" dirty="0" smtClean="0">
                <a:latin typeface="Comic Sans MS" panose="030F0702030302020204" pitchFamily="66" charset="0"/>
              </a:rPr>
              <a:t>every</a:t>
            </a:r>
            <a:r>
              <a:rPr lang="en" sz="1800" dirty="0" smtClean="0">
                <a:latin typeface="Comic Sans MS" panose="030F0702030302020204" pitchFamily="66" charset="0"/>
              </a:rPr>
              <a:t> </a:t>
            </a:r>
            <a:r>
              <a:rPr lang="en" sz="1800" dirty="0">
                <a:latin typeface="Comic Sans MS" panose="030F0702030302020204" pitchFamily="66" charset="0"/>
              </a:rPr>
              <a:t>internal vertex </a:t>
            </a:r>
            <a:r>
              <a:rPr lang="en" sz="3000" dirty="0">
                <a:latin typeface="Comic Sans MS" panose="030F0702030302020204" pitchFamily="66" charset="0"/>
              </a:rPr>
              <a:t>=</a:t>
            </a:r>
            <a:r>
              <a:rPr lang="en" sz="1800" dirty="0">
                <a:latin typeface="Comic Sans MS" panose="030F0702030302020204" pitchFamily="66" charset="0"/>
              </a:rPr>
              <a:t> m</a:t>
            </a:r>
            <a:endParaRPr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7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M-ary tree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52" name="Google Shape;552;p39"/>
          <p:cNvCxnSpPr>
            <a:endCxn id="551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3" name="Google Shape;553;p39"/>
          <p:cNvCxnSpPr>
            <a:stCxn id="549" idx="5"/>
            <a:endCxn id="550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4" name="Google Shape;554;p39"/>
          <p:cNvCxnSpPr>
            <a:stCxn id="550" idx="5"/>
            <a:endCxn id="555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5" name="Google Shape;555;p39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56" name="Google Shape;556;p39"/>
          <p:cNvCxnSpPr>
            <a:endCxn id="557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7" name="Google Shape;557;p39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58" name="Google Shape;558;p39"/>
          <p:cNvCxnSpPr>
            <a:stCxn id="550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9" name="Google Shape;559;p39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60" name="Google Shape;560;p39"/>
          <p:cNvCxnSpPr>
            <a:endCxn id="561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1" name="Google Shape;561;p39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62" name="Google Shape;562;p39"/>
          <p:cNvSpPr txBox="1"/>
          <p:nvPr/>
        </p:nvSpPr>
        <p:spPr>
          <a:xfrm>
            <a:off x="311700" y="1398350"/>
            <a:ext cx="37209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Vertex 4 = 2 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Vertex 1 = 1</a:t>
            </a:r>
            <a:endParaRPr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Vertex 2 = 2</a:t>
            </a:r>
            <a:endParaRPr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Vertex 0 = 1</a:t>
            </a:r>
            <a:endParaRPr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351275" y="2828650"/>
            <a:ext cx="21039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A Full 1- ary tree</a:t>
            </a:r>
            <a:endParaRPr sz="180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A Full 2- ary tree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2535455" y="2836454"/>
            <a:ext cx="891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No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2554650" y="3196000"/>
            <a:ext cx="891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No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/>
      <p:bldP spid="5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Ordered Rooted Tree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71" name="Google Shape;57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the children of each internal vertex are shown in ordered from left to right.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72" name="Google Shape;572;p40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75" name="Google Shape;575;p40"/>
          <p:cNvCxnSpPr>
            <a:endCxn id="574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6" name="Google Shape;576;p40"/>
          <p:cNvCxnSpPr>
            <a:stCxn id="572" idx="5"/>
            <a:endCxn id="573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7" name="Google Shape;577;p40"/>
          <p:cNvCxnSpPr>
            <a:stCxn id="573" idx="5"/>
            <a:endCxn id="578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8" name="Google Shape;578;p40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79" name="Google Shape;579;p40"/>
          <p:cNvCxnSpPr>
            <a:endCxn id="580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0" name="Google Shape;580;p40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81" name="Google Shape;581;p40"/>
          <p:cNvCxnSpPr>
            <a:stCxn id="573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2" name="Google Shape;582;p40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3" name="Google Shape;583;p40"/>
          <p:cNvCxnSpPr>
            <a:endCxn id="584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4" name="Google Shape;584;p40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85" name="Google Shape;585;p40"/>
          <p:cNvSpPr txBox="1">
            <a:spLocks noGrp="1"/>
          </p:cNvSpPr>
          <p:nvPr>
            <p:ph type="body" idx="1"/>
          </p:nvPr>
        </p:nvSpPr>
        <p:spPr>
          <a:xfrm>
            <a:off x="267538" y="2653652"/>
            <a:ext cx="3990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First child of 2 = 0 (Left child)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Second child of 2 = 3 (Right child)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753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Level of a vertex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91" name="Google Shape;591;p41"/>
          <p:cNvSpPr txBox="1">
            <a:spLocks noGrp="1"/>
          </p:cNvSpPr>
          <p:nvPr>
            <p:ph type="body" idx="1"/>
          </p:nvPr>
        </p:nvSpPr>
        <p:spPr>
          <a:xfrm>
            <a:off x="311700" y="1074650"/>
            <a:ext cx="3990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the length of the unique path from the root to this vertex.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593" name="Google Shape;593;p41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94" name="Google Shape;594;p41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95" name="Google Shape;595;p41"/>
          <p:cNvCxnSpPr>
            <a:endCxn id="594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6" name="Google Shape;596;p41"/>
          <p:cNvCxnSpPr>
            <a:stCxn id="592" idx="5"/>
            <a:endCxn id="593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7" name="Google Shape;597;p41"/>
          <p:cNvCxnSpPr>
            <a:stCxn id="593" idx="5"/>
            <a:endCxn id="598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8" name="Google Shape;598;p41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99" name="Google Shape;599;p41"/>
          <p:cNvCxnSpPr>
            <a:endCxn id="600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0" name="Google Shape;600;p41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01" name="Google Shape;601;p41"/>
          <p:cNvCxnSpPr>
            <a:stCxn id="593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Google Shape;602;p41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03" name="Google Shape;603;p41"/>
          <p:cNvCxnSpPr>
            <a:endCxn id="604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4" name="Google Shape;604;p41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05" name="Google Shape;605;p41"/>
          <p:cNvSpPr txBox="1">
            <a:spLocks noGrp="1"/>
          </p:cNvSpPr>
          <p:nvPr>
            <p:ph type="body" idx="1"/>
          </p:nvPr>
        </p:nvSpPr>
        <p:spPr>
          <a:xfrm>
            <a:off x="421650" y="2684475"/>
            <a:ext cx="3990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 panose="030F0702030302020204" pitchFamily="66" charset="0"/>
              </a:rPr>
              <a:t>Connected Graph </a:t>
            </a:r>
            <a:endParaRPr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73" name="Google Shape;73;p15"/>
          <p:cNvCxnSpPr>
            <a:endCxn id="67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Google Shape;74;p15"/>
          <p:cNvCxnSpPr>
            <a:endCxn id="68" idx="2"/>
          </p:cNvCxnSpPr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Google Shape;75;p15"/>
          <p:cNvCxnSpPr>
            <a:endCxn id="69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Google Shape;76;p15"/>
          <p:cNvCxnSpPr>
            <a:endCxn id="69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Google Shape;77;p15"/>
          <p:cNvCxnSpPr>
            <a:endCxn id="71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Google Shape;78;p15"/>
          <p:cNvCxnSpPr>
            <a:endCxn id="69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Google Shape;79;p15"/>
          <p:cNvCxnSpPr>
            <a:endCxn id="68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Google Shape;80;p15"/>
          <p:cNvCxnSpPr>
            <a:stCxn id="68" idx="5"/>
            <a:endCxn id="70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Google Shape;81;p15"/>
          <p:cNvSpPr/>
          <p:nvPr/>
        </p:nvSpPr>
        <p:spPr>
          <a:xfrm>
            <a:off x="5666125" y="13548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976600" y="16165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251075" y="27791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635838" y="33011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505725" y="38416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785375" y="24061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87" name="Google Shape;87;p15"/>
          <p:cNvCxnSpPr>
            <a:endCxn id="81" idx="3"/>
          </p:cNvCxnSpPr>
          <p:nvPr/>
        </p:nvCxnSpPr>
        <p:spPr>
          <a:xfrm rot="10800000" flipH="1">
            <a:off x="5315021" y="1843655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Google Shape;88;p15"/>
          <p:cNvCxnSpPr>
            <a:endCxn id="82" idx="2"/>
          </p:cNvCxnSpPr>
          <p:nvPr/>
        </p:nvCxnSpPr>
        <p:spPr>
          <a:xfrm>
            <a:off x="6300700" y="1648800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Google Shape;89;p15"/>
          <p:cNvCxnSpPr>
            <a:endCxn id="83" idx="1"/>
          </p:cNvCxnSpPr>
          <p:nvPr/>
        </p:nvCxnSpPr>
        <p:spPr>
          <a:xfrm>
            <a:off x="5968071" y="1920145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Google Shape;90;p15"/>
          <p:cNvCxnSpPr>
            <a:endCxn id="83" idx="1"/>
          </p:cNvCxnSpPr>
          <p:nvPr/>
        </p:nvCxnSpPr>
        <p:spPr>
          <a:xfrm rot="10800000" flipH="1">
            <a:off x="5321271" y="2863045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Google Shape;91;p15"/>
          <p:cNvCxnSpPr>
            <a:endCxn id="85" idx="1"/>
          </p:cNvCxnSpPr>
          <p:nvPr/>
        </p:nvCxnSpPr>
        <p:spPr>
          <a:xfrm>
            <a:off x="5118021" y="2973345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Google Shape;92;p15"/>
          <p:cNvCxnSpPr>
            <a:endCxn id="83" idx="3"/>
          </p:cNvCxnSpPr>
          <p:nvPr/>
        </p:nvCxnSpPr>
        <p:spPr>
          <a:xfrm rot="10800000" flipH="1">
            <a:off x="6054171" y="3268005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Google Shape;93;p15"/>
          <p:cNvCxnSpPr>
            <a:endCxn id="82" idx="3"/>
          </p:cNvCxnSpPr>
          <p:nvPr/>
        </p:nvCxnSpPr>
        <p:spPr>
          <a:xfrm rot="10800000" flipH="1">
            <a:off x="6781196" y="2105380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Google Shape;94;p15"/>
          <p:cNvCxnSpPr>
            <a:endCxn id="84" idx="0"/>
          </p:cNvCxnSpPr>
          <p:nvPr/>
        </p:nvCxnSpPr>
        <p:spPr>
          <a:xfrm>
            <a:off x="7526488" y="2123375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753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Level of a vertex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91" name="Google Shape;591;p41"/>
          <p:cNvSpPr txBox="1">
            <a:spLocks noGrp="1"/>
          </p:cNvSpPr>
          <p:nvPr>
            <p:ph type="body" idx="1"/>
          </p:nvPr>
        </p:nvSpPr>
        <p:spPr>
          <a:xfrm>
            <a:off x="311700" y="1074650"/>
            <a:ext cx="3990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the length of the unique path from the root to this vertex.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LEVEL OF ROOT = 0</a:t>
            </a:r>
            <a:endParaRPr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593" name="Google Shape;593;p41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94" name="Google Shape;594;p41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95" name="Google Shape;595;p41"/>
          <p:cNvCxnSpPr>
            <a:endCxn id="594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6" name="Google Shape;596;p41"/>
          <p:cNvCxnSpPr>
            <a:stCxn id="592" idx="5"/>
            <a:endCxn id="593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7" name="Google Shape;597;p41"/>
          <p:cNvCxnSpPr>
            <a:stCxn id="593" idx="5"/>
            <a:endCxn id="598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8" name="Google Shape;598;p41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99" name="Google Shape;599;p41"/>
          <p:cNvCxnSpPr>
            <a:endCxn id="600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0" name="Google Shape;600;p41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01" name="Google Shape;601;p41"/>
          <p:cNvCxnSpPr>
            <a:stCxn id="593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Google Shape;602;p41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03" name="Google Shape;603;p41"/>
          <p:cNvCxnSpPr>
            <a:endCxn id="604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4" name="Google Shape;604;p41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05" name="Google Shape;605;p41"/>
          <p:cNvSpPr txBox="1">
            <a:spLocks noGrp="1"/>
          </p:cNvSpPr>
          <p:nvPr>
            <p:ph type="body" idx="1"/>
          </p:nvPr>
        </p:nvSpPr>
        <p:spPr>
          <a:xfrm>
            <a:off x="421650" y="2684475"/>
            <a:ext cx="3990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3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Level of a vertex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11" name="Google Shape;611;p42"/>
          <p:cNvSpPr txBox="1">
            <a:spLocks noGrp="1"/>
          </p:cNvSpPr>
          <p:nvPr>
            <p:ph type="body" idx="1"/>
          </p:nvPr>
        </p:nvSpPr>
        <p:spPr>
          <a:xfrm>
            <a:off x="311700" y="1074650"/>
            <a:ext cx="3990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the length of the unique path from the root to this vertex.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LEVEL OF 0 = </a:t>
            </a:r>
            <a:endParaRPr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13" name="Google Shape;613;p42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15" name="Google Shape;615;p42"/>
          <p:cNvCxnSpPr>
            <a:endCxn id="614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Google Shape;616;p42"/>
          <p:cNvCxnSpPr>
            <a:stCxn id="612" idx="5"/>
            <a:endCxn id="613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Google Shape;617;p42"/>
          <p:cNvCxnSpPr>
            <a:stCxn id="613" idx="5"/>
            <a:endCxn id="618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8" name="Google Shape;618;p42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19" name="Google Shape;619;p42"/>
          <p:cNvCxnSpPr>
            <a:endCxn id="620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0" name="Google Shape;620;p42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21" name="Google Shape;621;p42"/>
          <p:cNvCxnSpPr>
            <a:stCxn id="613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2" name="Google Shape;622;p42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23" name="Google Shape;623;p42"/>
          <p:cNvCxnSpPr>
            <a:endCxn id="624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4" name="Google Shape;624;p42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25" name="Google Shape;625;p42"/>
          <p:cNvSpPr txBox="1">
            <a:spLocks noGrp="1"/>
          </p:cNvSpPr>
          <p:nvPr>
            <p:ph type="body" idx="1"/>
          </p:nvPr>
        </p:nvSpPr>
        <p:spPr>
          <a:xfrm>
            <a:off x="421650" y="2684475"/>
            <a:ext cx="3990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Level of a vertex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31" name="Google Shape;631;p43"/>
          <p:cNvSpPr txBox="1">
            <a:spLocks noGrp="1"/>
          </p:cNvSpPr>
          <p:nvPr>
            <p:ph type="body" idx="1"/>
          </p:nvPr>
        </p:nvSpPr>
        <p:spPr>
          <a:xfrm>
            <a:off x="311700" y="1074650"/>
            <a:ext cx="3990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the length of the unique path from the root to this vertex.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LEVEL OF 0 = </a:t>
            </a:r>
            <a:endParaRPr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3" name="Google Shape;633;p43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35" name="Google Shape;635;p43"/>
          <p:cNvCxnSpPr>
            <a:endCxn id="634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6" name="Google Shape;636;p43"/>
          <p:cNvCxnSpPr>
            <a:stCxn id="632" idx="5"/>
            <a:endCxn id="633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7" name="Google Shape;637;p43"/>
          <p:cNvCxnSpPr>
            <a:stCxn id="633" idx="5"/>
            <a:endCxn id="638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8" name="Google Shape;638;p43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39" name="Google Shape;639;p43"/>
          <p:cNvCxnSpPr>
            <a:endCxn id="640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0" name="Google Shape;640;p43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41" name="Google Shape;641;p43"/>
          <p:cNvCxnSpPr>
            <a:stCxn id="633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2" name="Google Shape;642;p43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43" name="Google Shape;643;p43"/>
          <p:cNvCxnSpPr>
            <a:endCxn id="644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4" name="Google Shape;644;p43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45" name="Google Shape;645;p43"/>
          <p:cNvSpPr txBox="1">
            <a:spLocks noGrp="1"/>
          </p:cNvSpPr>
          <p:nvPr>
            <p:ph type="body" idx="1"/>
          </p:nvPr>
        </p:nvSpPr>
        <p:spPr>
          <a:xfrm>
            <a:off x="421650" y="2684475"/>
            <a:ext cx="3990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Level of a vertex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31" name="Google Shape;631;p43"/>
          <p:cNvSpPr txBox="1">
            <a:spLocks noGrp="1"/>
          </p:cNvSpPr>
          <p:nvPr>
            <p:ph type="body" idx="1"/>
          </p:nvPr>
        </p:nvSpPr>
        <p:spPr>
          <a:xfrm>
            <a:off x="311700" y="1074650"/>
            <a:ext cx="3990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the length of the unique path from the root to this vertex.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LEVEL OF 0 = </a:t>
            </a:r>
            <a:r>
              <a:rPr lang="en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3" name="Google Shape;633;p43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35" name="Google Shape;635;p43"/>
          <p:cNvCxnSpPr>
            <a:endCxn id="634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6" name="Google Shape;636;p43"/>
          <p:cNvCxnSpPr>
            <a:stCxn id="632" idx="5"/>
            <a:endCxn id="633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7" name="Google Shape;637;p43"/>
          <p:cNvCxnSpPr>
            <a:stCxn id="633" idx="5"/>
            <a:endCxn id="638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8" name="Google Shape;638;p43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39" name="Google Shape;639;p43"/>
          <p:cNvCxnSpPr>
            <a:endCxn id="640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0" name="Google Shape;640;p43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41" name="Google Shape;641;p43"/>
          <p:cNvCxnSpPr>
            <a:stCxn id="633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2" name="Google Shape;642;p43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43" name="Google Shape;643;p43"/>
          <p:cNvCxnSpPr>
            <a:endCxn id="644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4" name="Google Shape;644;p43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53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Height of a tree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91" name="Google Shape;691;p46"/>
          <p:cNvSpPr txBox="1">
            <a:spLocks noGrp="1"/>
          </p:cNvSpPr>
          <p:nvPr>
            <p:ph type="body" idx="1"/>
          </p:nvPr>
        </p:nvSpPr>
        <p:spPr>
          <a:xfrm>
            <a:off x="311700" y="1074650"/>
            <a:ext cx="3990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= MAX (Level of vertices)</a:t>
            </a:r>
            <a:endParaRPr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93" name="Google Shape;693;p46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4" name="Google Shape;694;p46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95" name="Google Shape;695;p46"/>
          <p:cNvCxnSpPr>
            <a:endCxn id="694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Google Shape;696;p46"/>
          <p:cNvCxnSpPr>
            <a:stCxn id="692" idx="5"/>
            <a:endCxn id="693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7" name="Google Shape;697;p46"/>
          <p:cNvCxnSpPr>
            <a:stCxn id="693" idx="5"/>
            <a:endCxn id="698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8" name="Google Shape;698;p46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99" name="Google Shape;699;p46"/>
          <p:cNvCxnSpPr>
            <a:endCxn id="700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0" name="Google Shape;700;p46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01" name="Google Shape;701;p46"/>
          <p:cNvCxnSpPr>
            <a:stCxn id="693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2" name="Google Shape;702;p46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03" name="Google Shape;703;p46"/>
          <p:cNvCxnSpPr>
            <a:endCxn id="704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4" name="Google Shape;704;p46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05" name="Google Shape;705;p46"/>
          <p:cNvSpPr txBox="1">
            <a:spLocks noGrp="1"/>
          </p:cNvSpPr>
          <p:nvPr>
            <p:ph type="body" idx="1"/>
          </p:nvPr>
        </p:nvSpPr>
        <p:spPr>
          <a:xfrm>
            <a:off x="421650" y="2684475"/>
            <a:ext cx="3990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Height of a tree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11" name="Google Shape;711;p47"/>
          <p:cNvSpPr txBox="1">
            <a:spLocks noGrp="1"/>
          </p:cNvSpPr>
          <p:nvPr>
            <p:ph type="body" idx="1"/>
          </p:nvPr>
        </p:nvSpPr>
        <p:spPr>
          <a:xfrm>
            <a:off x="311700" y="1074650"/>
            <a:ext cx="3990000" cy="394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= MAX (Level of vertices)</a:t>
            </a:r>
            <a:endParaRPr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12" name="Google Shape;712;p47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715" name="Google Shape;715;p47"/>
          <p:cNvCxnSpPr>
            <a:endCxn id="714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6" name="Google Shape;716;p47"/>
          <p:cNvCxnSpPr>
            <a:stCxn id="712" idx="5"/>
            <a:endCxn id="713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7" name="Google Shape;717;p47"/>
          <p:cNvCxnSpPr>
            <a:stCxn id="713" idx="5"/>
            <a:endCxn id="718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8" name="Google Shape;718;p47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19" name="Google Shape;719;p47"/>
          <p:cNvCxnSpPr>
            <a:endCxn id="720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0" name="Google Shape;720;p47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21" name="Google Shape;721;p47"/>
          <p:cNvCxnSpPr>
            <a:stCxn id="713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2" name="Google Shape;722;p47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23" name="Google Shape;723;p47"/>
          <p:cNvCxnSpPr>
            <a:endCxn id="724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4" name="Google Shape;724;p47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25" name="Google Shape;725;p47"/>
          <p:cNvSpPr txBox="1">
            <a:spLocks noGrp="1"/>
          </p:cNvSpPr>
          <p:nvPr>
            <p:ph type="body" idx="1"/>
          </p:nvPr>
        </p:nvSpPr>
        <p:spPr>
          <a:xfrm>
            <a:off x="421650" y="2684475"/>
            <a:ext cx="3990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26" name="Google Shape;726;p47"/>
          <p:cNvSpPr txBox="1">
            <a:spLocks noGrp="1"/>
          </p:cNvSpPr>
          <p:nvPr>
            <p:ph type="body" idx="1"/>
          </p:nvPr>
        </p:nvSpPr>
        <p:spPr>
          <a:xfrm>
            <a:off x="493894" y="1541501"/>
            <a:ext cx="1672500" cy="20955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Level of </a:t>
            </a:r>
            <a: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/>
            </a:r>
            <a:b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Vertex </a:t>
            </a:r>
            <a: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4 = 0</a:t>
            </a:r>
            <a:b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Vertex 1 = 1</a:t>
            </a:r>
            <a:b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Vertex 2 = 1</a:t>
            </a:r>
            <a:b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Vertex 5 = 2</a:t>
            </a:r>
            <a:b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Vertex 0 = 2</a:t>
            </a:r>
            <a:b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Vertex 3 = 2</a:t>
            </a:r>
            <a:b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Vertex 6 = 3</a:t>
            </a:r>
            <a:endParaRPr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27" name="Google Shape;727;p47"/>
          <p:cNvSpPr txBox="1">
            <a:spLocks noGrp="1"/>
          </p:cNvSpPr>
          <p:nvPr>
            <p:ph type="body" idx="1"/>
          </p:nvPr>
        </p:nvSpPr>
        <p:spPr>
          <a:xfrm>
            <a:off x="311700" y="3823500"/>
            <a:ext cx="4839000" cy="584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Height = Max(0</a:t>
            </a:r>
            <a:r>
              <a:rPr lang="en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1 , 1, 2, 2</a:t>
            </a: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, 3) = 3</a:t>
            </a:r>
            <a:endParaRPr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Balanced Tree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33" name="Google Shape;733;p48"/>
          <p:cNvSpPr txBox="1">
            <a:spLocks noGrp="1"/>
          </p:cNvSpPr>
          <p:nvPr>
            <p:ph type="body" idx="1"/>
          </p:nvPr>
        </p:nvSpPr>
        <p:spPr>
          <a:xfrm>
            <a:off x="311700" y="1074650"/>
            <a:ext cx="3990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If height = h, all the leaves are at </a:t>
            </a:r>
            <a:b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Level </a:t>
            </a:r>
            <a:r>
              <a:rPr lang="en" sz="2400">
                <a:solidFill>
                  <a:schemeClr val="tx1"/>
                </a:solidFill>
                <a:latin typeface="Comic Sans MS" panose="030F0702030302020204" pitchFamily="66" charset="0"/>
              </a:rPr>
              <a:t>h</a:t>
            </a: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 or </a:t>
            </a:r>
            <a:r>
              <a:rPr lang="en" sz="2400">
                <a:solidFill>
                  <a:schemeClr val="tx1"/>
                </a:solidFill>
                <a:latin typeface="Comic Sans MS" panose="030F0702030302020204" pitchFamily="66" charset="0"/>
              </a:rPr>
              <a:t>h-1</a:t>
            </a:r>
            <a:endParaRPr sz="2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34" name="Google Shape;734;p48"/>
          <p:cNvSpPr/>
          <p:nvPr/>
        </p:nvSpPr>
        <p:spPr>
          <a:xfrm>
            <a:off x="6011340" y="92752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35" name="Google Shape;735;p48"/>
          <p:cNvSpPr/>
          <p:nvPr/>
        </p:nvSpPr>
        <p:spPr>
          <a:xfrm>
            <a:off x="7086608" y="151638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36" name="Google Shape;736;p48"/>
          <p:cNvSpPr/>
          <p:nvPr/>
        </p:nvSpPr>
        <p:spPr>
          <a:xfrm>
            <a:off x="4932700" y="1695899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737" name="Google Shape;737;p48"/>
          <p:cNvCxnSpPr>
            <a:endCxn id="736" idx="7"/>
          </p:cNvCxnSpPr>
          <p:nvPr/>
        </p:nvCxnSpPr>
        <p:spPr>
          <a:xfrm flipH="1">
            <a:off x="5484778" y="1360435"/>
            <a:ext cx="613800" cy="40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8" name="Google Shape;738;p48"/>
          <p:cNvCxnSpPr>
            <a:stCxn id="734" idx="5"/>
            <a:endCxn id="735" idx="0"/>
          </p:cNvCxnSpPr>
          <p:nvPr/>
        </p:nvCxnSpPr>
        <p:spPr>
          <a:xfrm>
            <a:off x="6563419" y="1360789"/>
            <a:ext cx="846600" cy="15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9" name="Google Shape;739;p48"/>
          <p:cNvCxnSpPr>
            <a:stCxn id="735" idx="5"/>
            <a:endCxn id="740" idx="0"/>
          </p:cNvCxnSpPr>
          <p:nvPr/>
        </p:nvCxnSpPr>
        <p:spPr>
          <a:xfrm>
            <a:off x="7638686" y="1949653"/>
            <a:ext cx="632100" cy="87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0" name="Google Shape;740;p48"/>
          <p:cNvSpPr/>
          <p:nvPr/>
        </p:nvSpPr>
        <p:spPr>
          <a:xfrm>
            <a:off x="7947342" y="2828645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41" name="Google Shape;741;p48"/>
          <p:cNvCxnSpPr>
            <a:endCxn id="742" idx="0"/>
          </p:cNvCxnSpPr>
          <p:nvPr/>
        </p:nvCxnSpPr>
        <p:spPr>
          <a:xfrm flipH="1">
            <a:off x="5256108" y="2216446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2" name="Google Shape;742;p48"/>
          <p:cNvSpPr/>
          <p:nvPr/>
        </p:nvSpPr>
        <p:spPr>
          <a:xfrm>
            <a:off x="4932708" y="2994346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43" name="Google Shape;743;p48"/>
          <p:cNvCxnSpPr>
            <a:stCxn id="735" idx="3"/>
          </p:cNvCxnSpPr>
          <p:nvPr/>
        </p:nvCxnSpPr>
        <p:spPr>
          <a:xfrm flipH="1">
            <a:off x="6720830" y="1949653"/>
            <a:ext cx="460500" cy="96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4" name="Google Shape;744;p48"/>
          <p:cNvSpPr/>
          <p:nvPr/>
        </p:nvSpPr>
        <p:spPr>
          <a:xfrm>
            <a:off x="6440017" y="2853990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45" name="Google Shape;745;p48"/>
          <p:cNvCxnSpPr>
            <a:endCxn id="746" idx="0"/>
          </p:cNvCxnSpPr>
          <p:nvPr/>
        </p:nvCxnSpPr>
        <p:spPr>
          <a:xfrm flipH="1">
            <a:off x="6763433" y="3353021"/>
            <a:ext cx="60000" cy="777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6" name="Google Shape;746;p48"/>
          <p:cNvSpPr/>
          <p:nvPr/>
        </p:nvSpPr>
        <p:spPr>
          <a:xfrm>
            <a:off x="6440033" y="4130921"/>
            <a:ext cx="646800" cy="507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48" name="Google Shape;748;p48"/>
          <p:cNvSpPr txBox="1">
            <a:spLocks noGrp="1"/>
          </p:cNvSpPr>
          <p:nvPr>
            <p:ph type="body" idx="1"/>
          </p:nvPr>
        </p:nvSpPr>
        <p:spPr>
          <a:xfrm>
            <a:off x="421650" y="2076500"/>
            <a:ext cx="1672500" cy="23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  <a:t>Level of </a:t>
            </a:r>
            <a:endParaRPr sz="140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  <a:t>Vertex 4 = 0</a:t>
            </a:r>
            <a:b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  <a:t>Vertex 1 = 1</a:t>
            </a:r>
            <a:b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  <a:t>Vertex 2 = 1</a:t>
            </a:r>
            <a:b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  <a:t>Vertex 5 = 2</a:t>
            </a:r>
            <a:b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  <a:t>Vertex 0 = 2</a:t>
            </a:r>
            <a:b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  <a:t>Vertex 3 = 2</a:t>
            </a:r>
            <a:b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  <a:t>Vertex 6 = 3</a:t>
            </a:r>
            <a:endParaRPr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49" name="Google Shape;749;p48"/>
          <p:cNvSpPr txBox="1">
            <a:spLocks noGrp="1"/>
          </p:cNvSpPr>
          <p:nvPr>
            <p:ph type="body" idx="1"/>
          </p:nvPr>
        </p:nvSpPr>
        <p:spPr>
          <a:xfrm>
            <a:off x="2262125" y="2854000"/>
            <a:ext cx="16725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tx1"/>
                </a:solidFill>
                <a:latin typeface="Comic Sans MS" panose="030F0702030302020204" pitchFamily="66" charset="0"/>
              </a:rPr>
              <a:t>Height = 3</a:t>
            </a:r>
            <a:endParaRPr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Connected Graph 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06" name="Google Shape;106;p16"/>
          <p:cNvCxnSpPr>
            <a:endCxn id="100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Google Shape;107;p16"/>
          <p:cNvCxnSpPr>
            <a:endCxn id="101" idx="2"/>
          </p:cNvCxnSpPr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Google Shape;108;p16"/>
          <p:cNvCxnSpPr>
            <a:endCxn id="102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Google Shape;109;p16"/>
          <p:cNvCxnSpPr>
            <a:endCxn id="102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Google Shape;110;p16"/>
          <p:cNvCxnSpPr>
            <a:endCxn id="104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Google Shape;111;p16"/>
          <p:cNvCxnSpPr>
            <a:endCxn id="102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Google Shape;112;p16"/>
          <p:cNvCxnSpPr>
            <a:endCxn id="101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Google Shape;113;p16"/>
          <p:cNvSpPr txBox="1"/>
          <p:nvPr/>
        </p:nvSpPr>
        <p:spPr>
          <a:xfrm>
            <a:off x="5552000" y="2133224"/>
            <a:ext cx="2898600" cy="640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omic Sans MS" panose="030F0702030302020204" pitchFamily="66" charset="0"/>
              </a:rPr>
              <a:t>Not a tree</a:t>
            </a:r>
            <a:endParaRPr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Simple Circuits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16100" cy="94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mic Sans MS" panose="030F0702030302020204" pitchFamily="66" charset="0"/>
              </a:rPr>
              <a:t>Simple path that begins and ends at the </a:t>
            </a:r>
            <a:br>
              <a:rPr lang="en" dirty="0">
                <a:solidFill>
                  <a:schemeClr val="dk1"/>
                </a:solidFill>
                <a:latin typeface="Comic Sans MS" panose="030F0702030302020204" pitchFamily="66" charset="0"/>
              </a:rPr>
            </a:br>
            <a:r>
              <a:rPr lang="en" dirty="0">
                <a:solidFill>
                  <a:schemeClr val="dk1"/>
                </a:solidFill>
                <a:latin typeface="Comic Sans MS" panose="030F0702030302020204" pitchFamily="66" charset="0"/>
              </a:rPr>
              <a:t>same vertex. </a:t>
            </a:r>
            <a:endParaRPr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omic Sans MS" panose="030F0702030302020204" pitchFamily="66" charset="0"/>
              </a:rPr>
              <a:t>Simple path: </a:t>
            </a:r>
            <a:r>
              <a:rPr lang="en" dirty="0">
                <a:solidFill>
                  <a:schemeClr val="dk1"/>
                </a:solidFill>
                <a:latin typeface="Comic Sans MS" panose="030F0702030302020204" pitchFamily="66" charset="0"/>
              </a:rPr>
              <a:t>a sequence of vertices without </a:t>
            </a:r>
            <a:br>
              <a:rPr lang="en" dirty="0">
                <a:solidFill>
                  <a:schemeClr val="dk1"/>
                </a:solidFill>
                <a:latin typeface="Comic Sans MS" panose="030F0702030302020204" pitchFamily="66" charset="0"/>
              </a:rPr>
            </a:br>
            <a:r>
              <a:rPr lang="en" dirty="0">
                <a:solidFill>
                  <a:schemeClr val="dk1"/>
                </a:solidFill>
                <a:latin typeface="Comic Sans MS" panose="030F0702030302020204" pitchFamily="66" charset="0"/>
              </a:rPr>
              <a:t>repetition</a:t>
            </a:r>
            <a:endParaRPr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106668" y="1196713"/>
            <a:ext cx="549000" cy="5148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7274517" y="1431962"/>
            <a:ext cx="549000" cy="5148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627955" y="2476977"/>
            <a:ext cx="549000" cy="5148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7862007" y="2946172"/>
            <a:ext cx="549000" cy="5148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963726" y="3431996"/>
            <a:ext cx="549000" cy="5148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321775" y="2141709"/>
            <a:ext cx="549000" cy="5148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26" name="Google Shape;126;p17"/>
          <p:cNvCxnSpPr>
            <a:endCxn id="120" idx="3"/>
          </p:cNvCxnSpPr>
          <p:nvPr/>
        </p:nvCxnSpPr>
        <p:spPr>
          <a:xfrm rot="10800000" flipH="1">
            <a:off x="5793768" y="1636122"/>
            <a:ext cx="393300" cy="572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Google Shape;127;p17"/>
          <p:cNvCxnSpPr>
            <a:endCxn id="121" idx="2"/>
          </p:cNvCxnSpPr>
          <p:nvPr/>
        </p:nvCxnSpPr>
        <p:spPr>
          <a:xfrm>
            <a:off x="6672117" y="1461062"/>
            <a:ext cx="602400" cy="228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Google Shape;128;p17"/>
          <p:cNvCxnSpPr>
            <a:endCxn id="122" idx="1"/>
          </p:cNvCxnSpPr>
          <p:nvPr/>
        </p:nvCxnSpPr>
        <p:spPr>
          <a:xfrm>
            <a:off x="6375654" y="1704868"/>
            <a:ext cx="332700" cy="847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Google Shape;129;p17"/>
          <p:cNvCxnSpPr>
            <a:endCxn id="122" idx="1"/>
          </p:cNvCxnSpPr>
          <p:nvPr/>
        </p:nvCxnSpPr>
        <p:spPr>
          <a:xfrm rot="10800000" flipH="1">
            <a:off x="5799354" y="2552368"/>
            <a:ext cx="909000" cy="43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Google Shape;130;p17"/>
          <p:cNvCxnSpPr>
            <a:endCxn id="124" idx="1"/>
          </p:cNvCxnSpPr>
          <p:nvPr/>
        </p:nvCxnSpPr>
        <p:spPr>
          <a:xfrm>
            <a:off x="5618125" y="2651487"/>
            <a:ext cx="426000" cy="855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Google Shape;131;p17"/>
          <p:cNvCxnSpPr>
            <a:endCxn id="122" idx="3"/>
          </p:cNvCxnSpPr>
          <p:nvPr/>
        </p:nvCxnSpPr>
        <p:spPr>
          <a:xfrm rot="10800000" flipH="1">
            <a:off x="6452454" y="2916386"/>
            <a:ext cx="255900" cy="587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Google Shape;132;p17"/>
          <p:cNvCxnSpPr>
            <a:endCxn id="121" idx="3"/>
          </p:cNvCxnSpPr>
          <p:nvPr/>
        </p:nvCxnSpPr>
        <p:spPr>
          <a:xfrm rot="10800000" flipH="1">
            <a:off x="7100517" y="1871371"/>
            <a:ext cx="254400" cy="669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Google Shape;133;p17"/>
          <p:cNvCxnSpPr>
            <a:endCxn id="123" idx="0"/>
          </p:cNvCxnSpPr>
          <p:nvPr/>
        </p:nvCxnSpPr>
        <p:spPr>
          <a:xfrm>
            <a:off x="7764507" y="1887472"/>
            <a:ext cx="372000" cy="105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Simple Circuit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6116900" y="1324600"/>
            <a:ext cx="2189700" cy="1598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ic Sans MS" panose="030F0702030302020204" pitchFamily="66" charset="0"/>
              </a:rPr>
              <a:t>Not a tree</a:t>
            </a:r>
            <a:endParaRPr sz="30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085549" y="1259952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a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368905" y="1524539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b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192044" y="2615180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d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014501" y="3227589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f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928468" y="3774000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e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223025" y="2322800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c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46" name="Google Shape;146;p18"/>
          <p:cNvCxnSpPr>
            <a:endCxn id="140" idx="3"/>
          </p:cNvCxnSpPr>
          <p:nvPr/>
        </p:nvCxnSpPr>
        <p:spPr>
          <a:xfrm rot="10800000" flipH="1">
            <a:off x="2741600" y="1754159"/>
            <a:ext cx="432300" cy="643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Google Shape;147;p18"/>
          <p:cNvCxnSpPr>
            <a:endCxn id="141" idx="2"/>
          </p:cNvCxnSpPr>
          <p:nvPr/>
        </p:nvCxnSpPr>
        <p:spPr>
          <a:xfrm>
            <a:off x="3706805" y="1557239"/>
            <a:ext cx="662100" cy="25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Google Shape;148;p18"/>
          <p:cNvCxnSpPr>
            <a:endCxn id="144" idx="1"/>
          </p:cNvCxnSpPr>
          <p:nvPr/>
        </p:nvCxnSpPr>
        <p:spPr>
          <a:xfrm>
            <a:off x="2548819" y="2896093"/>
            <a:ext cx="468000" cy="96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Google Shape;149;p18"/>
          <p:cNvCxnSpPr>
            <a:stCxn id="144" idx="2"/>
            <a:endCxn id="142" idx="5"/>
          </p:cNvCxnSpPr>
          <p:nvPr/>
        </p:nvCxnSpPr>
        <p:spPr>
          <a:xfrm rot="10800000">
            <a:off x="1706868" y="3109500"/>
            <a:ext cx="1221600" cy="9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Google Shape;150;p18"/>
          <p:cNvCxnSpPr>
            <a:endCxn id="143" idx="0"/>
          </p:cNvCxnSpPr>
          <p:nvPr/>
        </p:nvCxnSpPr>
        <p:spPr>
          <a:xfrm>
            <a:off x="4907251" y="2036889"/>
            <a:ext cx="408900" cy="1190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Google Shape;151;p18"/>
          <p:cNvCxnSpPr>
            <a:endCxn id="140" idx="2"/>
          </p:cNvCxnSpPr>
          <p:nvPr/>
        </p:nvCxnSpPr>
        <p:spPr>
          <a:xfrm rot="10800000" flipH="1">
            <a:off x="1728649" y="1549452"/>
            <a:ext cx="1356900" cy="114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Google Shape;152;p18"/>
          <p:cNvCxnSpPr>
            <a:endCxn id="143" idx="2"/>
          </p:cNvCxnSpPr>
          <p:nvPr/>
        </p:nvCxnSpPr>
        <p:spPr>
          <a:xfrm>
            <a:off x="2824801" y="2624589"/>
            <a:ext cx="2189700" cy="892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3" name="Google Shape;153;p18"/>
          <p:cNvCxnSpPr>
            <a:endCxn id="144" idx="7"/>
          </p:cNvCxnSpPr>
          <p:nvPr/>
        </p:nvCxnSpPr>
        <p:spPr>
          <a:xfrm flipH="1">
            <a:off x="3443417" y="2034193"/>
            <a:ext cx="1025400" cy="182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Simple Circuit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6116900" y="1324600"/>
            <a:ext cx="2189700" cy="1598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ic Sans MS" panose="030F0702030302020204" pitchFamily="66" charset="0"/>
              </a:rPr>
              <a:t>Not a tree</a:t>
            </a:r>
            <a:endParaRPr sz="30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085549" y="1259952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a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368905" y="1524539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b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192044" y="2615180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d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014501" y="3227589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f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928468" y="3774000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e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223025" y="2322800"/>
            <a:ext cx="603300" cy="5790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c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66" name="Google Shape;166;p19"/>
          <p:cNvCxnSpPr>
            <a:endCxn id="160" idx="3"/>
          </p:cNvCxnSpPr>
          <p:nvPr/>
        </p:nvCxnSpPr>
        <p:spPr>
          <a:xfrm rot="10800000" flipH="1">
            <a:off x="2741600" y="1754159"/>
            <a:ext cx="432300" cy="643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7" name="Google Shape;167;p19"/>
          <p:cNvCxnSpPr>
            <a:endCxn id="161" idx="2"/>
          </p:cNvCxnSpPr>
          <p:nvPr/>
        </p:nvCxnSpPr>
        <p:spPr>
          <a:xfrm>
            <a:off x="3706805" y="1557239"/>
            <a:ext cx="662100" cy="25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Google Shape;168;p19"/>
          <p:cNvCxnSpPr>
            <a:endCxn id="164" idx="1"/>
          </p:cNvCxnSpPr>
          <p:nvPr/>
        </p:nvCxnSpPr>
        <p:spPr>
          <a:xfrm>
            <a:off x="2548819" y="2896093"/>
            <a:ext cx="468000" cy="96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9" name="Google Shape;169;p19"/>
          <p:cNvCxnSpPr>
            <a:stCxn id="164" idx="2"/>
            <a:endCxn id="162" idx="5"/>
          </p:cNvCxnSpPr>
          <p:nvPr/>
        </p:nvCxnSpPr>
        <p:spPr>
          <a:xfrm rot="10800000">
            <a:off x="1706868" y="3109500"/>
            <a:ext cx="1221600" cy="9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Google Shape;170;p19"/>
          <p:cNvCxnSpPr>
            <a:endCxn id="163" idx="0"/>
          </p:cNvCxnSpPr>
          <p:nvPr/>
        </p:nvCxnSpPr>
        <p:spPr>
          <a:xfrm>
            <a:off x="4907251" y="2036889"/>
            <a:ext cx="408900" cy="1190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Google Shape;171;p19"/>
          <p:cNvCxnSpPr>
            <a:endCxn id="160" idx="2"/>
          </p:cNvCxnSpPr>
          <p:nvPr/>
        </p:nvCxnSpPr>
        <p:spPr>
          <a:xfrm rot="10800000" flipH="1">
            <a:off x="1728649" y="1549452"/>
            <a:ext cx="1356900" cy="114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Google Shape;172;p19"/>
          <p:cNvCxnSpPr>
            <a:endCxn id="163" idx="2"/>
          </p:cNvCxnSpPr>
          <p:nvPr/>
        </p:nvCxnSpPr>
        <p:spPr>
          <a:xfrm>
            <a:off x="2824801" y="2624589"/>
            <a:ext cx="2189700" cy="892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3" name="Google Shape;173;p19"/>
          <p:cNvCxnSpPr>
            <a:endCxn id="164" idx="7"/>
          </p:cNvCxnSpPr>
          <p:nvPr/>
        </p:nvCxnSpPr>
        <p:spPr>
          <a:xfrm flipH="1">
            <a:off x="3443417" y="2034193"/>
            <a:ext cx="1025400" cy="182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506909" y="455299"/>
            <a:ext cx="8520600" cy="530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Rooted Tree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57200" y="1234851"/>
            <a:ext cx="8266800" cy="7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one vertex is designated as the root and every edge is directed away from the root.</a:t>
            </a:r>
            <a:endParaRPr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Rooted Tree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91" name="Google Shape;191;p21"/>
          <p:cNvCxnSpPr>
            <a:endCxn id="186" idx="2"/>
          </p:cNvCxnSpPr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2" name="Google Shape;192;p21"/>
          <p:cNvCxnSpPr>
            <a:endCxn id="189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Google Shape;193;p21"/>
          <p:cNvCxnSpPr>
            <a:endCxn id="187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Google Shape;194;p21"/>
          <p:cNvCxnSpPr>
            <a:endCxn id="186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Google Shape;195;p21"/>
          <p:cNvCxnSpPr>
            <a:endCxn id="188" idx="0"/>
          </p:cNvCxnSpPr>
          <p:nvPr/>
        </p:nvCxnSpPr>
        <p:spPr>
          <a:xfrm>
            <a:off x="3499088" y="200260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6" name="Google Shape;196;p21"/>
          <p:cNvSpPr/>
          <p:nvPr/>
        </p:nvSpPr>
        <p:spPr>
          <a:xfrm>
            <a:off x="6379675" y="11179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7403925" y="17821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5352213" y="19846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99" name="Google Shape;199;p21"/>
          <p:cNvCxnSpPr>
            <a:endCxn id="198" idx="7"/>
          </p:cNvCxnSpPr>
          <p:nvPr/>
        </p:nvCxnSpPr>
        <p:spPr>
          <a:xfrm flipH="1">
            <a:off x="5877916" y="1606470"/>
            <a:ext cx="584700" cy="462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Google Shape;200;p21"/>
          <p:cNvCxnSpPr>
            <a:stCxn id="196" idx="5"/>
            <a:endCxn id="197" idx="0"/>
          </p:cNvCxnSpPr>
          <p:nvPr/>
        </p:nvCxnSpPr>
        <p:spPr>
          <a:xfrm>
            <a:off x="6905379" y="1606755"/>
            <a:ext cx="806400" cy="175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Google Shape;201;p21"/>
          <p:cNvCxnSpPr>
            <a:stCxn id="197" idx="5"/>
            <a:endCxn id="202" idx="0"/>
          </p:cNvCxnSpPr>
          <p:nvPr/>
        </p:nvCxnSpPr>
        <p:spPr>
          <a:xfrm>
            <a:off x="7929629" y="2270955"/>
            <a:ext cx="497100" cy="102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2" name="Google Shape;202;p21"/>
          <p:cNvSpPr/>
          <p:nvPr/>
        </p:nvSpPr>
        <p:spPr>
          <a:xfrm>
            <a:off x="8118663" y="32908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03" name="Google Shape;203;p21"/>
          <p:cNvCxnSpPr>
            <a:endCxn id="204" idx="0"/>
          </p:cNvCxnSpPr>
          <p:nvPr/>
        </p:nvCxnSpPr>
        <p:spPr>
          <a:xfrm flipH="1">
            <a:off x="5706475" y="2571850"/>
            <a:ext cx="10800" cy="793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Google Shape;204;p21"/>
          <p:cNvSpPr/>
          <p:nvPr/>
        </p:nvSpPr>
        <p:spPr>
          <a:xfrm>
            <a:off x="5398525" y="3365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05" name="Google Shape;205;p21"/>
          <p:cNvCxnSpPr>
            <a:stCxn id="197" idx="3"/>
          </p:cNvCxnSpPr>
          <p:nvPr/>
        </p:nvCxnSpPr>
        <p:spPr>
          <a:xfrm flipH="1">
            <a:off x="7055521" y="2270955"/>
            <a:ext cx="438600" cy="109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6" name="Google Shape;206;p21"/>
          <p:cNvSpPr/>
          <p:nvPr/>
        </p:nvSpPr>
        <p:spPr>
          <a:xfrm>
            <a:off x="6788013" y="32908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728</Words>
  <Application>Microsoft Office PowerPoint</Application>
  <PresentationFormat>On-screen Show (16:9)</PresentationFormat>
  <Paragraphs>344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Comic Sans MS</vt:lpstr>
      <vt:lpstr>Times New Roman</vt:lpstr>
      <vt:lpstr>Simple Light</vt:lpstr>
      <vt:lpstr>Trees</vt:lpstr>
      <vt:lpstr>Introduction to Trees</vt:lpstr>
      <vt:lpstr>Connected Graph  </vt:lpstr>
      <vt:lpstr>Connected Graph  </vt:lpstr>
      <vt:lpstr>Simple Circuits</vt:lpstr>
      <vt:lpstr>Simple Circuit</vt:lpstr>
      <vt:lpstr>Simple Circuit</vt:lpstr>
      <vt:lpstr>Rooted Tree </vt:lpstr>
      <vt:lpstr>Rooted Tree </vt:lpstr>
      <vt:lpstr>Parent </vt:lpstr>
      <vt:lpstr>Parent</vt:lpstr>
      <vt:lpstr>Siblings</vt:lpstr>
      <vt:lpstr>Siblings </vt:lpstr>
      <vt:lpstr>Siblings </vt:lpstr>
      <vt:lpstr>Ancestor of a vertex</vt:lpstr>
      <vt:lpstr>Ancestor of a vertex</vt:lpstr>
      <vt:lpstr>Ancestor of a vertex</vt:lpstr>
      <vt:lpstr>Descendant of a vertex</vt:lpstr>
      <vt:lpstr>Descendant of a vertex </vt:lpstr>
      <vt:lpstr>Leaf Nodes</vt:lpstr>
      <vt:lpstr>Internal Nodes</vt:lpstr>
      <vt:lpstr>Subtree rooted at a vertex</vt:lpstr>
      <vt:lpstr>M-ary tree</vt:lpstr>
      <vt:lpstr>M-ary tree</vt:lpstr>
      <vt:lpstr>M-ary tree</vt:lpstr>
      <vt:lpstr>Full M-ary tree</vt:lpstr>
      <vt:lpstr>M-ary tree</vt:lpstr>
      <vt:lpstr>Ordered Rooted Tree</vt:lpstr>
      <vt:lpstr>Level of a vertex</vt:lpstr>
      <vt:lpstr>Level of a vertex</vt:lpstr>
      <vt:lpstr>Level of a vertex</vt:lpstr>
      <vt:lpstr>Level of a vertex</vt:lpstr>
      <vt:lpstr>Level of a vertex</vt:lpstr>
      <vt:lpstr>Height of a tree</vt:lpstr>
      <vt:lpstr>Height of a tree</vt:lpstr>
      <vt:lpstr>Balanced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Yeasir Rayhan Prince</dc:creator>
  <cp:lastModifiedBy>Yeasir Rayhan Prince</cp:lastModifiedBy>
  <cp:revision>24</cp:revision>
  <dcterms:modified xsi:type="dcterms:W3CDTF">2020-03-16T17:36:37Z</dcterms:modified>
</cp:coreProperties>
</file>