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69" r:id="rId4"/>
    <p:sldId id="258" r:id="rId5"/>
    <p:sldId id="271" r:id="rId6"/>
    <p:sldId id="270" r:id="rId7"/>
    <p:sldId id="259" r:id="rId8"/>
    <p:sldId id="273" r:id="rId9"/>
    <p:sldId id="260" r:id="rId10"/>
    <p:sldId id="274" r:id="rId11"/>
    <p:sldId id="261" r:id="rId12"/>
    <p:sldId id="275" r:id="rId13"/>
    <p:sldId id="262" r:id="rId14"/>
    <p:sldId id="263" r:id="rId15"/>
    <p:sldId id="279" r:id="rId16"/>
    <p:sldId id="276" r:id="rId17"/>
    <p:sldId id="264" r:id="rId18"/>
    <p:sldId id="277" r:id="rId19"/>
    <p:sldId id="278" r:id="rId20"/>
    <p:sldId id="265" r:id="rId21"/>
    <p:sldId id="280" r:id="rId22"/>
    <p:sldId id="266" r:id="rId23"/>
    <p:sldId id="267" r:id="rId24"/>
    <p:sldId id="268" r:id="rId25"/>
    <p:sldId id="281" r:id="rId26"/>
    <p:sldId id="282" r:id="rId27"/>
  </p:sldIdLst>
  <p:sldSz cx="9144000" cy="5143500" type="screen16x9"/>
  <p:notesSz cx="6858000" cy="9144000"/>
  <p:embeddedFontLst>
    <p:embeddedFont>
      <p:font typeface="Comic Sans MS" panose="030F0702030302020204" pitchFamily="66" charset="0"/>
      <p:regular r:id="rId29"/>
      <p:bold r:id="rId30"/>
      <p:italic r:id="rId31"/>
      <p:boldItalic r:id="rId32"/>
    </p:embeddedFont>
    <p:embeddedFont>
      <p:font typeface="Roboto" panose="020B0604020202020204" charset="0"/>
      <p:regular r:id="rId33"/>
      <p:bold r:id="rId34"/>
      <p:italic r:id="rId35"/>
      <p:boldItalic r:id="rId36"/>
    </p:embeddedFont>
    <p:embeddedFont>
      <p:font typeface="Cambria Math" panose="02040503050406030204" pitchFamily="18"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6491398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8941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46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6fa31e23a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6fa31e23a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9538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46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6fa31e23a8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6fa31e23a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556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fa31e23a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fa31e23a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1315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fa31e23a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fa31e23a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413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461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fa31e23a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fa31e23a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340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fa31e23a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fa31e23a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340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fa31e23a8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fa31e23a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401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46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fa31e23a8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fa31e23a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269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fa31e23a8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6fa31e23a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535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5af26e7b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5af26e7b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1549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5af26e7b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5af26e7b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15491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65af26e7b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65af26e7b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1549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46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fa31e23a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fa31e23a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306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6fa31e23a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6fa31e23a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1306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fa31e23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fa31e23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546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fa31e23a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fa31e23a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497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fa31e23a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fa31e23a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497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fa31e23a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fa31e23a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854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omic Sans MS" panose="030F0702030302020204" pitchFamily="66" charset="0"/>
              </a:rPr>
              <a:t>Counting</a:t>
            </a:r>
            <a:endParaRPr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Comic Sans MS" panose="030F0702030302020204" pitchFamily="66" charset="0"/>
              </a:rPr>
              <a:t>The Sum Rule</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4"/>
            <a:ext cx="8520600" cy="1663462"/>
          </a:xfrm>
          <a:prstGeom prst="rect">
            <a:avLst/>
          </a:prstGeom>
        </p:spPr>
        <p:txBody>
          <a:bodyPr spcFirstLastPara="1" wrap="square" lIns="91425" tIns="91425" rIns="91425" bIns="91425" anchor="t" anchorCtr="0">
            <a:noAutofit/>
          </a:bodyPr>
          <a:lstStyle/>
          <a:p>
            <a:pPr marL="114300" indent="0">
              <a:buNone/>
            </a:pPr>
            <a:r>
              <a:rPr lang="en-US" dirty="0">
                <a:solidFill>
                  <a:schemeClr val="tx1"/>
                </a:solidFill>
                <a:latin typeface="Comic Sans MS" panose="030F0702030302020204" pitchFamily="66" charset="0"/>
              </a:rPr>
              <a:t>If a task can be done either in one of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ways or in one of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ways, where</a:t>
            </a:r>
          </a:p>
          <a:p>
            <a:pPr marL="114300" indent="0">
              <a:buNone/>
            </a:pPr>
            <a:r>
              <a:rPr lang="en-US" dirty="0">
                <a:solidFill>
                  <a:schemeClr val="tx1"/>
                </a:solidFill>
                <a:latin typeface="Comic Sans MS" panose="030F0702030302020204" pitchFamily="66" charset="0"/>
              </a:rPr>
              <a:t>none of the set of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ways is the same as any of the set of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ways, then there are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 </a:t>
            </a:r>
            <a:r>
              <a:rPr lang="en-US" i="1" dirty="0" smtClean="0">
                <a:solidFill>
                  <a:schemeClr val="tx1"/>
                </a:solidFill>
                <a:latin typeface="Comic Sans MS" panose="030F0702030302020204" pitchFamily="66" charset="0"/>
              </a:rPr>
              <a:t>n</a:t>
            </a:r>
            <a:r>
              <a:rPr lang="en-US" dirty="0" smtClean="0">
                <a:solidFill>
                  <a:schemeClr val="tx1"/>
                </a:solidFill>
                <a:latin typeface="Comic Sans MS" panose="030F0702030302020204" pitchFamily="66" charset="0"/>
              </a:rPr>
              <a:t>2 ways </a:t>
            </a:r>
            <a:r>
              <a:rPr lang="en-US" dirty="0">
                <a:solidFill>
                  <a:schemeClr val="tx1"/>
                </a:solidFill>
                <a:latin typeface="Comic Sans MS" panose="030F0702030302020204" pitchFamily="66" charset="0"/>
              </a:rPr>
              <a:t>to do the task.</a:t>
            </a: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86536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omic Sans MS" panose="030F0702030302020204" pitchFamily="66" charset="0"/>
              </a:rPr>
              <a:t>Problem 2.1</a:t>
            </a:r>
            <a:endParaRPr dirty="0">
              <a:latin typeface="Comic Sans MS" panose="030F0702030302020204" pitchFamily="66" charset="0"/>
            </a:endParaRPr>
          </a:p>
        </p:txBody>
      </p:sp>
      <p:sp>
        <p:nvSpPr>
          <p:cNvPr id="85" name="Google Shape;85;p18"/>
          <p:cNvSpPr txBox="1">
            <a:spLocks noGrp="1"/>
          </p:cNvSpPr>
          <p:nvPr>
            <p:ph type="body" idx="1"/>
          </p:nvPr>
        </p:nvSpPr>
        <p:spPr>
          <a:xfrm>
            <a:off x="311700" y="1152475"/>
            <a:ext cx="8520600" cy="17551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Suppose that either a member of the mathematics faculty or a student who is a mathematics major is chosen as a representative to a university committee. How many different choices are there for this representative if there are 37 members of the mathematics faculty and 83 mathematics majors and no one is both a faculty member and a student</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Comic Sans MS" panose="030F0702030302020204" pitchFamily="66" charset="0"/>
              </a:rPr>
              <a:t>The Sum Rule: Extended</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4"/>
            <a:ext cx="8520600" cy="2546690"/>
          </a:xfrm>
          <a:prstGeom prst="rect">
            <a:avLst/>
          </a:prstGeom>
        </p:spPr>
        <p:txBody>
          <a:bodyPr spcFirstLastPara="1" wrap="square" lIns="91425" tIns="91425" rIns="91425" bIns="91425" anchor="t" anchorCtr="0">
            <a:noAutofit/>
          </a:bodyPr>
          <a:lstStyle/>
          <a:p>
            <a:pPr marL="114300" indent="0">
              <a:buNone/>
            </a:pPr>
            <a:r>
              <a:rPr lang="en-US" dirty="0">
                <a:solidFill>
                  <a:schemeClr val="tx1"/>
                </a:solidFill>
                <a:latin typeface="Comic Sans MS" panose="030F0702030302020204" pitchFamily="66" charset="0"/>
              </a:rPr>
              <a:t>We can extend the sum rule to more than two tasks. </a:t>
            </a:r>
            <a:r>
              <a:rPr lang="en-US" dirty="0" smtClean="0">
                <a:solidFill>
                  <a:schemeClr val="tx1"/>
                </a:solidFill>
                <a:latin typeface="Comic Sans MS" panose="030F0702030302020204" pitchFamily="66" charset="0"/>
              </a:rPr>
              <a:t/>
            </a:r>
            <a:br>
              <a:rPr lang="en-US" dirty="0" smtClean="0">
                <a:solidFill>
                  <a:schemeClr val="tx1"/>
                </a:solidFill>
                <a:latin typeface="Comic Sans MS" panose="030F0702030302020204" pitchFamily="66" charset="0"/>
              </a:rPr>
            </a:br>
            <a:r>
              <a:rPr lang="en-US" dirty="0" smtClean="0">
                <a:solidFill>
                  <a:schemeClr val="tx1"/>
                </a:solidFill>
                <a:latin typeface="Comic Sans MS" panose="030F0702030302020204" pitchFamily="66" charset="0"/>
              </a:rPr>
              <a:t>Suppose </a:t>
            </a:r>
            <a:r>
              <a:rPr lang="en-US" dirty="0">
                <a:solidFill>
                  <a:schemeClr val="tx1"/>
                </a:solidFill>
                <a:latin typeface="Comic Sans MS" panose="030F0702030302020204" pitchFamily="66" charset="0"/>
              </a:rPr>
              <a:t>that a task can be done in </a:t>
            </a:r>
            <a:r>
              <a:rPr lang="en-US" dirty="0" smtClean="0">
                <a:solidFill>
                  <a:schemeClr val="tx1"/>
                </a:solidFill>
                <a:latin typeface="Comic Sans MS" panose="030F0702030302020204" pitchFamily="66" charset="0"/>
              </a:rPr>
              <a:t>one of </a:t>
            </a:r>
            <a:r>
              <a:rPr lang="en-US" dirty="0" smtClean="0">
                <a:solidFill>
                  <a:schemeClr val="tx1"/>
                </a:solidFill>
                <a:latin typeface="Comic Sans MS" panose="030F0702030302020204" pitchFamily="66" charset="0"/>
              </a:rPr>
              <a:t>n</a:t>
            </a:r>
            <a:r>
              <a:rPr lang="en-US" baseline="-25000" dirty="0" smtClean="0">
                <a:solidFill>
                  <a:schemeClr val="tx1"/>
                </a:solidFill>
                <a:latin typeface="Comic Sans MS" panose="030F0702030302020204" pitchFamily="66" charset="0"/>
              </a:rPr>
              <a:t>1</a:t>
            </a:r>
            <a:r>
              <a:rPr lang="en-US" dirty="0" smtClean="0">
                <a:solidFill>
                  <a:schemeClr val="tx1"/>
                </a:solidFill>
                <a:latin typeface="Comic Sans MS" panose="030F0702030302020204" pitchFamily="66" charset="0"/>
              </a:rPr>
              <a:t> </a:t>
            </a:r>
            <a:r>
              <a:rPr lang="en-US" dirty="0">
                <a:solidFill>
                  <a:schemeClr val="tx1"/>
                </a:solidFill>
                <a:latin typeface="Comic Sans MS" panose="030F0702030302020204" pitchFamily="66" charset="0"/>
              </a:rPr>
              <a:t>ways, in one of </a:t>
            </a:r>
            <a:r>
              <a:rPr lang="en-US" dirty="0" smtClean="0">
                <a:solidFill>
                  <a:schemeClr val="tx1"/>
                </a:solidFill>
                <a:latin typeface="Comic Sans MS" panose="030F0702030302020204" pitchFamily="66" charset="0"/>
              </a:rPr>
              <a:t>n</a:t>
            </a:r>
            <a:r>
              <a:rPr lang="en-US" baseline="-25000" dirty="0" smtClean="0">
                <a:solidFill>
                  <a:schemeClr val="tx1"/>
                </a:solidFill>
                <a:latin typeface="Comic Sans MS" panose="030F0702030302020204" pitchFamily="66" charset="0"/>
              </a:rPr>
              <a:t>2</a:t>
            </a:r>
            <a:r>
              <a:rPr lang="en-US" dirty="0" smtClean="0">
                <a:solidFill>
                  <a:schemeClr val="tx1"/>
                </a:solidFill>
                <a:latin typeface="Comic Sans MS" panose="030F0702030302020204" pitchFamily="66" charset="0"/>
              </a:rPr>
              <a:t> </a:t>
            </a:r>
            <a:r>
              <a:rPr lang="en-US" dirty="0">
                <a:solidFill>
                  <a:schemeClr val="tx1"/>
                </a:solidFill>
                <a:latin typeface="Comic Sans MS" panose="030F0702030302020204" pitchFamily="66" charset="0"/>
              </a:rPr>
              <a:t>ways, . . . , or in one of </a:t>
            </a:r>
            <a:r>
              <a:rPr lang="en-US" dirty="0" smtClean="0">
                <a:solidFill>
                  <a:schemeClr val="tx1"/>
                </a:solidFill>
                <a:latin typeface="Comic Sans MS" panose="030F0702030302020204" pitchFamily="66" charset="0"/>
              </a:rPr>
              <a:t>n</a:t>
            </a:r>
            <a:r>
              <a:rPr lang="en-US" baseline="-25000" dirty="0" smtClean="0">
                <a:solidFill>
                  <a:schemeClr val="tx1"/>
                </a:solidFill>
                <a:latin typeface="Comic Sans MS" panose="030F0702030302020204" pitchFamily="66" charset="0"/>
              </a:rPr>
              <a:t>m</a:t>
            </a:r>
            <a:r>
              <a:rPr lang="en-US" dirty="0" smtClean="0">
                <a:solidFill>
                  <a:schemeClr val="tx1"/>
                </a:solidFill>
                <a:latin typeface="Comic Sans MS" panose="030F0702030302020204" pitchFamily="66" charset="0"/>
              </a:rPr>
              <a:t> </a:t>
            </a:r>
            <a:r>
              <a:rPr lang="en-US" dirty="0" smtClean="0">
                <a:solidFill>
                  <a:schemeClr val="tx1"/>
                </a:solidFill>
                <a:latin typeface="Comic Sans MS" panose="030F0702030302020204" pitchFamily="66" charset="0"/>
              </a:rPr>
              <a:t>ways</a:t>
            </a:r>
            <a:r>
              <a:rPr lang="en-US" dirty="0">
                <a:solidFill>
                  <a:schemeClr val="tx1"/>
                </a:solidFill>
                <a:latin typeface="Comic Sans MS" panose="030F0702030302020204" pitchFamily="66" charset="0"/>
              </a:rPr>
              <a:t>, where none of the set of </a:t>
            </a:r>
            <a:r>
              <a:rPr lang="en-US" dirty="0" err="1" smtClean="0">
                <a:solidFill>
                  <a:schemeClr val="tx1"/>
                </a:solidFill>
                <a:latin typeface="Comic Sans MS" panose="030F0702030302020204" pitchFamily="66" charset="0"/>
              </a:rPr>
              <a:t>n</a:t>
            </a:r>
            <a:r>
              <a:rPr lang="en-US" baseline="-25000" dirty="0" err="1">
                <a:solidFill>
                  <a:schemeClr val="tx1"/>
                </a:solidFill>
                <a:latin typeface="Comic Sans MS" panose="030F0702030302020204" pitchFamily="66" charset="0"/>
              </a:rPr>
              <a:t>i</a:t>
            </a:r>
            <a:r>
              <a:rPr lang="en-US" dirty="0" smtClean="0">
                <a:solidFill>
                  <a:schemeClr val="tx1"/>
                </a:solidFill>
                <a:latin typeface="Comic Sans MS" panose="030F0702030302020204" pitchFamily="66" charset="0"/>
              </a:rPr>
              <a:t> </a:t>
            </a:r>
            <a:r>
              <a:rPr lang="en-US" dirty="0">
                <a:solidFill>
                  <a:schemeClr val="tx1"/>
                </a:solidFill>
                <a:latin typeface="Comic Sans MS" panose="030F0702030302020204" pitchFamily="66" charset="0"/>
              </a:rPr>
              <a:t>ways of</a:t>
            </a:r>
          </a:p>
          <a:p>
            <a:pPr marL="114300" indent="0">
              <a:buNone/>
            </a:pPr>
            <a:r>
              <a:rPr lang="en-US" dirty="0">
                <a:solidFill>
                  <a:schemeClr val="tx1"/>
                </a:solidFill>
                <a:latin typeface="Comic Sans MS" panose="030F0702030302020204" pitchFamily="66" charset="0"/>
              </a:rPr>
              <a:t>doing the task is the same as any of the set of </a:t>
            </a:r>
            <a:r>
              <a:rPr lang="en-US" dirty="0" err="1" smtClean="0">
                <a:solidFill>
                  <a:schemeClr val="tx1"/>
                </a:solidFill>
                <a:latin typeface="Comic Sans MS" panose="030F0702030302020204" pitchFamily="66" charset="0"/>
              </a:rPr>
              <a:t>n</a:t>
            </a:r>
            <a:r>
              <a:rPr lang="en-US" baseline="-25000" dirty="0" err="1" smtClean="0">
                <a:solidFill>
                  <a:schemeClr val="tx1"/>
                </a:solidFill>
                <a:latin typeface="Comic Sans MS" panose="030F0702030302020204" pitchFamily="66" charset="0"/>
              </a:rPr>
              <a:t>j</a:t>
            </a:r>
            <a:r>
              <a:rPr lang="en-US" dirty="0" smtClean="0">
                <a:solidFill>
                  <a:schemeClr val="tx1"/>
                </a:solidFill>
                <a:latin typeface="Comic Sans MS" panose="030F0702030302020204" pitchFamily="66" charset="0"/>
              </a:rPr>
              <a:t> </a:t>
            </a:r>
            <a:r>
              <a:rPr lang="en-US" dirty="0">
                <a:solidFill>
                  <a:schemeClr val="tx1"/>
                </a:solidFill>
                <a:latin typeface="Comic Sans MS" panose="030F0702030302020204" pitchFamily="66" charset="0"/>
              </a:rPr>
              <a:t>ways, for all pairs i and j with 1 ≤ i &lt; j ≤ m.</a:t>
            </a:r>
          </a:p>
          <a:p>
            <a:pPr marL="114300" indent="0">
              <a:buNone/>
            </a:pPr>
            <a:r>
              <a:rPr lang="en-US" dirty="0">
                <a:solidFill>
                  <a:schemeClr val="tx1"/>
                </a:solidFill>
                <a:latin typeface="Comic Sans MS" panose="030F0702030302020204" pitchFamily="66" charset="0"/>
              </a:rPr>
              <a:t>Then the number of ways to do the task is </a:t>
            </a:r>
            <a:r>
              <a:rPr lang="en-US" dirty="0" smtClean="0">
                <a:solidFill>
                  <a:schemeClr val="tx1"/>
                </a:solidFill>
                <a:latin typeface="Comic Sans MS" panose="030F0702030302020204" pitchFamily="66" charset="0"/>
              </a:rPr>
              <a:t>n</a:t>
            </a:r>
            <a:r>
              <a:rPr lang="en-US" baseline="-25000" dirty="0" smtClean="0">
                <a:solidFill>
                  <a:schemeClr val="tx1"/>
                </a:solidFill>
                <a:latin typeface="Comic Sans MS" panose="030F0702030302020204" pitchFamily="66" charset="0"/>
              </a:rPr>
              <a:t>1</a:t>
            </a:r>
            <a:r>
              <a:rPr lang="en-US" dirty="0" smtClean="0">
                <a:solidFill>
                  <a:schemeClr val="tx1"/>
                </a:solidFill>
                <a:latin typeface="Comic Sans MS" panose="030F0702030302020204" pitchFamily="66" charset="0"/>
              </a:rPr>
              <a:t> + n</a:t>
            </a:r>
            <a:r>
              <a:rPr lang="en-US" baseline="-25000" dirty="0" smtClean="0">
                <a:solidFill>
                  <a:schemeClr val="tx1"/>
                </a:solidFill>
                <a:latin typeface="Comic Sans MS" panose="030F0702030302020204" pitchFamily="66" charset="0"/>
              </a:rPr>
              <a:t>2</a:t>
            </a:r>
            <a:r>
              <a:rPr lang="en-US" dirty="0" smtClean="0">
                <a:solidFill>
                  <a:schemeClr val="tx1"/>
                </a:solidFill>
                <a:latin typeface="Comic Sans MS" panose="030F0702030302020204" pitchFamily="66" charset="0"/>
              </a:rPr>
              <a:t> + … + n</a:t>
            </a:r>
            <a:r>
              <a:rPr lang="en-US" baseline="-25000" dirty="0" smtClean="0">
                <a:solidFill>
                  <a:schemeClr val="tx1"/>
                </a:solidFill>
                <a:latin typeface="Comic Sans MS" panose="030F0702030302020204" pitchFamily="66" charset="0"/>
              </a:rPr>
              <a:t>m</a:t>
            </a:r>
            <a:r>
              <a:rPr lang="en-US" dirty="0" smtClean="0">
                <a:solidFill>
                  <a:schemeClr val="tx1"/>
                </a:solidFill>
                <a:latin typeface="Comic Sans MS" panose="030F0702030302020204" pitchFamily="66" charset="0"/>
              </a:rPr>
              <a:t>. </a:t>
            </a: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355116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2.2</a:t>
            </a:r>
            <a:endParaRPr dirty="0">
              <a:latin typeface="Comic Sans MS" panose="030F0702030302020204" pitchFamily="66" charset="0"/>
            </a:endParaRPr>
          </a:p>
        </p:txBody>
      </p:sp>
      <p:sp>
        <p:nvSpPr>
          <p:cNvPr id="91" name="Google Shape;91;p19"/>
          <p:cNvSpPr txBox="1">
            <a:spLocks noGrp="1"/>
          </p:cNvSpPr>
          <p:nvPr>
            <p:ph type="body" idx="1"/>
          </p:nvPr>
        </p:nvSpPr>
        <p:spPr>
          <a:xfrm>
            <a:off x="311700" y="1152475"/>
            <a:ext cx="8520600" cy="11797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A student can choose a computer project from one of three lists. The three lists contain 23, 15, and 19 possible projects, respectively. No project is on more than one list. How many possible projects are there to choose from</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3.1</a:t>
            </a:r>
            <a:endParaRPr dirty="0">
              <a:latin typeface="Comic Sans MS" panose="030F0702030302020204" pitchFamily="66" charset="0"/>
            </a:endParaRPr>
          </a:p>
        </p:txBody>
      </p:sp>
      <p:sp>
        <p:nvSpPr>
          <p:cNvPr id="97" name="Google Shape;97;p20"/>
          <p:cNvSpPr txBox="1">
            <a:spLocks noGrp="1"/>
          </p:cNvSpPr>
          <p:nvPr>
            <p:ph type="body" idx="1"/>
          </p:nvPr>
        </p:nvSpPr>
        <p:spPr>
          <a:xfrm>
            <a:off x="311700" y="1152475"/>
            <a:ext cx="8520600" cy="16318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Each user on a computer system has a password, which is six to eight characters long, where each character is an uppercase letter or a digit. </a:t>
            </a:r>
            <a:endParaRPr dirty="0">
              <a:solidFill>
                <a:schemeClr val="tx1"/>
              </a:solidFill>
              <a:latin typeface="Comic Sans MS" panose="030F0702030302020204" pitchFamily="66" charset="0"/>
            </a:endParaRPr>
          </a:p>
          <a:p>
            <a:pPr marL="0" lvl="0" indent="0" algn="l" rtl="0">
              <a:spcBef>
                <a:spcPts val="1600"/>
              </a:spcBef>
              <a:spcAft>
                <a:spcPts val="0"/>
              </a:spcAft>
              <a:buClr>
                <a:schemeClr val="dk1"/>
              </a:buClr>
              <a:buSzPts val="1100"/>
              <a:buFont typeface="Arial"/>
              <a:buNone/>
            </a:pPr>
            <a:r>
              <a:rPr lang="en" dirty="0">
                <a:solidFill>
                  <a:schemeClr val="tx1"/>
                </a:solidFill>
                <a:latin typeface="Comic Sans MS" panose="030F0702030302020204" pitchFamily="66" charset="0"/>
              </a:rPr>
              <a:t>How many possible passwords are there</a:t>
            </a:r>
            <a:r>
              <a:rPr lang="en" dirty="0" smtClean="0">
                <a:solidFill>
                  <a:schemeClr val="tx1"/>
                </a:solidFill>
                <a:latin typeface="Comic Sans MS" panose="030F0702030302020204" pitchFamily="66"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3.2</a:t>
            </a:r>
            <a:endParaRPr dirty="0">
              <a:latin typeface="Comic Sans MS" panose="030F0702030302020204" pitchFamily="66" charset="0"/>
            </a:endParaRPr>
          </a:p>
        </p:txBody>
      </p:sp>
      <p:sp>
        <p:nvSpPr>
          <p:cNvPr id="97" name="Google Shape;97;p20"/>
          <p:cNvSpPr txBox="1">
            <a:spLocks noGrp="1"/>
          </p:cNvSpPr>
          <p:nvPr>
            <p:ph type="body" idx="1"/>
          </p:nvPr>
        </p:nvSpPr>
        <p:spPr>
          <a:xfrm>
            <a:off x="311700" y="1152475"/>
            <a:ext cx="8520600" cy="16318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Each user on a computer system has a password, which is six to eight characters long, where each character is an uppercase letter or a digit. Each password must contain at least one digit.</a:t>
            </a:r>
            <a:endParaRPr dirty="0">
              <a:solidFill>
                <a:schemeClr val="tx1"/>
              </a:solidFill>
              <a:latin typeface="Comic Sans MS" panose="030F0702030302020204" pitchFamily="66" charset="0"/>
            </a:endParaRPr>
          </a:p>
          <a:p>
            <a:pPr marL="0" lvl="0" indent="0" algn="l" rtl="0">
              <a:spcBef>
                <a:spcPts val="1600"/>
              </a:spcBef>
              <a:spcAft>
                <a:spcPts val="0"/>
              </a:spcAft>
              <a:buClr>
                <a:schemeClr val="dk1"/>
              </a:buClr>
              <a:buSzPts val="1100"/>
              <a:buFont typeface="Arial"/>
              <a:buNone/>
            </a:pPr>
            <a:r>
              <a:rPr lang="en" dirty="0">
                <a:solidFill>
                  <a:schemeClr val="tx1"/>
                </a:solidFill>
                <a:latin typeface="Comic Sans MS" panose="030F0702030302020204" pitchFamily="66" charset="0"/>
              </a:rPr>
              <a:t>How many possible passwords are there</a:t>
            </a:r>
            <a:r>
              <a:rPr lang="en" dirty="0" smtClean="0">
                <a:solidFill>
                  <a:schemeClr val="tx1"/>
                </a:solidFill>
                <a:latin typeface="Comic Sans MS" panose="030F0702030302020204" pitchFamily="66" charset="0"/>
              </a:rPr>
              <a:t>?</a:t>
            </a:r>
          </a:p>
        </p:txBody>
      </p:sp>
    </p:spTree>
    <p:extLst>
      <p:ext uri="{BB962C8B-B14F-4D97-AF65-F5344CB8AC3E}">
        <p14:creationId xmlns:p14="http://schemas.microsoft.com/office/powerpoint/2010/main" val="6251561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Comic Sans MS" panose="030F0702030302020204" pitchFamily="66" charset="0"/>
              </a:rPr>
              <a:t>The Subtraction Rule</a:t>
            </a:r>
            <a:endParaRPr dirty="0">
              <a:latin typeface="Comic Sans MS" panose="030F0702030302020204" pitchFamily="66" charset="0"/>
            </a:endParaRPr>
          </a:p>
        </p:txBody>
      </p:sp>
      <mc:AlternateContent xmlns:mc="http://schemas.openxmlformats.org/markup-compatibility/2006">
        <mc:Choice xmlns:a14="http://schemas.microsoft.com/office/drawing/2010/main" Requires="a14">
          <p:sp>
            <p:nvSpPr>
              <p:cNvPr id="61" name="Google Shape;61;p14"/>
              <p:cNvSpPr txBox="1">
                <a:spLocks noGrp="1"/>
              </p:cNvSpPr>
              <p:nvPr>
                <p:ph type="body" idx="1"/>
              </p:nvPr>
            </p:nvSpPr>
            <p:spPr>
              <a:xfrm>
                <a:off x="311700" y="1152474"/>
                <a:ext cx="8520600" cy="1663462"/>
              </a:xfrm>
              <a:prstGeom prst="rect">
                <a:avLst/>
              </a:prstGeom>
            </p:spPr>
            <p:txBody>
              <a:bodyPr spcFirstLastPara="1" wrap="square" lIns="91425" tIns="91425" rIns="91425" bIns="91425" anchor="t" anchorCtr="0">
                <a:noAutofit/>
              </a:bodyPr>
              <a:lstStyle/>
              <a:p>
                <a:pPr marL="114300" indent="0">
                  <a:buNone/>
                </a:pPr>
                <a:r>
                  <a:rPr lang="en-US" dirty="0" smtClean="0">
                    <a:solidFill>
                      <a:schemeClr val="tx1"/>
                    </a:solidFill>
                    <a:latin typeface="Comic Sans MS" panose="030F0702030302020204" pitchFamily="66" charset="0"/>
                  </a:rPr>
                  <a:t>THE SUBTRACTION RULE If a task can be done in either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ways or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ways, then the</a:t>
                </a:r>
              </a:p>
              <a:p>
                <a:pPr marL="114300" indent="0">
                  <a:buNone/>
                </a:pPr>
                <a:r>
                  <a:rPr lang="en-US" dirty="0">
                    <a:solidFill>
                      <a:schemeClr val="tx1"/>
                    </a:solidFill>
                    <a:latin typeface="Comic Sans MS" panose="030F0702030302020204" pitchFamily="66" charset="0"/>
                  </a:rPr>
                  <a:t>number of ways to do the task is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minus (n1 </a:t>
                </a:r>
                <a14:m>
                  <m:oMath xmlns:m="http://schemas.openxmlformats.org/officeDocument/2006/math">
                    <m:r>
                      <a:rPr lang="en-US" i="1">
                        <a:solidFill>
                          <a:schemeClr val="tx1"/>
                        </a:solidFill>
                        <a:latin typeface="Cambria Math"/>
                        <a:ea typeface="Cambria Math"/>
                      </a:rPr>
                      <m:t>⋂</m:t>
                    </m:r>
                  </m:oMath>
                </a14:m>
                <a:r>
                  <a:rPr lang="en-US" dirty="0">
                    <a:solidFill>
                      <a:schemeClr val="tx1"/>
                    </a:solidFill>
                    <a:latin typeface="Comic Sans MS" panose="030F0702030302020204" pitchFamily="66" charset="0"/>
                  </a:rPr>
                  <a:t>n2)common to the two different ways.</a:t>
                </a:r>
              </a:p>
            </p:txBody>
          </p:sp>
        </mc:Choice>
        <mc:Fallback>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4"/>
                <a:ext cx="8520600" cy="1663462"/>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928842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4.1</a:t>
            </a:r>
            <a:endParaRPr dirty="0">
              <a:latin typeface="Comic Sans MS" panose="030F0702030302020204" pitchFamily="66" charset="0"/>
            </a:endParaRPr>
          </a:p>
        </p:txBody>
      </p:sp>
      <p:sp>
        <p:nvSpPr>
          <p:cNvPr id="103" name="Google Shape;103;p21"/>
          <p:cNvSpPr txBox="1">
            <a:spLocks noGrp="1"/>
          </p:cNvSpPr>
          <p:nvPr>
            <p:ph type="body" idx="1"/>
          </p:nvPr>
        </p:nvSpPr>
        <p:spPr>
          <a:xfrm>
            <a:off x="311700" y="1152475"/>
            <a:ext cx="8520600" cy="779067"/>
          </a:xfrm>
          <a:prstGeom prst="rect">
            <a:avLst/>
          </a:prstGeom>
        </p:spPr>
        <p:txBody>
          <a:bodyPr spcFirstLastPara="1" wrap="square" lIns="91425" tIns="91425" rIns="91425" bIns="91425" anchor="t" anchorCtr="0">
            <a:noAutofit/>
          </a:bodyPr>
          <a:lstStyle/>
          <a:p>
            <a:pPr marL="0" lvl="0" indent="0">
              <a:spcAft>
                <a:spcPts val="1600"/>
              </a:spcAft>
              <a:buNone/>
            </a:pPr>
            <a:r>
              <a:rPr lang="en-US" dirty="0">
                <a:solidFill>
                  <a:schemeClr val="tx1"/>
                </a:solidFill>
                <a:latin typeface="Comic Sans MS" panose="030F0702030302020204" pitchFamily="66" charset="0"/>
              </a:rPr>
              <a:t>How many bit strings of length eight either start with a 1 bit or end with the two bits </a:t>
            </a:r>
            <a:r>
              <a:rPr lang="en-US" dirty="0" smtClean="0">
                <a:solidFill>
                  <a:schemeClr val="tx1"/>
                </a:solidFill>
                <a:latin typeface="Comic Sans MS" panose="030F0702030302020204" pitchFamily="66" charset="0"/>
              </a:rPr>
              <a:t>00</a:t>
            </a:r>
            <a:r>
              <a:rPr lang="en-US" dirty="0">
                <a:solidFill>
                  <a:schemeClr val="tx1"/>
                </a:solidFill>
                <a:latin typeface="Comic Sans MS" panose="030F0702030302020204" pitchFamily="66" charset="0"/>
              </a:rPr>
              <a:t>?</a:t>
            </a:r>
            <a:endParaRPr lang="en" dirty="0" smtClean="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5.1: Solve using tree diagram</a:t>
            </a:r>
            <a:endParaRPr dirty="0">
              <a:latin typeface="Comic Sans MS" panose="030F0702030302020204" pitchFamily="66" charset="0"/>
            </a:endParaRPr>
          </a:p>
        </p:txBody>
      </p:sp>
      <p:sp>
        <p:nvSpPr>
          <p:cNvPr id="103" name="Google Shape;103;p21"/>
          <p:cNvSpPr txBox="1">
            <a:spLocks noGrp="1"/>
          </p:cNvSpPr>
          <p:nvPr>
            <p:ph type="body" idx="1"/>
          </p:nvPr>
        </p:nvSpPr>
        <p:spPr>
          <a:xfrm>
            <a:off x="311700" y="1152475"/>
            <a:ext cx="8520600" cy="77906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solidFill>
                  <a:schemeClr val="tx1"/>
                </a:solidFill>
                <a:latin typeface="Comic Sans MS" panose="030F0702030302020204" pitchFamily="66" charset="0"/>
              </a:rPr>
              <a:t>How </a:t>
            </a:r>
            <a:r>
              <a:rPr lang="en" dirty="0">
                <a:solidFill>
                  <a:schemeClr val="tx1"/>
                </a:solidFill>
                <a:latin typeface="Comic Sans MS" panose="030F0702030302020204" pitchFamily="66" charset="0"/>
              </a:rPr>
              <a:t>many bit strings of length four do not have two consecutive 1s? </a:t>
            </a: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0631342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Pigeonhole Principle</a:t>
            </a:r>
            <a:endParaRPr lang="en-US" dirty="0">
              <a:latin typeface="Comic Sans MS" panose="030F0702030302020204" pitchFamily="66" charset="0"/>
            </a:endParaRPr>
          </a:p>
        </p:txBody>
      </p:sp>
      <p:sp>
        <p:nvSpPr>
          <p:cNvPr id="3" name="Text Placeholder 2"/>
          <p:cNvSpPr>
            <a:spLocks noGrp="1"/>
          </p:cNvSpPr>
          <p:nvPr>
            <p:ph type="body" idx="1"/>
          </p:nvPr>
        </p:nvSpPr>
        <p:spPr>
          <a:xfrm>
            <a:off x="311700" y="1152475"/>
            <a:ext cx="8520600" cy="1705025"/>
          </a:xfrm>
        </p:spPr>
        <p:txBody>
          <a:bodyPr/>
          <a:lstStyle/>
          <a:p>
            <a:pPr marL="114300" indent="0">
              <a:buNone/>
            </a:pPr>
            <a:r>
              <a:rPr lang="en-US" dirty="0">
                <a:solidFill>
                  <a:schemeClr val="tx1"/>
                </a:solidFill>
                <a:latin typeface="Comic Sans MS" panose="030F0702030302020204" pitchFamily="66" charset="0"/>
              </a:rPr>
              <a:t>If </a:t>
            </a:r>
            <a:r>
              <a:rPr lang="en-US" i="1" dirty="0">
                <a:solidFill>
                  <a:schemeClr val="tx1"/>
                </a:solidFill>
                <a:latin typeface="Comic Sans MS" panose="030F0702030302020204" pitchFamily="66" charset="0"/>
              </a:rPr>
              <a:t>k </a:t>
            </a:r>
            <a:r>
              <a:rPr lang="en-US" dirty="0">
                <a:solidFill>
                  <a:schemeClr val="tx1"/>
                </a:solidFill>
                <a:latin typeface="Comic Sans MS" panose="030F0702030302020204" pitchFamily="66" charset="0"/>
              </a:rPr>
              <a:t>is a positive integer and </a:t>
            </a:r>
            <a:r>
              <a:rPr lang="en-US" i="1" dirty="0">
                <a:solidFill>
                  <a:schemeClr val="tx1"/>
                </a:solidFill>
                <a:latin typeface="Comic Sans MS" panose="030F0702030302020204" pitchFamily="66" charset="0"/>
              </a:rPr>
              <a:t>k </a:t>
            </a:r>
            <a:r>
              <a:rPr lang="en-US" dirty="0">
                <a:solidFill>
                  <a:schemeClr val="tx1"/>
                </a:solidFill>
                <a:latin typeface="Comic Sans MS" panose="030F0702030302020204" pitchFamily="66" charset="0"/>
              </a:rPr>
              <a:t>+ 1 or more </a:t>
            </a:r>
            <a:r>
              <a:rPr lang="en-US" dirty="0" smtClean="0">
                <a:solidFill>
                  <a:schemeClr val="tx1"/>
                </a:solidFill>
                <a:latin typeface="Comic Sans MS" panose="030F0702030302020204" pitchFamily="66" charset="0"/>
              </a:rPr>
              <a:t>objects are </a:t>
            </a:r>
            <a:r>
              <a:rPr lang="en-US" dirty="0">
                <a:solidFill>
                  <a:schemeClr val="tx1"/>
                </a:solidFill>
                <a:latin typeface="Comic Sans MS" panose="030F0702030302020204" pitchFamily="66" charset="0"/>
              </a:rPr>
              <a:t>placed into </a:t>
            </a:r>
            <a:r>
              <a:rPr lang="en-US" i="1" dirty="0">
                <a:solidFill>
                  <a:schemeClr val="tx1"/>
                </a:solidFill>
                <a:latin typeface="Comic Sans MS" panose="030F0702030302020204" pitchFamily="66" charset="0"/>
              </a:rPr>
              <a:t>k </a:t>
            </a:r>
            <a:r>
              <a:rPr lang="en-US" dirty="0">
                <a:solidFill>
                  <a:schemeClr val="tx1"/>
                </a:solidFill>
                <a:latin typeface="Comic Sans MS" panose="030F0702030302020204" pitchFamily="66" charset="0"/>
              </a:rPr>
              <a:t>boxes, then there is at least one box containing two or more of the objects</a:t>
            </a:r>
            <a:r>
              <a:rPr lang="en-US" dirty="0" smtClean="0">
                <a:solidFill>
                  <a:schemeClr val="tx1"/>
                </a:solidFill>
                <a:latin typeface="Comic Sans MS" panose="030F0702030302020204" pitchFamily="66" charset="0"/>
              </a:rPr>
              <a:t>.</a:t>
            </a:r>
          </a:p>
          <a:p>
            <a:pPr marL="114300" indent="0">
              <a:buNone/>
            </a:pPr>
            <a:r>
              <a:rPr lang="en-US" dirty="0">
                <a:solidFill>
                  <a:schemeClr val="tx1"/>
                </a:solidFill>
                <a:latin typeface="Comic Sans MS" panose="030F0702030302020204" pitchFamily="66" charset="0"/>
              </a:rPr>
              <a:t>If </a:t>
            </a:r>
            <a:r>
              <a:rPr lang="en-US" i="1" dirty="0">
                <a:solidFill>
                  <a:schemeClr val="tx1"/>
                </a:solidFill>
                <a:latin typeface="Comic Sans MS" panose="030F0702030302020204" pitchFamily="66" charset="0"/>
              </a:rPr>
              <a:t>N </a:t>
            </a:r>
            <a:r>
              <a:rPr lang="en-US" dirty="0">
                <a:solidFill>
                  <a:schemeClr val="tx1"/>
                </a:solidFill>
                <a:latin typeface="Comic Sans MS" panose="030F0702030302020204" pitchFamily="66" charset="0"/>
              </a:rPr>
              <a:t>objects are placed into </a:t>
            </a:r>
            <a:r>
              <a:rPr lang="en-US" i="1" dirty="0" smtClean="0">
                <a:solidFill>
                  <a:schemeClr val="tx1"/>
                </a:solidFill>
                <a:latin typeface="Comic Sans MS" panose="030F0702030302020204" pitchFamily="66" charset="0"/>
              </a:rPr>
              <a:t>k </a:t>
            </a:r>
            <a:r>
              <a:rPr lang="en-US" dirty="0" smtClean="0">
                <a:solidFill>
                  <a:schemeClr val="tx1"/>
                </a:solidFill>
                <a:latin typeface="Comic Sans MS" panose="030F0702030302020204" pitchFamily="66" charset="0"/>
              </a:rPr>
              <a:t>boxes</a:t>
            </a:r>
            <a:r>
              <a:rPr lang="en-US" dirty="0">
                <a:solidFill>
                  <a:schemeClr val="tx1"/>
                </a:solidFill>
                <a:latin typeface="Comic Sans MS" panose="030F0702030302020204" pitchFamily="66" charset="0"/>
              </a:rPr>
              <a:t>, then there is at least one box containing at least </a:t>
            </a:r>
            <a:r>
              <a:rPr lang="en-US" i="1" dirty="0">
                <a:solidFill>
                  <a:schemeClr val="tx1"/>
                </a:solidFill>
                <a:latin typeface="Comic Sans MS" panose="030F0702030302020204" pitchFamily="66" charset="0"/>
              </a:rPr>
              <a:t>N/k</a:t>
            </a:r>
            <a:r>
              <a:rPr lang="en-US" dirty="0">
                <a:solidFill>
                  <a:schemeClr val="tx1"/>
                </a:solidFill>
                <a:latin typeface="Comic Sans MS" panose="030F0702030302020204" pitchFamily="66" charset="0"/>
              </a:rPr>
              <a:t> objects.</a:t>
            </a:r>
          </a:p>
        </p:txBody>
      </p:sp>
    </p:spTree>
    <p:extLst>
      <p:ext uri="{BB962C8B-B14F-4D97-AF65-F5344CB8AC3E}">
        <p14:creationId xmlns:p14="http://schemas.microsoft.com/office/powerpoint/2010/main" val="2186115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Comic Sans MS" panose="030F0702030302020204" pitchFamily="66" charset="0"/>
              </a:rPr>
              <a:t>The Product Rule</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4"/>
            <a:ext cx="8520600" cy="1663462"/>
          </a:xfrm>
          <a:prstGeom prst="rect">
            <a:avLst/>
          </a:prstGeom>
        </p:spPr>
        <p:txBody>
          <a:bodyPr spcFirstLastPara="1" wrap="square" lIns="91425" tIns="91425" rIns="91425" bIns="91425" anchor="t" anchorCtr="0">
            <a:noAutofit/>
          </a:bodyPr>
          <a:lstStyle/>
          <a:p>
            <a:pPr marL="114300" indent="0">
              <a:buNone/>
            </a:pPr>
            <a:r>
              <a:rPr lang="en-US" dirty="0">
                <a:solidFill>
                  <a:schemeClr val="tx1"/>
                </a:solidFill>
                <a:latin typeface="Comic Sans MS" panose="030F0702030302020204" pitchFamily="66" charset="0"/>
              </a:rPr>
              <a:t>Suppose that a procedure can be broken down into a sequence of</a:t>
            </a:r>
          </a:p>
          <a:p>
            <a:pPr marL="114300" indent="0">
              <a:buNone/>
            </a:pPr>
            <a:r>
              <a:rPr lang="en-US" dirty="0">
                <a:solidFill>
                  <a:schemeClr val="tx1"/>
                </a:solidFill>
                <a:latin typeface="Comic Sans MS" panose="030F0702030302020204" pitchFamily="66" charset="0"/>
              </a:rPr>
              <a:t>two tasks. </a:t>
            </a:r>
            <a:r>
              <a:rPr lang="en-US" dirty="0" smtClean="0">
                <a:solidFill>
                  <a:schemeClr val="tx1"/>
                </a:solidFill>
                <a:latin typeface="Comic Sans MS" panose="030F0702030302020204" pitchFamily="66" charset="0"/>
              </a:rPr>
              <a:t/>
            </a:r>
            <a:br>
              <a:rPr lang="en-US" dirty="0" smtClean="0">
                <a:solidFill>
                  <a:schemeClr val="tx1"/>
                </a:solidFill>
                <a:latin typeface="Comic Sans MS" panose="030F0702030302020204" pitchFamily="66" charset="0"/>
              </a:rPr>
            </a:br>
            <a:r>
              <a:rPr lang="en-US" dirty="0" smtClean="0">
                <a:solidFill>
                  <a:schemeClr val="tx1"/>
                </a:solidFill>
                <a:latin typeface="Comic Sans MS" panose="030F0702030302020204" pitchFamily="66" charset="0"/>
              </a:rPr>
              <a:t>If </a:t>
            </a:r>
            <a:r>
              <a:rPr lang="en-US" dirty="0">
                <a:solidFill>
                  <a:schemeClr val="tx1"/>
                </a:solidFill>
                <a:latin typeface="Comic Sans MS" panose="030F0702030302020204" pitchFamily="66" charset="0"/>
              </a:rPr>
              <a:t>there are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 ways to do the first task and for each of these ways of doing the </a:t>
            </a:r>
            <a:r>
              <a:rPr lang="en-US" dirty="0" smtClean="0">
                <a:solidFill>
                  <a:schemeClr val="tx1"/>
                </a:solidFill>
                <a:latin typeface="Comic Sans MS" panose="030F0702030302020204" pitchFamily="66" charset="0"/>
              </a:rPr>
              <a:t>first task</a:t>
            </a:r>
            <a:r>
              <a:rPr lang="en-US" dirty="0">
                <a:solidFill>
                  <a:schemeClr val="tx1"/>
                </a:solidFill>
                <a:latin typeface="Comic Sans MS" panose="030F0702030302020204" pitchFamily="66" charset="0"/>
              </a:rPr>
              <a:t>, there are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ways to do the second task, </a:t>
            </a:r>
            <a:r>
              <a:rPr lang="en-US" dirty="0" smtClean="0">
                <a:solidFill>
                  <a:schemeClr val="tx1"/>
                </a:solidFill>
                <a:latin typeface="Comic Sans MS" panose="030F0702030302020204" pitchFamily="66" charset="0"/>
              </a:rPr>
              <a:t/>
            </a:r>
            <a:br>
              <a:rPr lang="en-US" dirty="0" smtClean="0">
                <a:solidFill>
                  <a:schemeClr val="tx1"/>
                </a:solidFill>
                <a:latin typeface="Comic Sans MS" panose="030F0702030302020204" pitchFamily="66" charset="0"/>
              </a:rPr>
            </a:br>
            <a:r>
              <a:rPr lang="en-US" dirty="0" smtClean="0">
                <a:solidFill>
                  <a:schemeClr val="tx1"/>
                </a:solidFill>
                <a:latin typeface="Comic Sans MS" panose="030F0702030302020204" pitchFamily="66" charset="0"/>
              </a:rPr>
              <a:t>then </a:t>
            </a:r>
            <a:r>
              <a:rPr lang="en-US" dirty="0">
                <a:solidFill>
                  <a:schemeClr val="tx1"/>
                </a:solidFill>
                <a:latin typeface="Comic Sans MS" panose="030F0702030302020204" pitchFamily="66" charset="0"/>
              </a:rPr>
              <a:t>there are </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1</a:t>
            </a:r>
            <a:r>
              <a:rPr lang="en-US" i="1" dirty="0">
                <a:solidFill>
                  <a:schemeClr val="tx1"/>
                </a:solidFill>
                <a:latin typeface="Comic Sans MS" panose="030F0702030302020204" pitchFamily="66" charset="0"/>
              </a:rPr>
              <a:t>n</a:t>
            </a:r>
            <a:r>
              <a:rPr lang="en-US" dirty="0">
                <a:solidFill>
                  <a:schemeClr val="tx1"/>
                </a:solidFill>
                <a:latin typeface="Comic Sans MS" panose="030F0702030302020204" pitchFamily="66" charset="0"/>
              </a:rPr>
              <a:t>2 ways to do the procedure.</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6.1</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109" name="Google Shape;109;p22"/>
          <p:cNvSpPr txBox="1">
            <a:spLocks noGrp="1"/>
          </p:cNvSpPr>
          <p:nvPr>
            <p:ph type="body" idx="1"/>
          </p:nvPr>
        </p:nvSpPr>
        <p:spPr>
          <a:xfrm>
            <a:off x="311700" y="1152475"/>
            <a:ext cx="8520600" cy="1128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How many students must be in a class to guarantee that at least two students receive the same score on the final exam, if the exam is graded on a scale from 0 to 100 points</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mic Sans MS" panose="030F0702030302020204" pitchFamily="66" charset="0"/>
              </a:rPr>
              <a:t>Generalized Pigeonhole Principle</a:t>
            </a:r>
            <a:endParaRPr lang="en-US" dirty="0">
              <a:latin typeface="Comic Sans MS" panose="030F0702030302020204" pitchFamily="66" charset="0"/>
            </a:endParaRPr>
          </a:p>
        </p:txBody>
      </p:sp>
      <p:sp>
        <p:nvSpPr>
          <p:cNvPr id="3" name="Text Placeholder 2"/>
          <p:cNvSpPr>
            <a:spLocks noGrp="1"/>
          </p:cNvSpPr>
          <p:nvPr>
            <p:ph type="body" idx="1"/>
          </p:nvPr>
        </p:nvSpPr>
        <p:spPr>
          <a:xfrm>
            <a:off x="311700" y="1152476"/>
            <a:ext cx="8520600" cy="873752"/>
          </a:xfrm>
        </p:spPr>
        <p:txBody>
          <a:bodyPr/>
          <a:lstStyle/>
          <a:p>
            <a:pPr marL="114300" indent="0">
              <a:buNone/>
            </a:pPr>
            <a:r>
              <a:rPr lang="en-US" dirty="0" smtClean="0">
                <a:solidFill>
                  <a:schemeClr val="tx1"/>
                </a:solidFill>
                <a:latin typeface="Comic Sans MS" panose="030F0702030302020204" pitchFamily="66" charset="0"/>
              </a:rPr>
              <a:t>If </a:t>
            </a:r>
            <a:r>
              <a:rPr lang="en-US" i="1" dirty="0">
                <a:solidFill>
                  <a:schemeClr val="tx1"/>
                </a:solidFill>
                <a:latin typeface="Comic Sans MS" panose="030F0702030302020204" pitchFamily="66" charset="0"/>
              </a:rPr>
              <a:t>N </a:t>
            </a:r>
            <a:r>
              <a:rPr lang="en-US" dirty="0">
                <a:solidFill>
                  <a:schemeClr val="tx1"/>
                </a:solidFill>
                <a:latin typeface="Comic Sans MS" panose="030F0702030302020204" pitchFamily="66" charset="0"/>
              </a:rPr>
              <a:t>objects are placed into </a:t>
            </a:r>
            <a:r>
              <a:rPr lang="en-US" i="1" dirty="0" smtClean="0">
                <a:solidFill>
                  <a:schemeClr val="tx1"/>
                </a:solidFill>
                <a:latin typeface="Comic Sans MS" panose="030F0702030302020204" pitchFamily="66" charset="0"/>
              </a:rPr>
              <a:t>k </a:t>
            </a:r>
            <a:r>
              <a:rPr lang="en-US" dirty="0" smtClean="0">
                <a:solidFill>
                  <a:schemeClr val="tx1"/>
                </a:solidFill>
                <a:latin typeface="Comic Sans MS" panose="030F0702030302020204" pitchFamily="66" charset="0"/>
              </a:rPr>
              <a:t>boxes</a:t>
            </a:r>
            <a:r>
              <a:rPr lang="en-US" dirty="0">
                <a:solidFill>
                  <a:schemeClr val="tx1"/>
                </a:solidFill>
                <a:latin typeface="Comic Sans MS" panose="030F0702030302020204" pitchFamily="66" charset="0"/>
              </a:rPr>
              <a:t>, then there is at least one box containing at least </a:t>
            </a:r>
            <a:r>
              <a:rPr lang="en-US" i="1" dirty="0">
                <a:solidFill>
                  <a:schemeClr val="tx1"/>
                </a:solidFill>
                <a:latin typeface="Comic Sans MS" panose="030F0702030302020204" pitchFamily="66" charset="0"/>
              </a:rPr>
              <a:t>N/k</a:t>
            </a:r>
            <a:r>
              <a:rPr lang="en-US" dirty="0">
                <a:solidFill>
                  <a:schemeClr val="tx1"/>
                </a:solidFill>
                <a:latin typeface="Comic Sans MS" panose="030F0702030302020204" pitchFamily="66" charset="0"/>
              </a:rPr>
              <a:t> objects</a:t>
            </a:r>
            <a:r>
              <a:rPr lang="en-US" dirty="0" smtClean="0">
                <a:solidFill>
                  <a:schemeClr val="tx1"/>
                </a:solidFill>
                <a:latin typeface="Comic Sans MS" panose="030F0702030302020204" pitchFamily="66" charset="0"/>
              </a:rPr>
              <a:t>.</a:t>
            </a:r>
          </a:p>
        </p:txBody>
      </p:sp>
      <p:sp>
        <p:nvSpPr>
          <p:cNvPr id="4" name="Text Placeholder 2"/>
          <p:cNvSpPr txBox="1">
            <a:spLocks/>
          </p:cNvSpPr>
          <p:nvPr/>
        </p:nvSpPr>
        <p:spPr>
          <a:xfrm>
            <a:off x="464100" y="2174706"/>
            <a:ext cx="8520600" cy="1077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dirty="0" smtClean="0">
                <a:solidFill>
                  <a:schemeClr val="tx1"/>
                </a:solidFill>
                <a:latin typeface="Comic Sans MS" panose="030F0702030302020204" pitchFamily="66" charset="0"/>
              </a:rPr>
              <a:t>the minimum number of objects =?</a:t>
            </a:r>
            <a:br>
              <a:rPr lang="en-US" dirty="0" smtClean="0">
                <a:solidFill>
                  <a:schemeClr val="tx1"/>
                </a:solidFill>
                <a:latin typeface="Comic Sans MS" panose="030F0702030302020204" pitchFamily="66" charset="0"/>
              </a:rPr>
            </a:br>
            <a:r>
              <a:rPr lang="en-US" dirty="0" smtClean="0">
                <a:solidFill>
                  <a:schemeClr val="tx1"/>
                </a:solidFill>
                <a:latin typeface="Comic Sans MS" panose="030F0702030302020204" pitchFamily="66" charset="0"/>
              </a:rPr>
              <a:t>such that at least </a:t>
            </a:r>
            <a:r>
              <a:rPr lang="en-US" i="1" dirty="0" smtClean="0">
                <a:solidFill>
                  <a:schemeClr val="tx1"/>
                </a:solidFill>
                <a:latin typeface="Comic Sans MS" panose="030F0702030302020204" pitchFamily="66" charset="0"/>
              </a:rPr>
              <a:t>r </a:t>
            </a:r>
            <a:r>
              <a:rPr lang="en-US" dirty="0" smtClean="0">
                <a:solidFill>
                  <a:schemeClr val="tx1"/>
                </a:solidFill>
                <a:latin typeface="Comic Sans MS" panose="030F0702030302020204" pitchFamily="66" charset="0"/>
              </a:rPr>
              <a:t>of these objects must be in one of </a:t>
            </a:r>
            <a:r>
              <a:rPr lang="en-US" i="1" dirty="0" smtClean="0">
                <a:solidFill>
                  <a:schemeClr val="tx1"/>
                </a:solidFill>
                <a:latin typeface="Comic Sans MS" panose="030F0702030302020204" pitchFamily="66" charset="0"/>
              </a:rPr>
              <a:t>k </a:t>
            </a:r>
            <a:r>
              <a:rPr lang="en-US" dirty="0" smtClean="0">
                <a:solidFill>
                  <a:schemeClr val="tx1"/>
                </a:solidFill>
                <a:latin typeface="Comic Sans MS" panose="030F0702030302020204" pitchFamily="66" charset="0"/>
              </a:rPr>
              <a:t>boxes when these objects are distributed among the boxes.</a:t>
            </a:r>
            <a:endParaRPr lang="en-US" dirty="0">
              <a:solidFill>
                <a:schemeClr val="tx1"/>
              </a:solidFill>
              <a:latin typeface="Comic Sans MS" panose="030F0702030302020204" pitchFamily="66" charset="0"/>
            </a:endParaRPr>
          </a:p>
        </p:txBody>
      </p:sp>
      <p:sp>
        <p:nvSpPr>
          <p:cNvPr id="5" name="Text Placeholder 2"/>
          <p:cNvSpPr txBox="1">
            <a:spLocks/>
          </p:cNvSpPr>
          <p:nvPr/>
        </p:nvSpPr>
        <p:spPr>
          <a:xfrm>
            <a:off x="616500" y="3584406"/>
            <a:ext cx="8520600" cy="1077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dirty="0" smtClean="0">
                <a:solidFill>
                  <a:schemeClr val="tx1"/>
                </a:solidFill>
                <a:latin typeface="Comic Sans MS" panose="030F0702030302020204" pitchFamily="66" charset="0"/>
              </a:rPr>
              <a:t>N = k(r-1) + 1</a:t>
            </a:r>
            <a:endParaRPr lang="en-US"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87322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6.2</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115" name="Google Shape;115;p23"/>
          <p:cNvSpPr txBox="1">
            <a:spLocks noGrp="1"/>
          </p:cNvSpPr>
          <p:nvPr>
            <p:ph type="body" idx="1"/>
          </p:nvPr>
        </p:nvSpPr>
        <p:spPr>
          <a:xfrm>
            <a:off x="311700" y="1152475"/>
            <a:ext cx="8520600" cy="11592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What is the minimum number of students required in a discrete mathematics class to be sure that at least six will receive the same grade, if there are five possible grades, A, B, C, D, and F</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6.3</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121" name="Google Shape;121;p24"/>
          <p:cNvSpPr txBox="1">
            <a:spLocks noGrp="1"/>
          </p:cNvSpPr>
          <p:nvPr>
            <p:ph type="body" idx="1"/>
          </p:nvPr>
        </p:nvSpPr>
        <p:spPr>
          <a:xfrm>
            <a:off x="311700" y="1152475"/>
            <a:ext cx="8520600" cy="108729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chemeClr val="dk1"/>
                </a:solidFill>
                <a:highlight>
                  <a:srgbClr val="FFFFFF"/>
                </a:highlight>
                <a:latin typeface="Comic Sans MS" panose="030F0702030302020204" pitchFamily="66" charset="0"/>
                <a:ea typeface="Roboto"/>
                <a:cs typeface="Roboto"/>
                <a:sym typeface="Roboto"/>
              </a:rPr>
              <a:t>A bag contains 10 red marbles, 10 white marbles, and 10 blue marbles. What is the minimum no. of marbles you have to choose randomly from the bag to ensure that we get 4 marbles of same color?</a:t>
            </a:r>
            <a:endParaRPr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6.4</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127" name="Google Shape;127;p25"/>
          <p:cNvSpPr txBox="1">
            <a:spLocks noGrp="1"/>
          </p:cNvSpPr>
          <p:nvPr>
            <p:ph type="body" idx="1"/>
          </p:nvPr>
        </p:nvSpPr>
        <p:spPr>
          <a:xfrm>
            <a:off x="311700" y="1152475"/>
            <a:ext cx="8520600" cy="12105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highlight>
                  <a:srgbClr val="FFFFFF"/>
                </a:highlight>
                <a:latin typeface="Comic Sans MS" panose="030F0702030302020204" pitchFamily="66" charset="0"/>
                <a:ea typeface="Roboto"/>
                <a:cs typeface="Roboto"/>
                <a:sym typeface="Roboto"/>
              </a:rPr>
              <a:t> A box contains 6 red, 8 green, 10 blue, 12 yellow and 15 white balls. What is the minimum no. of balls we have to choose randomly from the box to ensure that we get </a:t>
            </a:r>
            <a:r>
              <a:rPr lang="en" dirty="0" smtClean="0">
                <a:solidFill>
                  <a:schemeClr val="dk1"/>
                </a:solidFill>
                <a:highlight>
                  <a:srgbClr val="FFFFFF"/>
                </a:highlight>
                <a:latin typeface="Comic Sans MS" panose="030F0702030302020204" pitchFamily="66" charset="0"/>
                <a:ea typeface="Roboto"/>
                <a:cs typeface="Roboto"/>
                <a:sym typeface="Roboto"/>
              </a:rPr>
              <a:t>8 </a:t>
            </a:r>
            <a:r>
              <a:rPr lang="en" dirty="0">
                <a:solidFill>
                  <a:schemeClr val="dk1"/>
                </a:solidFill>
                <a:highlight>
                  <a:srgbClr val="FFFFFF"/>
                </a:highlight>
                <a:latin typeface="Comic Sans MS" panose="030F0702030302020204" pitchFamily="66" charset="0"/>
                <a:ea typeface="Roboto"/>
                <a:cs typeface="Roboto"/>
                <a:sym typeface="Roboto"/>
              </a:rPr>
              <a:t>balls of same color</a:t>
            </a:r>
            <a:r>
              <a:rPr lang="en" dirty="0" smtClean="0">
                <a:solidFill>
                  <a:schemeClr val="dk1"/>
                </a:solidFill>
                <a:highlight>
                  <a:srgbClr val="FFFFFF"/>
                </a:highlight>
                <a:latin typeface="Comic Sans MS" panose="030F0702030302020204" pitchFamily="66" charset="0"/>
                <a:ea typeface="Roboto"/>
                <a:cs typeface="Roboto"/>
                <a:sym typeface="Roboto"/>
              </a:rPr>
              <a:t>?</a:t>
            </a:r>
            <a:endParaRPr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Comic Sans MS" panose="030F0702030302020204" pitchFamily="66" charset="0"/>
              </a:rPr>
              <a:t>Recursive functions</a:t>
            </a:r>
            <a:endParaRPr dirty="0">
              <a:latin typeface="Comic Sans MS" panose="030F0702030302020204" pitchFamily="66" charset="0"/>
            </a:endParaRPr>
          </a:p>
        </p:txBody>
      </p:sp>
      <p:sp>
        <p:nvSpPr>
          <p:cNvPr id="127" name="Google Shape;127;p25"/>
          <p:cNvSpPr txBox="1">
            <a:spLocks noGrp="1"/>
          </p:cNvSpPr>
          <p:nvPr>
            <p:ph type="body" idx="1"/>
          </p:nvPr>
        </p:nvSpPr>
        <p:spPr>
          <a:xfrm>
            <a:off x="311700" y="1152475"/>
            <a:ext cx="2732836" cy="14556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smtClean="0">
                <a:solidFill>
                  <a:schemeClr val="dk1"/>
                </a:solidFill>
                <a:highlight>
                  <a:srgbClr val="FFFFFF"/>
                </a:highlight>
                <a:latin typeface="Comic Sans MS" panose="030F0702030302020204" pitchFamily="66" charset="0"/>
                <a:ea typeface="Roboto"/>
                <a:cs typeface="Roboto"/>
                <a:sym typeface="Roboto"/>
              </a:rPr>
              <a:t>f(0</a:t>
            </a:r>
            <a:r>
              <a:rPr lang="en" dirty="0" smtClean="0">
                <a:solidFill>
                  <a:schemeClr val="dk1"/>
                </a:solidFill>
                <a:highlight>
                  <a:srgbClr val="FFFFFF"/>
                </a:highlight>
                <a:latin typeface="Comic Sans MS" panose="030F0702030302020204" pitchFamily="66" charset="0"/>
                <a:ea typeface="Roboto"/>
                <a:cs typeface="Roboto"/>
                <a:sym typeface="Roboto"/>
              </a:rPr>
              <a:t>) = 1</a:t>
            </a:r>
          </a:p>
          <a:p>
            <a:pPr marL="0" lvl="0" indent="0" algn="l" rtl="0">
              <a:spcBef>
                <a:spcPts val="0"/>
              </a:spcBef>
              <a:spcAft>
                <a:spcPts val="0"/>
              </a:spcAft>
              <a:buClr>
                <a:schemeClr val="dk1"/>
              </a:buClr>
              <a:buSzPts val="1100"/>
              <a:buFont typeface="Arial"/>
              <a:buNone/>
            </a:pPr>
            <a:r>
              <a:rPr lang="en-US" dirty="0">
                <a:solidFill>
                  <a:schemeClr val="dk1"/>
                </a:solidFill>
                <a:highlight>
                  <a:srgbClr val="FFFFFF"/>
                </a:highlight>
                <a:latin typeface="Comic Sans MS" panose="030F0702030302020204" pitchFamily="66" charset="0"/>
                <a:ea typeface="Roboto"/>
                <a:sym typeface="Roboto"/>
              </a:rPr>
              <a:t>f</a:t>
            </a:r>
            <a:r>
              <a:rPr lang="en" dirty="0" smtClean="0">
                <a:solidFill>
                  <a:schemeClr val="dk1"/>
                </a:solidFill>
                <a:highlight>
                  <a:srgbClr val="FFFFFF"/>
                </a:highlight>
                <a:latin typeface="Comic Sans MS" panose="030F0702030302020204" pitchFamily="66" charset="0"/>
                <a:ea typeface="Roboto"/>
                <a:sym typeface="Roboto"/>
              </a:rPr>
              <a:t>(1) = 2</a:t>
            </a:r>
          </a:p>
          <a:p>
            <a:pPr marL="0" lvl="0" indent="0" algn="l" rtl="0">
              <a:spcBef>
                <a:spcPts val="0"/>
              </a:spcBef>
              <a:spcAft>
                <a:spcPts val="0"/>
              </a:spcAft>
              <a:buClr>
                <a:schemeClr val="dk1"/>
              </a:buClr>
              <a:buSzPts val="1100"/>
              <a:buFont typeface="Arial"/>
              <a:buNone/>
            </a:pPr>
            <a:r>
              <a:rPr lang="en-US" dirty="0">
                <a:solidFill>
                  <a:schemeClr val="dk1"/>
                </a:solidFill>
                <a:highlight>
                  <a:srgbClr val="FFFFFF"/>
                </a:highlight>
                <a:latin typeface="Comic Sans MS" panose="030F0702030302020204" pitchFamily="66" charset="0"/>
                <a:ea typeface="Roboto"/>
                <a:sym typeface="Roboto"/>
              </a:rPr>
              <a:t>f</a:t>
            </a:r>
            <a:r>
              <a:rPr lang="en" dirty="0" smtClean="0">
                <a:solidFill>
                  <a:schemeClr val="dk1"/>
                </a:solidFill>
                <a:highlight>
                  <a:srgbClr val="FFFFFF"/>
                </a:highlight>
                <a:latin typeface="Comic Sans MS" panose="030F0702030302020204" pitchFamily="66" charset="0"/>
                <a:ea typeface="Roboto"/>
                <a:sym typeface="Roboto"/>
              </a:rPr>
              <a:t>(n) = 2f(n-1) +3 f(n-2)</a:t>
            </a:r>
          </a:p>
          <a:p>
            <a:pPr marL="0" lvl="0" indent="0" algn="l" rtl="0">
              <a:spcBef>
                <a:spcPts val="0"/>
              </a:spcBef>
              <a:spcAft>
                <a:spcPts val="0"/>
              </a:spcAft>
              <a:buClr>
                <a:schemeClr val="dk1"/>
              </a:buClr>
              <a:buSzPts val="1100"/>
              <a:buFont typeface="Arial"/>
              <a:buNone/>
            </a:pPr>
            <a:r>
              <a:rPr lang="en-US" dirty="0">
                <a:solidFill>
                  <a:schemeClr val="dk1"/>
                </a:solidFill>
                <a:highlight>
                  <a:srgbClr val="FFFFFF"/>
                </a:highlight>
                <a:latin typeface="Comic Sans MS" panose="030F0702030302020204" pitchFamily="66" charset="0"/>
                <a:ea typeface="Roboto"/>
                <a:sym typeface="Roboto"/>
              </a:rPr>
              <a:t>f</a:t>
            </a:r>
            <a:r>
              <a:rPr lang="en" dirty="0" smtClean="0">
                <a:solidFill>
                  <a:schemeClr val="dk1"/>
                </a:solidFill>
                <a:highlight>
                  <a:srgbClr val="FFFFFF"/>
                </a:highlight>
                <a:latin typeface="Comic Sans MS" panose="030F0702030302020204" pitchFamily="66" charset="0"/>
                <a:ea typeface="Roboto"/>
                <a:sym typeface="Roboto"/>
              </a:rPr>
              <a:t>(5</a:t>
            </a:r>
            <a:r>
              <a:rPr lang="en" dirty="0" smtClean="0">
                <a:solidFill>
                  <a:schemeClr val="dk1"/>
                </a:solidFill>
                <a:highlight>
                  <a:srgbClr val="FFFFFF"/>
                </a:highlight>
                <a:latin typeface="Comic Sans MS" panose="030F0702030302020204" pitchFamily="66" charset="0"/>
                <a:ea typeface="Roboto"/>
                <a:sym typeface="Roboto"/>
              </a:rPr>
              <a:t>) = ?</a:t>
            </a:r>
            <a:endParaRPr dirty="0">
              <a:latin typeface="Comic Sans MS" panose="030F0702030302020204" pitchFamily="66" charset="0"/>
            </a:endParaRPr>
          </a:p>
        </p:txBody>
      </p:sp>
      <p:sp>
        <p:nvSpPr>
          <p:cNvPr id="4" name="Google Shape;127;p25"/>
          <p:cNvSpPr txBox="1">
            <a:spLocks/>
          </p:cNvSpPr>
          <p:nvPr/>
        </p:nvSpPr>
        <p:spPr>
          <a:xfrm>
            <a:off x="4516555" y="1304874"/>
            <a:ext cx="2732836" cy="1455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buClr>
                <a:schemeClr val="dk1"/>
              </a:buClr>
              <a:buSzPts val="1100"/>
              <a:buFont typeface="Arial"/>
              <a:buNone/>
            </a:pPr>
            <a:r>
              <a:rPr lang="pt-BR" dirty="0" smtClean="0">
                <a:solidFill>
                  <a:schemeClr val="dk1"/>
                </a:solidFill>
                <a:highlight>
                  <a:srgbClr val="FFFFFF"/>
                </a:highlight>
                <a:latin typeface="Comic Sans MS" panose="030F0702030302020204" pitchFamily="66" charset="0"/>
                <a:ea typeface="Roboto"/>
                <a:sym typeface="Roboto"/>
              </a:rPr>
              <a:t>f(n) = 2f(n-1) +3 f(n-2)</a:t>
            </a:r>
          </a:p>
          <a:p>
            <a:pPr marL="0" indent="0">
              <a:buClr>
                <a:schemeClr val="dk1"/>
              </a:buClr>
              <a:buSzPts val="1100"/>
              <a:buFont typeface="Arial"/>
              <a:buNone/>
            </a:pPr>
            <a:r>
              <a:rPr lang="pt-BR" dirty="0">
                <a:solidFill>
                  <a:schemeClr val="dk1"/>
                </a:solidFill>
                <a:highlight>
                  <a:srgbClr val="FFFFFF"/>
                </a:highlight>
                <a:latin typeface="Comic Sans MS" panose="030F0702030302020204" pitchFamily="66" charset="0"/>
                <a:ea typeface="Roboto"/>
                <a:sym typeface="Roboto"/>
              </a:rPr>
              <a:t>f</a:t>
            </a:r>
            <a:r>
              <a:rPr lang="pt-BR" dirty="0" smtClean="0">
                <a:solidFill>
                  <a:schemeClr val="dk1"/>
                </a:solidFill>
                <a:highlight>
                  <a:srgbClr val="FFFFFF"/>
                </a:highlight>
                <a:latin typeface="Comic Sans MS" panose="030F0702030302020204" pitchFamily="66" charset="0"/>
                <a:ea typeface="Roboto"/>
                <a:sym typeface="Roboto"/>
              </a:rPr>
              <a:t>(2) = 2f(1) + 3f(0)</a:t>
            </a:r>
          </a:p>
          <a:p>
            <a:pPr marL="0" indent="0">
              <a:buClr>
                <a:schemeClr val="dk1"/>
              </a:buClr>
              <a:buSzPts val="1100"/>
              <a:buFont typeface="Arial"/>
              <a:buNone/>
            </a:pPr>
            <a:r>
              <a:rPr lang="pt-BR" dirty="0">
                <a:solidFill>
                  <a:schemeClr val="dk1"/>
                </a:solidFill>
                <a:highlight>
                  <a:srgbClr val="FFFFFF"/>
                </a:highlight>
                <a:latin typeface="Comic Sans MS" panose="030F0702030302020204" pitchFamily="66" charset="0"/>
                <a:ea typeface="Roboto"/>
                <a:sym typeface="Roboto"/>
              </a:rPr>
              <a:t> </a:t>
            </a:r>
            <a:r>
              <a:rPr lang="pt-BR" dirty="0" smtClean="0">
                <a:solidFill>
                  <a:schemeClr val="dk1"/>
                </a:solidFill>
                <a:highlight>
                  <a:srgbClr val="FFFFFF"/>
                </a:highlight>
                <a:latin typeface="Comic Sans MS" panose="030F0702030302020204" pitchFamily="66" charset="0"/>
                <a:ea typeface="Roboto"/>
                <a:sym typeface="Roboto"/>
              </a:rPr>
              <a:t>      =  2*2 + 3*1</a:t>
            </a:r>
          </a:p>
          <a:p>
            <a:pPr marL="0" indent="0">
              <a:buClr>
                <a:schemeClr val="dk1"/>
              </a:buClr>
              <a:buSzPts val="1100"/>
              <a:buFont typeface="Arial"/>
              <a:buNone/>
            </a:pPr>
            <a:r>
              <a:rPr lang="pt-BR" dirty="0">
                <a:solidFill>
                  <a:schemeClr val="dk1"/>
                </a:solidFill>
                <a:highlight>
                  <a:srgbClr val="FFFFFF"/>
                </a:highlight>
                <a:latin typeface="Comic Sans MS" panose="030F0702030302020204" pitchFamily="66" charset="0"/>
                <a:ea typeface="Roboto"/>
                <a:sym typeface="Roboto"/>
              </a:rPr>
              <a:t> </a:t>
            </a:r>
            <a:r>
              <a:rPr lang="pt-BR" dirty="0" smtClean="0">
                <a:solidFill>
                  <a:schemeClr val="dk1"/>
                </a:solidFill>
                <a:highlight>
                  <a:srgbClr val="FFFFFF"/>
                </a:highlight>
                <a:latin typeface="Comic Sans MS" panose="030F0702030302020204" pitchFamily="66" charset="0"/>
                <a:ea typeface="Roboto"/>
                <a:sym typeface="Roboto"/>
              </a:rPr>
              <a:t>      = 7 </a:t>
            </a:r>
            <a:endParaRPr lang="pt-BR" dirty="0">
              <a:latin typeface="Comic Sans MS" panose="030F0702030302020204" pitchFamily="66" charset="0"/>
            </a:endParaRPr>
          </a:p>
        </p:txBody>
      </p:sp>
      <p:sp>
        <p:nvSpPr>
          <p:cNvPr id="5" name="Google Shape;127;p25"/>
          <p:cNvSpPr txBox="1">
            <a:spLocks/>
          </p:cNvSpPr>
          <p:nvPr/>
        </p:nvSpPr>
        <p:spPr>
          <a:xfrm>
            <a:off x="533374" y="2917295"/>
            <a:ext cx="2732836" cy="1455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buClr>
                <a:schemeClr val="dk1"/>
              </a:buClr>
              <a:buSzPts val="1100"/>
              <a:buFont typeface="Arial"/>
              <a:buNone/>
            </a:pPr>
            <a:r>
              <a:rPr lang="pt-BR" dirty="0" smtClean="0">
                <a:solidFill>
                  <a:schemeClr val="dk1"/>
                </a:solidFill>
                <a:highlight>
                  <a:srgbClr val="FFFFFF"/>
                </a:highlight>
                <a:latin typeface="Comic Sans MS" panose="030F0702030302020204" pitchFamily="66" charset="0"/>
                <a:ea typeface="Roboto"/>
                <a:sym typeface="Roboto"/>
              </a:rPr>
              <a:t>f(n) = 2f(n-1) +3 f(n-2)</a:t>
            </a:r>
          </a:p>
          <a:p>
            <a:pPr marL="0" indent="0">
              <a:buClr>
                <a:schemeClr val="dk1"/>
              </a:buClr>
              <a:buSzPts val="1100"/>
              <a:buFont typeface="Arial"/>
              <a:buNone/>
            </a:pPr>
            <a:r>
              <a:rPr lang="pt-BR" dirty="0">
                <a:solidFill>
                  <a:schemeClr val="dk1"/>
                </a:solidFill>
                <a:highlight>
                  <a:srgbClr val="FFFFFF"/>
                </a:highlight>
                <a:latin typeface="Comic Sans MS" panose="030F0702030302020204" pitchFamily="66" charset="0"/>
                <a:ea typeface="Roboto"/>
                <a:sym typeface="Roboto"/>
              </a:rPr>
              <a:t>f</a:t>
            </a:r>
            <a:r>
              <a:rPr lang="pt-BR" dirty="0" smtClean="0">
                <a:solidFill>
                  <a:schemeClr val="dk1"/>
                </a:solidFill>
                <a:highlight>
                  <a:srgbClr val="FFFFFF"/>
                </a:highlight>
                <a:latin typeface="Comic Sans MS" panose="030F0702030302020204" pitchFamily="66" charset="0"/>
                <a:ea typeface="Roboto"/>
                <a:sym typeface="Roboto"/>
              </a:rPr>
              <a:t>(3) = 2f(2) + 3f(1)</a:t>
            </a:r>
          </a:p>
          <a:p>
            <a:pPr marL="0" indent="0">
              <a:buClr>
                <a:schemeClr val="dk1"/>
              </a:buClr>
              <a:buSzPts val="1100"/>
              <a:buFont typeface="Arial"/>
              <a:buNone/>
            </a:pPr>
            <a:r>
              <a:rPr lang="pt-BR" dirty="0">
                <a:solidFill>
                  <a:schemeClr val="dk1"/>
                </a:solidFill>
                <a:highlight>
                  <a:srgbClr val="FFFFFF"/>
                </a:highlight>
                <a:latin typeface="Comic Sans MS" panose="030F0702030302020204" pitchFamily="66" charset="0"/>
                <a:ea typeface="Roboto"/>
                <a:sym typeface="Roboto"/>
              </a:rPr>
              <a:t> </a:t>
            </a:r>
            <a:r>
              <a:rPr lang="pt-BR" dirty="0" smtClean="0">
                <a:solidFill>
                  <a:schemeClr val="dk1"/>
                </a:solidFill>
                <a:highlight>
                  <a:srgbClr val="FFFFFF"/>
                </a:highlight>
                <a:latin typeface="Comic Sans MS" panose="030F0702030302020204" pitchFamily="66" charset="0"/>
                <a:ea typeface="Roboto"/>
                <a:sym typeface="Roboto"/>
              </a:rPr>
              <a:t>      =  2*7 + 3*2</a:t>
            </a:r>
          </a:p>
          <a:p>
            <a:pPr marL="0" indent="0">
              <a:buClr>
                <a:schemeClr val="dk1"/>
              </a:buClr>
              <a:buSzPts val="1100"/>
              <a:buFont typeface="Arial"/>
              <a:buNone/>
            </a:pPr>
            <a:r>
              <a:rPr lang="pt-BR" dirty="0">
                <a:solidFill>
                  <a:schemeClr val="dk1"/>
                </a:solidFill>
                <a:highlight>
                  <a:srgbClr val="FFFFFF"/>
                </a:highlight>
                <a:latin typeface="Comic Sans MS" panose="030F0702030302020204" pitchFamily="66" charset="0"/>
                <a:ea typeface="Roboto"/>
                <a:sym typeface="Roboto"/>
              </a:rPr>
              <a:t> </a:t>
            </a:r>
            <a:r>
              <a:rPr lang="pt-BR" dirty="0" smtClean="0">
                <a:solidFill>
                  <a:schemeClr val="dk1"/>
                </a:solidFill>
                <a:highlight>
                  <a:srgbClr val="FFFFFF"/>
                </a:highlight>
                <a:latin typeface="Comic Sans MS" panose="030F0702030302020204" pitchFamily="66" charset="0"/>
                <a:ea typeface="Roboto"/>
                <a:sym typeface="Roboto"/>
              </a:rPr>
              <a:t>      = 20</a:t>
            </a:r>
            <a:endParaRPr lang="pt-BR" dirty="0">
              <a:latin typeface="Comic Sans MS" panose="030F0702030302020204" pitchFamily="66" charset="0"/>
            </a:endParaRPr>
          </a:p>
        </p:txBody>
      </p:sp>
      <p:sp>
        <p:nvSpPr>
          <p:cNvPr id="6" name="Google Shape;127;p25"/>
          <p:cNvSpPr txBox="1">
            <a:spLocks/>
          </p:cNvSpPr>
          <p:nvPr/>
        </p:nvSpPr>
        <p:spPr>
          <a:xfrm>
            <a:off x="4516555" y="3054206"/>
            <a:ext cx="2732836" cy="1455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buClr>
                <a:schemeClr val="dk1"/>
              </a:buClr>
              <a:buSzPts val="1100"/>
              <a:buFont typeface="Arial"/>
              <a:buNone/>
            </a:pPr>
            <a:r>
              <a:rPr lang="pt-BR" dirty="0" smtClean="0">
                <a:solidFill>
                  <a:schemeClr val="dk1"/>
                </a:solidFill>
                <a:highlight>
                  <a:srgbClr val="FFFFFF"/>
                </a:highlight>
                <a:latin typeface="Comic Sans MS" panose="030F0702030302020204" pitchFamily="66" charset="0"/>
                <a:ea typeface="Roboto"/>
                <a:sym typeface="Roboto"/>
              </a:rPr>
              <a:t>f(n) = 2f(n-1) +3 f(n-2)</a:t>
            </a:r>
          </a:p>
          <a:p>
            <a:pPr marL="0" indent="0">
              <a:buClr>
                <a:schemeClr val="dk1"/>
              </a:buClr>
              <a:buSzPts val="1100"/>
              <a:buFont typeface="Arial"/>
              <a:buNone/>
            </a:pPr>
            <a:r>
              <a:rPr lang="pt-BR" dirty="0">
                <a:solidFill>
                  <a:schemeClr val="dk1"/>
                </a:solidFill>
                <a:highlight>
                  <a:srgbClr val="FFFFFF"/>
                </a:highlight>
                <a:latin typeface="Comic Sans MS" panose="030F0702030302020204" pitchFamily="66" charset="0"/>
                <a:ea typeface="Roboto"/>
                <a:sym typeface="Roboto"/>
              </a:rPr>
              <a:t>f</a:t>
            </a:r>
            <a:r>
              <a:rPr lang="pt-BR" dirty="0" smtClean="0">
                <a:solidFill>
                  <a:schemeClr val="dk1"/>
                </a:solidFill>
                <a:highlight>
                  <a:srgbClr val="FFFFFF"/>
                </a:highlight>
                <a:latin typeface="Comic Sans MS" panose="030F0702030302020204" pitchFamily="66" charset="0"/>
                <a:ea typeface="Roboto"/>
                <a:sym typeface="Roboto"/>
              </a:rPr>
              <a:t>(4) = 2f(3) + 3f(2)</a:t>
            </a:r>
          </a:p>
          <a:p>
            <a:pPr marL="0" indent="0">
              <a:buClr>
                <a:schemeClr val="dk1"/>
              </a:buClr>
              <a:buSzPts val="1100"/>
              <a:buFont typeface="Arial"/>
              <a:buNone/>
            </a:pPr>
            <a:r>
              <a:rPr lang="pt-BR" dirty="0">
                <a:solidFill>
                  <a:schemeClr val="dk1"/>
                </a:solidFill>
                <a:highlight>
                  <a:srgbClr val="FFFFFF"/>
                </a:highlight>
                <a:latin typeface="Comic Sans MS" panose="030F0702030302020204" pitchFamily="66" charset="0"/>
                <a:ea typeface="Roboto"/>
                <a:sym typeface="Roboto"/>
              </a:rPr>
              <a:t> </a:t>
            </a:r>
            <a:r>
              <a:rPr lang="pt-BR" dirty="0" smtClean="0">
                <a:solidFill>
                  <a:schemeClr val="dk1"/>
                </a:solidFill>
                <a:highlight>
                  <a:srgbClr val="FFFFFF"/>
                </a:highlight>
                <a:latin typeface="Comic Sans MS" panose="030F0702030302020204" pitchFamily="66" charset="0"/>
                <a:ea typeface="Roboto"/>
                <a:sym typeface="Roboto"/>
              </a:rPr>
              <a:t>      =  2*20 + 3*7</a:t>
            </a:r>
          </a:p>
          <a:p>
            <a:pPr marL="0" indent="0">
              <a:buClr>
                <a:schemeClr val="dk1"/>
              </a:buClr>
              <a:buSzPts val="1100"/>
              <a:buFont typeface="Arial"/>
              <a:buNone/>
            </a:pPr>
            <a:r>
              <a:rPr lang="pt-BR" dirty="0">
                <a:solidFill>
                  <a:schemeClr val="dk1"/>
                </a:solidFill>
                <a:highlight>
                  <a:srgbClr val="FFFFFF"/>
                </a:highlight>
                <a:latin typeface="Comic Sans MS" panose="030F0702030302020204" pitchFamily="66" charset="0"/>
                <a:ea typeface="Roboto"/>
                <a:sym typeface="Roboto"/>
              </a:rPr>
              <a:t> </a:t>
            </a:r>
            <a:r>
              <a:rPr lang="pt-BR" dirty="0" smtClean="0">
                <a:solidFill>
                  <a:schemeClr val="dk1"/>
                </a:solidFill>
                <a:highlight>
                  <a:srgbClr val="FFFFFF"/>
                </a:highlight>
                <a:latin typeface="Comic Sans MS" panose="030F0702030302020204" pitchFamily="66" charset="0"/>
                <a:ea typeface="Roboto"/>
                <a:sym typeface="Roboto"/>
              </a:rPr>
              <a:t>      = 61</a:t>
            </a:r>
            <a:endParaRPr lang="pt-BR" dirty="0">
              <a:latin typeface="Comic Sans MS" panose="030F0702030302020204" pitchFamily="66" charset="0"/>
            </a:endParaRPr>
          </a:p>
        </p:txBody>
      </p:sp>
    </p:spTree>
    <p:extLst>
      <p:ext uri="{BB962C8B-B14F-4D97-AF65-F5344CB8AC3E}">
        <p14:creationId xmlns:p14="http://schemas.microsoft.com/office/powerpoint/2010/main" val="154110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latin typeface="Comic Sans MS" panose="030F0702030302020204" pitchFamily="66" charset="0"/>
              </a:rPr>
              <a:t>Recursive functions</a:t>
            </a:r>
            <a:endParaRPr dirty="0">
              <a:latin typeface="Comic Sans MS" panose="030F0702030302020204" pitchFamily="66" charset="0"/>
            </a:endParaRPr>
          </a:p>
        </p:txBody>
      </p:sp>
      <p:sp>
        <p:nvSpPr>
          <p:cNvPr id="4" name="Google Shape;127;p25"/>
          <p:cNvSpPr txBox="1">
            <a:spLocks/>
          </p:cNvSpPr>
          <p:nvPr/>
        </p:nvSpPr>
        <p:spPr>
          <a:xfrm>
            <a:off x="533374" y="1221747"/>
            <a:ext cx="2732836" cy="1455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buClr>
                <a:schemeClr val="dk1"/>
              </a:buClr>
              <a:buSzPts val="1100"/>
              <a:buFont typeface="Arial"/>
              <a:buNone/>
            </a:pPr>
            <a:r>
              <a:rPr lang="pt-BR" dirty="0" smtClean="0">
                <a:solidFill>
                  <a:schemeClr val="dk1"/>
                </a:solidFill>
                <a:highlight>
                  <a:srgbClr val="FFFFFF"/>
                </a:highlight>
                <a:latin typeface="Comic Sans MS" panose="030F0702030302020204" pitchFamily="66" charset="0"/>
                <a:ea typeface="Roboto"/>
                <a:sym typeface="Roboto"/>
              </a:rPr>
              <a:t>f(n) = 2f(n-1) +3 f(n-2)</a:t>
            </a:r>
          </a:p>
          <a:p>
            <a:pPr marL="0" indent="0">
              <a:buClr>
                <a:schemeClr val="dk1"/>
              </a:buClr>
              <a:buSzPts val="1100"/>
              <a:buFont typeface="Arial"/>
              <a:buNone/>
            </a:pPr>
            <a:r>
              <a:rPr lang="pt-BR" dirty="0" smtClean="0">
                <a:solidFill>
                  <a:schemeClr val="dk1"/>
                </a:solidFill>
                <a:highlight>
                  <a:srgbClr val="FFFFFF"/>
                </a:highlight>
                <a:latin typeface="Comic Sans MS" panose="030F0702030302020204" pitchFamily="66" charset="0"/>
                <a:ea typeface="Roboto"/>
                <a:sym typeface="Roboto"/>
              </a:rPr>
              <a:t>f(5) = 2f(4) + 3f(3)</a:t>
            </a:r>
          </a:p>
          <a:p>
            <a:pPr marL="0" indent="0">
              <a:buClr>
                <a:schemeClr val="dk1"/>
              </a:buClr>
              <a:buSzPts val="1100"/>
              <a:buFont typeface="Arial"/>
              <a:buNone/>
            </a:pPr>
            <a:r>
              <a:rPr lang="pt-BR" dirty="0">
                <a:solidFill>
                  <a:schemeClr val="dk1"/>
                </a:solidFill>
                <a:highlight>
                  <a:srgbClr val="FFFFFF"/>
                </a:highlight>
                <a:latin typeface="Comic Sans MS" panose="030F0702030302020204" pitchFamily="66" charset="0"/>
                <a:ea typeface="Roboto"/>
                <a:sym typeface="Roboto"/>
              </a:rPr>
              <a:t> </a:t>
            </a:r>
            <a:r>
              <a:rPr lang="pt-BR" dirty="0" smtClean="0">
                <a:solidFill>
                  <a:schemeClr val="dk1"/>
                </a:solidFill>
                <a:highlight>
                  <a:srgbClr val="FFFFFF"/>
                </a:highlight>
                <a:latin typeface="Comic Sans MS" panose="030F0702030302020204" pitchFamily="66" charset="0"/>
                <a:ea typeface="Roboto"/>
                <a:sym typeface="Roboto"/>
              </a:rPr>
              <a:t>      =  2*61 + 3*20</a:t>
            </a:r>
          </a:p>
          <a:p>
            <a:pPr marL="0" indent="0">
              <a:buClr>
                <a:schemeClr val="dk1"/>
              </a:buClr>
              <a:buSzPts val="1100"/>
              <a:buFont typeface="Arial"/>
              <a:buNone/>
            </a:pPr>
            <a:r>
              <a:rPr lang="pt-BR" dirty="0">
                <a:solidFill>
                  <a:schemeClr val="dk1"/>
                </a:solidFill>
                <a:highlight>
                  <a:srgbClr val="FFFFFF"/>
                </a:highlight>
                <a:latin typeface="Comic Sans MS" panose="030F0702030302020204" pitchFamily="66" charset="0"/>
                <a:ea typeface="Roboto"/>
                <a:sym typeface="Roboto"/>
              </a:rPr>
              <a:t> </a:t>
            </a:r>
            <a:r>
              <a:rPr lang="pt-BR" dirty="0" smtClean="0">
                <a:solidFill>
                  <a:schemeClr val="dk1"/>
                </a:solidFill>
                <a:highlight>
                  <a:srgbClr val="FFFFFF"/>
                </a:highlight>
                <a:latin typeface="Comic Sans MS" panose="030F0702030302020204" pitchFamily="66" charset="0"/>
                <a:ea typeface="Roboto"/>
                <a:sym typeface="Roboto"/>
              </a:rPr>
              <a:t>      = 182</a:t>
            </a:r>
            <a:endParaRPr lang="pt-BR" dirty="0">
              <a:latin typeface="Comic Sans MS" panose="030F0702030302020204" pitchFamily="66" charset="0"/>
            </a:endParaRPr>
          </a:p>
        </p:txBody>
      </p:sp>
    </p:spTree>
    <p:extLst>
      <p:ext uri="{BB962C8B-B14F-4D97-AF65-F5344CB8AC3E}">
        <p14:creationId xmlns:p14="http://schemas.microsoft.com/office/powerpoint/2010/main" val="160012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mic Sans MS" panose="030F0702030302020204" pitchFamily="66" charset="0"/>
              </a:rPr>
              <a:t>Problem 1.1</a:t>
            </a:r>
            <a:endParaRPr>
              <a:latin typeface="Comic Sans MS" panose="030F0702030302020204" pitchFamily="66" charset="0"/>
            </a:endParaRPr>
          </a:p>
        </p:txBody>
      </p:sp>
      <p:sp>
        <p:nvSpPr>
          <p:cNvPr id="61" name="Google Shape;61;p14"/>
          <p:cNvSpPr txBox="1">
            <a:spLocks noGrp="1"/>
          </p:cNvSpPr>
          <p:nvPr>
            <p:ph type="body" idx="1"/>
          </p:nvPr>
        </p:nvSpPr>
        <p:spPr>
          <a:xfrm>
            <a:off x="311700" y="1152474"/>
            <a:ext cx="8520600" cy="11283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A new company with just two employees, Sanchez and Patel, rents a floor of a building with 12 offices. How many ways are there to assign different offices to these two employees?</a:t>
            </a:r>
            <a:endParaRPr dirty="0">
              <a:solidFill>
                <a:schemeClr val="tx1"/>
              </a:solidFill>
              <a:latin typeface="Comic Sans MS" panose="030F0702030302020204" pitchFamily="66" charset="0"/>
            </a:endParaRPr>
          </a:p>
          <a:p>
            <a:pPr marL="0" lvl="0" indent="0" algn="l" rtl="0">
              <a:spcBef>
                <a:spcPts val="1600"/>
              </a:spcBef>
              <a:spcAft>
                <a:spcPts val="1600"/>
              </a:spcAft>
              <a:buNone/>
            </a:pP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6115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1.2</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67" name="Google Shape;67;p15"/>
          <p:cNvSpPr txBox="1">
            <a:spLocks noGrp="1"/>
          </p:cNvSpPr>
          <p:nvPr>
            <p:ph type="body" idx="1"/>
          </p:nvPr>
        </p:nvSpPr>
        <p:spPr>
          <a:xfrm>
            <a:off x="311700" y="1152475"/>
            <a:ext cx="8520600" cy="11283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tx1"/>
                </a:solidFill>
                <a:latin typeface="Comic Sans MS" panose="030F0702030302020204" pitchFamily="66" charset="0"/>
              </a:rPr>
              <a:t>The chairs of an auditorium are to be labeled with an uppercase English letter followed by a positive integer not exceeding 100. What is the largest number of chairs that can be labeled differently</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1.3</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67" name="Google Shape;67;p15"/>
          <p:cNvSpPr txBox="1">
            <a:spLocks noGrp="1"/>
          </p:cNvSpPr>
          <p:nvPr>
            <p:ph type="body" idx="1"/>
          </p:nvPr>
        </p:nvSpPr>
        <p:spPr>
          <a:xfrm>
            <a:off x="311700" y="1152475"/>
            <a:ext cx="8520600" cy="1128388"/>
          </a:xfrm>
          <a:prstGeom prst="rect">
            <a:avLst/>
          </a:prstGeom>
        </p:spPr>
        <p:txBody>
          <a:bodyPr spcFirstLastPara="1" wrap="square" lIns="91425" tIns="91425" rIns="91425" bIns="91425" anchor="t" anchorCtr="0">
            <a:noAutofit/>
          </a:bodyPr>
          <a:lstStyle/>
          <a:p>
            <a:pPr marL="114300" indent="0">
              <a:buNone/>
            </a:pPr>
            <a:r>
              <a:rPr lang="en-US" dirty="0">
                <a:solidFill>
                  <a:schemeClr val="tx1"/>
                </a:solidFill>
                <a:latin typeface="Comic Sans MS" panose="030F0702030302020204" pitchFamily="66" charset="0"/>
              </a:rPr>
              <a:t>There are 32 microcomputers in a computer center. Each microcomputer has 24 ports. </a:t>
            </a:r>
            <a:r>
              <a:rPr lang="en-US" dirty="0" smtClean="0">
                <a:solidFill>
                  <a:schemeClr val="tx1"/>
                </a:solidFill>
                <a:latin typeface="Comic Sans MS" panose="030F0702030302020204" pitchFamily="66" charset="0"/>
              </a:rPr>
              <a:t>How many </a:t>
            </a:r>
            <a:r>
              <a:rPr lang="en-US" dirty="0">
                <a:solidFill>
                  <a:schemeClr val="tx1"/>
                </a:solidFill>
                <a:latin typeface="Comic Sans MS" panose="030F0702030302020204" pitchFamily="66" charset="0"/>
              </a:rPr>
              <a:t>different ports to a microcomputer in the center are there?</a:t>
            </a: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2544647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latin typeface="Comic Sans MS" panose="030F0702030302020204" pitchFamily="66" charset="0"/>
              </a:rPr>
              <a:t>The Product Rule: Extended</a:t>
            </a:r>
            <a:endParaRPr dirty="0">
              <a:latin typeface="Comic Sans MS" panose="030F0702030302020204" pitchFamily="66" charset="0"/>
            </a:endParaRPr>
          </a:p>
        </p:txBody>
      </p:sp>
      <p:sp>
        <p:nvSpPr>
          <p:cNvPr id="61" name="Google Shape;61;p14"/>
          <p:cNvSpPr txBox="1">
            <a:spLocks noGrp="1"/>
          </p:cNvSpPr>
          <p:nvPr>
            <p:ph type="body" idx="1"/>
          </p:nvPr>
        </p:nvSpPr>
        <p:spPr>
          <a:xfrm>
            <a:off x="311700" y="1152474"/>
            <a:ext cx="8520600" cy="2546690"/>
          </a:xfrm>
          <a:prstGeom prst="rect">
            <a:avLst/>
          </a:prstGeom>
        </p:spPr>
        <p:txBody>
          <a:bodyPr spcFirstLastPara="1" wrap="square" lIns="91425" tIns="91425" rIns="91425" bIns="91425" anchor="t" anchorCtr="0">
            <a:noAutofit/>
          </a:bodyPr>
          <a:lstStyle/>
          <a:p>
            <a:pPr marL="114300" indent="0">
              <a:buNone/>
            </a:pPr>
            <a:r>
              <a:rPr lang="en-US" dirty="0">
                <a:solidFill>
                  <a:schemeClr val="tx1"/>
                </a:solidFill>
                <a:latin typeface="Comic Sans MS" panose="030F0702030302020204" pitchFamily="66" charset="0"/>
              </a:rPr>
              <a:t>Suppose that a procedure is </a:t>
            </a:r>
            <a:r>
              <a:rPr lang="en-US" dirty="0" smtClean="0">
                <a:solidFill>
                  <a:schemeClr val="tx1"/>
                </a:solidFill>
                <a:latin typeface="Comic Sans MS" panose="030F0702030302020204" pitchFamily="66" charset="0"/>
              </a:rPr>
              <a:t>carried out </a:t>
            </a:r>
            <a:r>
              <a:rPr lang="en-US" dirty="0">
                <a:solidFill>
                  <a:schemeClr val="tx1"/>
                </a:solidFill>
                <a:latin typeface="Comic Sans MS" panose="030F0702030302020204" pitchFamily="66" charset="0"/>
              </a:rPr>
              <a:t>by performing the tasks T</a:t>
            </a:r>
            <a:r>
              <a:rPr lang="en-US" baseline="-25000" dirty="0">
                <a:solidFill>
                  <a:schemeClr val="tx1"/>
                </a:solidFill>
                <a:latin typeface="Comic Sans MS" panose="030F0702030302020204" pitchFamily="66" charset="0"/>
              </a:rPr>
              <a:t>1</a:t>
            </a:r>
            <a:r>
              <a:rPr lang="en-US" dirty="0">
                <a:solidFill>
                  <a:schemeClr val="tx1"/>
                </a:solidFill>
                <a:latin typeface="Comic Sans MS" panose="030F0702030302020204" pitchFamily="66" charset="0"/>
              </a:rPr>
              <a:t>, </a:t>
            </a:r>
            <a:r>
              <a:rPr lang="en-US" dirty="0" smtClean="0">
                <a:solidFill>
                  <a:schemeClr val="tx1"/>
                </a:solidFill>
                <a:latin typeface="Comic Sans MS" panose="030F0702030302020204" pitchFamily="66" charset="0"/>
              </a:rPr>
              <a:t>T</a:t>
            </a:r>
            <a:r>
              <a:rPr lang="en-US" baseline="-25000" dirty="0" smtClean="0">
                <a:solidFill>
                  <a:schemeClr val="tx1"/>
                </a:solidFill>
                <a:latin typeface="Comic Sans MS" panose="030F0702030302020204" pitchFamily="66" charset="0"/>
              </a:rPr>
              <a:t>2</a:t>
            </a:r>
            <a:r>
              <a:rPr lang="en-US" dirty="0" smtClean="0">
                <a:solidFill>
                  <a:schemeClr val="tx1"/>
                </a:solidFill>
                <a:latin typeface="Comic Sans MS" panose="030F0702030302020204" pitchFamily="66" charset="0"/>
              </a:rPr>
              <a:t>, </a:t>
            </a:r>
            <a:r>
              <a:rPr lang="en-US" dirty="0">
                <a:solidFill>
                  <a:schemeClr val="tx1"/>
                </a:solidFill>
                <a:latin typeface="Comic Sans MS" panose="030F0702030302020204" pitchFamily="66" charset="0"/>
              </a:rPr>
              <a:t>. . . , </a:t>
            </a:r>
            <a:r>
              <a:rPr lang="en-US" dirty="0" smtClean="0">
                <a:solidFill>
                  <a:schemeClr val="tx1"/>
                </a:solidFill>
                <a:latin typeface="Comic Sans MS" panose="030F0702030302020204" pitchFamily="66" charset="0"/>
              </a:rPr>
              <a:t>T</a:t>
            </a:r>
            <a:r>
              <a:rPr lang="en-US" baseline="-25000" dirty="0" smtClean="0">
                <a:solidFill>
                  <a:schemeClr val="tx1"/>
                </a:solidFill>
                <a:latin typeface="Comic Sans MS" panose="030F0702030302020204" pitchFamily="66" charset="0"/>
              </a:rPr>
              <a:t>m</a:t>
            </a:r>
            <a:r>
              <a:rPr lang="en-US" dirty="0" smtClean="0">
                <a:solidFill>
                  <a:schemeClr val="tx1"/>
                </a:solidFill>
                <a:latin typeface="Comic Sans MS" panose="030F0702030302020204" pitchFamily="66" charset="0"/>
              </a:rPr>
              <a:t> </a:t>
            </a:r>
            <a:r>
              <a:rPr lang="en-US" dirty="0">
                <a:solidFill>
                  <a:schemeClr val="tx1"/>
                </a:solidFill>
                <a:latin typeface="Comic Sans MS" panose="030F0702030302020204" pitchFamily="66" charset="0"/>
              </a:rPr>
              <a:t>in sequence. </a:t>
            </a:r>
            <a:r>
              <a:rPr lang="en-US" dirty="0" smtClean="0">
                <a:solidFill>
                  <a:schemeClr val="tx1"/>
                </a:solidFill>
                <a:latin typeface="Comic Sans MS" panose="030F0702030302020204" pitchFamily="66" charset="0"/>
              </a:rPr>
              <a:t/>
            </a:r>
            <a:br>
              <a:rPr lang="en-US" dirty="0" smtClean="0">
                <a:solidFill>
                  <a:schemeClr val="tx1"/>
                </a:solidFill>
                <a:latin typeface="Comic Sans MS" panose="030F0702030302020204" pitchFamily="66" charset="0"/>
              </a:rPr>
            </a:br>
            <a:r>
              <a:rPr lang="en-US" dirty="0" smtClean="0">
                <a:solidFill>
                  <a:schemeClr val="tx1"/>
                </a:solidFill>
                <a:latin typeface="Comic Sans MS" panose="030F0702030302020204" pitchFamily="66" charset="0"/>
              </a:rPr>
              <a:t>If </a:t>
            </a:r>
            <a:r>
              <a:rPr lang="en-US" dirty="0">
                <a:solidFill>
                  <a:schemeClr val="tx1"/>
                </a:solidFill>
                <a:latin typeface="Comic Sans MS" panose="030F0702030302020204" pitchFamily="66" charset="0"/>
              </a:rPr>
              <a:t>each task </a:t>
            </a:r>
            <a:r>
              <a:rPr lang="en-US" dirty="0" err="1" smtClean="0">
                <a:solidFill>
                  <a:schemeClr val="tx1"/>
                </a:solidFill>
                <a:latin typeface="Comic Sans MS" panose="030F0702030302020204" pitchFamily="66" charset="0"/>
              </a:rPr>
              <a:t>T</a:t>
            </a:r>
            <a:r>
              <a:rPr lang="en-US" baseline="-25000" dirty="0" err="1" smtClean="0">
                <a:solidFill>
                  <a:schemeClr val="tx1"/>
                </a:solidFill>
                <a:latin typeface="Comic Sans MS" panose="030F0702030302020204" pitchFamily="66" charset="0"/>
              </a:rPr>
              <a:t>i</a:t>
            </a:r>
            <a:r>
              <a:rPr lang="en-US" dirty="0" smtClean="0">
                <a:solidFill>
                  <a:schemeClr val="tx1"/>
                </a:solidFill>
                <a:latin typeface="Comic Sans MS" panose="030F0702030302020204" pitchFamily="66" charset="0"/>
              </a:rPr>
              <a:t> </a:t>
            </a:r>
            <a:r>
              <a:rPr lang="en-US" dirty="0">
                <a:solidFill>
                  <a:schemeClr val="tx1"/>
                </a:solidFill>
                <a:latin typeface="Comic Sans MS" panose="030F0702030302020204" pitchFamily="66" charset="0"/>
              </a:rPr>
              <a:t>, i = 1, 2, . . . , n, can </a:t>
            </a:r>
            <a:r>
              <a:rPr lang="en-US" dirty="0" smtClean="0">
                <a:solidFill>
                  <a:schemeClr val="tx1"/>
                </a:solidFill>
                <a:latin typeface="Comic Sans MS" panose="030F0702030302020204" pitchFamily="66" charset="0"/>
              </a:rPr>
              <a:t>be done </a:t>
            </a:r>
            <a:r>
              <a:rPr lang="en-US" dirty="0">
                <a:solidFill>
                  <a:schemeClr val="tx1"/>
                </a:solidFill>
                <a:latin typeface="Comic Sans MS" panose="030F0702030302020204" pitchFamily="66" charset="0"/>
              </a:rPr>
              <a:t>in </a:t>
            </a:r>
            <a:r>
              <a:rPr lang="en-US" dirty="0" err="1" smtClean="0">
                <a:solidFill>
                  <a:schemeClr val="tx1"/>
                </a:solidFill>
                <a:latin typeface="Comic Sans MS" panose="030F0702030302020204" pitchFamily="66" charset="0"/>
              </a:rPr>
              <a:t>n</a:t>
            </a:r>
            <a:r>
              <a:rPr lang="en-US" baseline="-25000" dirty="0" err="1">
                <a:solidFill>
                  <a:schemeClr val="tx1"/>
                </a:solidFill>
                <a:latin typeface="Comic Sans MS" panose="030F0702030302020204" pitchFamily="66" charset="0"/>
              </a:rPr>
              <a:t>i</a:t>
            </a:r>
            <a:r>
              <a:rPr lang="en-US" dirty="0" smtClean="0">
                <a:solidFill>
                  <a:schemeClr val="tx1"/>
                </a:solidFill>
                <a:latin typeface="Comic Sans MS" panose="030F0702030302020204" pitchFamily="66" charset="0"/>
              </a:rPr>
              <a:t> </a:t>
            </a:r>
            <a:r>
              <a:rPr lang="en-US" dirty="0">
                <a:solidFill>
                  <a:schemeClr val="tx1"/>
                </a:solidFill>
                <a:latin typeface="Comic Sans MS" panose="030F0702030302020204" pitchFamily="66" charset="0"/>
              </a:rPr>
              <a:t>ways, regardless of how the previous tasks were done, </a:t>
            </a:r>
            <a:r>
              <a:rPr lang="en-US" dirty="0" smtClean="0">
                <a:solidFill>
                  <a:schemeClr val="tx1"/>
                </a:solidFill>
                <a:latin typeface="Comic Sans MS" panose="030F0702030302020204" pitchFamily="66" charset="0"/>
              </a:rPr>
              <a:t/>
            </a:r>
            <a:br>
              <a:rPr lang="en-US" dirty="0" smtClean="0">
                <a:solidFill>
                  <a:schemeClr val="tx1"/>
                </a:solidFill>
                <a:latin typeface="Comic Sans MS" panose="030F0702030302020204" pitchFamily="66" charset="0"/>
              </a:rPr>
            </a:br>
            <a:r>
              <a:rPr lang="en-US" dirty="0" smtClean="0">
                <a:solidFill>
                  <a:schemeClr val="tx1"/>
                </a:solidFill>
                <a:latin typeface="Comic Sans MS" panose="030F0702030302020204" pitchFamily="66" charset="0"/>
              </a:rPr>
              <a:t>then </a:t>
            </a:r>
            <a:r>
              <a:rPr lang="en-US" dirty="0">
                <a:solidFill>
                  <a:schemeClr val="tx1"/>
                </a:solidFill>
                <a:latin typeface="Comic Sans MS" panose="030F0702030302020204" pitchFamily="66" charset="0"/>
              </a:rPr>
              <a:t>there are </a:t>
            </a:r>
            <a:r>
              <a:rPr lang="en-US" dirty="0" smtClean="0">
                <a:solidFill>
                  <a:schemeClr val="tx1"/>
                </a:solidFill>
                <a:latin typeface="Comic Sans MS" panose="030F0702030302020204" pitchFamily="66" charset="0"/>
              </a:rPr>
              <a:t>n</a:t>
            </a:r>
            <a:r>
              <a:rPr lang="en-US" baseline="-25000" dirty="0" smtClean="0">
                <a:solidFill>
                  <a:schemeClr val="tx1"/>
                </a:solidFill>
                <a:latin typeface="Comic Sans MS" panose="030F0702030302020204" pitchFamily="66" charset="0"/>
              </a:rPr>
              <a:t>1</a:t>
            </a:r>
            <a:r>
              <a:rPr lang="en-US" dirty="0" smtClean="0">
                <a:solidFill>
                  <a:schemeClr val="tx1"/>
                </a:solidFill>
                <a:latin typeface="Comic Sans MS" panose="030F0702030302020204" pitchFamily="66" charset="0"/>
              </a:rPr>
              <a:t> </a:t>
            </a:r>
            <a:r>
              <a:rPr lang="en-US" dirty="0">
                <a:solidFill>
                  <a:schemeClr val="tx1"/>
                </a:solidFill>
                <a:latin typeface="Comic Sans MS" panose="030F0702030302020204" pitchFamily="66" charset="0"/>
              </a:rPr>
              <a:t>· </a:t>
            </a:r>
            <a:r>
              <a:rPr lang="en-US" dirty="0" smtClean="0">
                <a:solidFill>
                  <a:schemeClr val="tx1"/>
                </a:solidFill>
                <a:latin typeface="Comic Sans MS" panose="030F0702030302020204" pitchFamily="66" charset="0"/>
              </a:rPr>
              <a:t>n</a:t>
            </a:r>
            <a:r>
              <a:rPr lang="en-US" baseline="-25000" dirty="0" smtClean="0">
                <a:solidFill>
                  <a:schemeClr val="tx1"/>
                </a:solidFill>
                <a:latin typeface="Comic Sans MS" panose="030F0702030302020204" pitchFamily="66" charset="0"/>
              </a:rPr>
              <a:t>2</a:t>
            </a:r>
            <a:r>
              <a:rPr lang="en-US" dirty="0" smtClean="0">
                <a:solidFill>
                  <a:schemeClr val="tx1"/>
                </a:solidFill>
                <a:latin typeface="Comic Sans MS" panose="030F0702030302020204" pitchFamily="66" charset="0"/>
              </a:rPr>
              <a:t> </a:t>
            </a:r>
            <a:r>
              <a:rPr lang="en-US" dirty="0">
                <a:solidFill>
                  <a:schemeClr val="tx1"/>
                </a:solidFill>
                <a:latin typeface="Comic Sans MS" panose="030F0702030302020204" pitchFamily="66" charset="0"/>
              </a:rPr>
              <a:t>· · · · · </a:t>
            </a:r>
            <a:r>
              <a:rPr lang="en-US" dirty="0" smtClean="0">
                <a:solidFill>
                  <a:schemeClr val="tx1"/>
                </a:solidFill>
                <a:latin typeface="Comic Sans MS" panose="030F0702030302020204" pitchFamily="66" charset="0"/>
              </a:rPr>
              <a:t>n</a:t>
            </a:r>
            <a:r>
              <a:rPr lang="en-US" baseline="-25000" dirty="0" smtClean="0">
                <a:solidFill>
                  <a:schemeClr val="tx1"/>
                </a:solidFill>
                <a:latin typeface="Comic Sans MS" panose="030F0702030302020204" pitchFamily="66" charset="0"/>
              </a:rPr>
              <a:t>m </a:t>
            </a:r>
            <a:r>
              <a:rPr lang="en-US" dirty="0" smtClean="0">
                <a:solidFill>
                  <a:schemeClr val="tx1"/>
                </a:solidFill>
                <a:latin typeface="Comic Sans MS" panose="030F0702030302020204" pitchFamily="66" charset="0"/>
              </a:rPr>
              <a:t>ways </a:t>
            </a:r>
            <a:r>
              <a:rPr lang="en-US" dirty="0">
                <a:solidFill>
                  <a:schemeClr val="tx1"/>
                </a:solidFill>
                <a:latin typeface="Comic Sans MS" panose="030F0702030302020204" pitchFamily="66" charset="0"/>
              </a:rPr>
              <a:t>to carry out the procedure</a:t>
            </a: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02010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1.4</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73" name="Google Shape;73;p16"/>
          <p:cNvSpPr txBox="1">
            <a:spLocks noGrp="1"/>
          </p:cNvSpPr>
          <p:nvPr>
            <p:ph type="body" idx="1"/>
          </p:nvPr>
        </p:nvSpPr>
        <p:spPr>
          <a:xfrm>
            <a:off x="311700" y="1152476"/>
            <a:ext cx="8520600" cy="551634"/>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dirty="0">
                <a:solidFill>
                  <a:schemeClr val="tx1"/>
                </a:solidFill>
                <a:latin typeface="Comic Sans MS" panose="030F0702030302020204" pitchFamily="66" charset="0"/>
              </a:rPr>
              <a:t>How many different bit strings of length seven are there?</a:t>
            </a:r>
            <a:endParaRPr dirty="0">
              <a:solidFill>
                <a:schemeClr val="tx1"/>
              </a:solidFill>
              <a:latin typeface="Comic Sans MS" panose="030F0702030302020204" pitchFamily="66" charset="0"/>
            </a:endParaRPr>
          </a:p>
          <a:p>
            <a:pPr marL="0" lvl="0" indent="0" algn="l" rtl="0">
              <a:spcBef>
                <a:spcPts val="1600"/>
              </a:spcBef>
              <a:spcAft>
                <a:spcPts val="1600"/>
              </a:spcAft>
              <a:buNone/>
            </a:pP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1.5</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73" name="Google Shape;73;p16"/>
          <p:cNvSpPr txBox="1">
            <a:spLocks noGrp="1"/>
          </p:cNvSpPr>
          <p:nvPr>
            <p:ph type="body" idx="1"/>
          </p:nvPr>
        </p:nvSpPr>
        <p:spPr>
          <a:xfrm>
            <a:off x="311700" y="1152475"/>
            <a:ext cx="8520600" cy="2135255"/>
          </a:xfrm>
          <a:prstGeom prst="rect">
            <a:avLst/>
          </a:prstGeom>
        </p:spPr>
        <p:txBody>
          <a:bodyPr spcFirstLastPara="1" wrap="square" lIns="91425" tIns="91425" rIns="91425" bIns="91425" anchor="t" anchorCtr="0">
            <a:noAutofit/>
          </a:bodyPr>
          <a:lstStyle/>
          <a:p>
            <a:pPr marL="114300" indent="0">
              <a:buNone/>
            </a:pPr>
            <a:r>
              <a:rPr lang="en-US" dirty="0">
                <a:solidFill>
                  <a:schemeClr val="tx1"/>
                </a:solidFill>
                <a:latin typeface="Comic Sans MS" panose="030F0702030302020204" pitchFamily="66" charset="0"/>
              </a:rPr>
              <a:t>How many different license plates can be made if each plate contains a sequence of </a:t>
            </a:r>
            <a:r>
              <a:rPr lang="en-US" dirty="0" smtClean="0">
                <a:solidFill>
                  <a:schemeClr val="tx1"/>
                </a:solidFill>
                <a:latin typeface="Comic Sans MS" panose="030F0702030302020204" pitchFamily="66" charset="0"/>
              </a:rPr>
              <a:t>three uppercase </a:t>
            </a:r>
            <a:r>
              <a:rPr lang="en-US" dirty="0">
                <a:solidFill>
                  <a:schemeClr val="tx1"/>
                </a:solidFill>
                <a:latin typeface="Comic Sans MS" panose="030F0702030302020204" pitchFamily="66" charset="0"/>
              </a:rPr>
              <a:t>English letters followed by three digits (and no sequences of letters are </a:t>
            </a:r>
            <a:r>
              <a:rPr lang="en-US" dirty="0" smtClean="0">
                <a:solidFill>
                  <a:schemeClr val="tx1"/>
                </a:solidFill>
                <a:latin typeface="Comic Sans MS" panose="030F0702030302020204" pitchFamily="66" charset="0"/>
              </a:rPr>
              <a:t>prohibited, even </a:t>
            </a:r>
            <a:r>
              <a:rPr lang="en-US" dirty="0">
                <a:solidFill>
                  <a:schemeClr val="tx1"/>
                </a:solidFill>
                <a:latin typeface="Comic Sans MS" panose="030F0702030302020204" pitchFamily="66" charset="0"/>
              </a:rPr>
              <a:t>if they are obscene)?</a:t>
            </a:r>
            <a:endParaRPr dirty="0">
              <a:solidFill>
                <a:schemeClr val="tx1"/>
              </a:solidFill>
              <a:latin typeface="Comic Sans MS" panose="030F0702030302020204" pitchFamily="66" charset="0"/>
            </a:endParaRPr>
          </a:p>
          <a:p>
            <a:pPr marL="0" indent="0">
              <a:spcBef>
                <a:spcPts val="1600"/>
              </a:spcBef>
              <a:spcAft>
                <a:spcPts val="1600"/>
              </a:spcAft>
              <a:buNone/>
            </a:pPr>
            <a:endParaRP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107756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Comic Sans MS" panose="030F0702030302020204" pitchFamily="66" charset="0"/>
              </a:rPr>
              <a:t>Problem </a:t>
            </a:r>
            <a:r>
              <a:rPr lang="en" dirty="0" smtClean="0">
                <a:latin typeface="Comic Sans MS" panose="030F0702030302020204" pitchFamily="66" charset="0"/>
              </a:rPr>
              <a:t>1.6</a:t>
            </a:r>
            <a:endParaRPr dirty="0">
              <a:latin typeface="Comic Sans MS" panose="030F0702030302020204" pitchFamily="66" charset="0"/>
            </a:endParaRPr>
          </a:p>
          <a:p>
            <a:pPr marL="0" lvl="0" indent="0" algn="l" rtl="0">
              <a:spcBef>
                <a:spcPts val="0"/>
              </a:spcBef>
              <a:spcAft>
                <a:spcPts val="0"/>
              </a:spcAft>
              <a:buNone/>
            </a:pPr>
            <a:endParaRPr dirty="0">
              <a:latin typeface="Comic Sans MS" panose="030F0702030302020204" pitchFamily="66" charset="0"/>
            </a:endParaRPr>
          </a:p>
        </p:txBody>
      </p:sp>
      <p:sp>
        <p:nvSpPr>
          <p:cNvPr id="79" name="Google Shape;79;p17"/>
          <p:cNvSpPr txBox="1">
            <a:spLocks noGrp="1"/>
          </p:cNvSpPr>
          <p:nvPr>
            <p:ph type="body" idx="1"/>
          </p:nvPr>
        </p:nvSpPr>
        <p:spPr>
          <a:xfrm>
            <a:off x="311700" y="1152475"/>
            <a:ext cx="8520600" cy="21147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latin typeface="Comic Sans MS" panose="030F0702030302020204" pitchFamily="66" charset="0"/>
              </a:rPr>
              <a:t>A telephone number has the form NYX-NNX-XXXX</a:t>
            </a:r>
            <a:endParaRPr dirty="0">
              <a:solidFill>
                <a:schemeClr val="tx1"/>
              </a:solidFill>
              <a:latin typeface="Comic Sans MS" panose="030F0702030302020204" pitchFamily="66" charset="0"/>
            </a:endParaRPr>
          </a:p>
          <a:p>
            <a:pPr marL="0" lvl="0" indent="0" algn="l" rtl="0">
              <a:spcBef>
                <a:spcPts val="1600"/>
              </a:spcBef>
              <a:spcAft>
                <a:spcPts val="0"/>
              </a:spcAft>
              <a:buNone/>
            </a:pPr>
            <a:r>
              <a:rPr lang="en" dirty="0">
                <a:solidFill>
                  <a:schemeClr val="tx1"/>
                </a:solidFill>
                <a:latin typeface="Comic Sans MS" panose="030F0702030302020204" pitchFamily="66" charset="0"/>
              </a:rPr>
              <a:t>Let X denote a digit that can take any of the values 0 through 9, </a:t>
            </a:r>
            <a:r>
              <a:rPr lang="en" dirty="0" smtClean="0">
                <a:solidFill>
                  <a:schemeClr val="tx1"/>
                </a:solidFill>
                <a:latin typeface="Comic Sans MS" panose="030F0702030302020204" pitchFamily="66" charset="0"/>
              </a:rPr>
              <a:t/>
            </a:r>
            <a:br>
              <a:rPr lang="en" dirty="0" smtClean="0">
                <a:solidFill>
                  <a:schemeClr val="tx1"/>
                </a:solidFill>
                <a:latin typeface="Comic Sans MS" panose="030F0702030302020204" pitchFamily="66" charset="0"/>
              </a:rPr>
            </a:br>
            <a:r>
              <a:rPr lang="en" dirty="0" smtClean="0">
                <a:solidFill>
                  <a:schemeClr val="tx1"/>
                </a:solidFill>
                <a:latin typeface="Comic Sans MS" panose="030F0702030302020204" pitchFamily="66" charset="0"/>
              </a:rPr>
              <a:t>let </a:t>
            </a:r>
            <a:r>
              <a:rPr lang="en" dirty="0">
                <a:solidFill>
                  <a:schemeClr val="tx1"/>
                </a:solidFill>
                <a:latin typeface="Comic Sans MS" panose="030F0702030302020204" pitchFamily="66" charset="0"/>
              </a:rPr>
              <a:t>N denote a digit that can take any of the values 2 through 9, </a:t>
            </a:r>
            <a:r>
              <a:rPr lang="en" dirty="0" smtClean="0">
                <a:solidFill>
                  <a:schemeClr val="tx1"/>
                </a:solidFill>
                <a:latin typeface="Comic Sans MS" panose="030F0702030302020204" pitchFamily="66" charset="0"/>
              </a:rPr>
              <a:t/>
            </a:r>
            <a:br>
              <a:rPr lang="en" dirty="0" smtClean="0">
                <a:solidFill>
                  <a:schemeClr val="tx1"/>
                </a:solidFill>
                <a:latin typeface="Comic Sans MS" panose="030F0702030302020204" pitchFamily="66" charset="0"/>
              </a:rPr>
            </a:br>
            <a:r>
              <a:rPr lang="en" dirty="0" smtClean="0">
                <a:solidFill>
                  <a:schemeClr val="tx1"/>
                </a:solidFill>
                <a:latin typeface="Comic Sans MS" panose="030F0702030302020204" pitchFamily="66" charset="0"/>
              </a:rPr>
              <a:t>and </a:t>
            </a:r>
            <a:r>
              <a:rPr lang="en" dirty="0">
                <a:solidFill>
                  <a:schemeClr val="tx1"/>
                </a:solidFill>
                <a:latin typeface="Comic Sans MS" panose="030F0702030302020204" pitchFamily="66" charset="0"/>
              </a:rPr>
              <a:t>let Y denote a digit that must be a 0 or a 1.</a:t>
            </a:r>
            <a:endParaRPr dirty="0">
              <a:solidFill>
                <a:schemeClr val="tx1"/>
              </a:solidFill>
              <a:latin typeface="Comic Sans MS" panose="030F0702030302020204" pitchFamily="66" charset="0"/>
            </a:endParaRPr>
          </a:p>
          <a:p>
            <a:pPr marL="0" lvl="0" indent="0" algn="l" rtl="0">
              <a:spcBef>
                <a:spcPts val="1600"/>
              </a:spcBef>
              <a:spcAft>
                <a:spcPts val="0"/>
              </a:spcAft>
              <a:buNone/>
            </a:pPr>
            <a:r>
              <a:rPr lang="en" dirty="0">
                <a:solidFill>
                  <a:schemeClr val="tx1"/>
                </a:solidFill>
                <a:latin typeface="Comic Sans MS" panose="030F0702030302020204" pitchFamily="66" charset="0"/>
              </a:rPr>
              <a:t>How many different North American telephone numbers are possible </a:t>
            </a:r>
            <a:r>
              <a:rPr lang="en" dirty="0" smtClean="0">
                <a:solidFill>
                  <a:schemeClr val="tx1"/>
                </a:solidFill>
                <a:latin typeface="Comic Sans MS" panose="030F0702030302020204" pitchFamily="66" charset="0"/>
              </a:rPr>
              <a:t>?</a:t>
            </a:r>
            <a:endParaRPr dirty="0">
              <a:solidFill>
                <a:schemeClr val="tx1"/>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990</Words>
  <Application>Microsoft Office PowerPoint</Application>
  <PresentationFormat>On-screen Show (16:9)</PresentationFormat>
  <Paragraphs>81</Paragraphs>
  <Slides>26</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Comic Sans MS</vt:lpstr>
      <vt:lpstr>Roboto</vt:lpstr>
      <vt:lpstr>Arial</vt:lpstr>
      <vt:lpstr>Cambria Math</vt:lpstr>
      <vt:lpstr>Simple Light</vt:lpstr>
      <vt:lpstr>Counting</vt:lpstr>
      <vt:lpstr>The Product Rule</vt:lpstr>
      <vt:lpstr>Problem 1.1</vt:lpstr>
      <vt:lpstr>Problem 1.2 </vt:lpstr>
      <vt:lpstr>Problem 1.3 </vt:lpstr>
      <vt:lpstr>The Product Rule: Extended</vt:lpstr>
      <vt:lpstr>Problem 1.4 </vt:lpstr>
      <vt:lpstr>Problem 1.5 </vt:lpstr>
      <vt:lpstr>Problem 1.6 </vt:lpstr>
      <vt:lpstr>The Sum Rule</vt:lpstr>
      <vt:lpstr>Problem 2.1</vt:lpstr>
      <vt:lpstr>The Sum Rule: Extended</vt:lpstr>
      <vt:lpstr>Problem 2.2</vt:lpstr>
      <vt:lpstr>Problem 3.1</vt:lpstr>
      <vt:lpstr>Problem 3.2</vt:lpstr>
      <vt:lpstr>The Subtraction Rule</vt:lpstr>
      <vt:lpstr>Problem 4.1</vt:lpstr>
      <vt:lpstr>Problem 5.1: Solve using tree diagram</vt:lpstr>
      <vt:lpstr>Pigeonhole Principle</vt:lpstr>
      <vt:lpstr>Problem 6.1 </vt:lpstr>
      <vt:lpstr>Generalized Pigeonhole Principle</vt:lpstr>
      <vt:lpstr>Problem 6.2 </vt:lpstr>
      <vt:lpstr>Problem 6.3 </vt:lpstr>
      <vt:lpstr>Problem 6.4 </vt:lpstr>
      <vt:lpstr>Recursive functions</vt:lpstr>
      <vt:lpstr>Recursive functions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Counting</dc:title>
  <dc:creator>Yeasir Rayhan Prince</dc:creator>
  <cp:lastModifiedBy>Yeasir Rayhan Prince</cp:lastModifiedBy>
  <cp:revision>52</cp:revision>
  <dcterms:modified xsi:type="dcterms:W3CDTF">2020-03-04T14:18:25Z</dcterms:modified>
</cp:coreProperties>
</file>