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0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852FDB-C65D-41E9-89C2-C530EF2B4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CAEEF26-7C22-4F4D-8311-CA7D08600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FED0D7-458C-455E-8544-7F4FB22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4BE479-F30A-42AD-9F57-F69961CF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E6237C-6508-45AC-A65A-8988FEA3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9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C09935-CB0F-4147-B42A-ED3B9F1E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019B112-47D9-477E-8F70-56F30DEC2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C16462-43A1-462A-AE45-0EF834CF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9A7AE0-42F4-434A-A672-3BF167C6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77513D-7167-431D-9243-B45CAF35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5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81DC520-FEA9-492D-A282-4EB0B653B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7E4A549-EDB1-49AE-91E7-4B9F9B07A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A75A99-64FD-4982-B025-60A2A3AD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2E719E-62FE-4BDD-B1A9-3903FF70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660DEE-60E9-491D-BCCD-66BF7BBE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F828E4-CD31-4E08-9042-18A54834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A8D670-48EE-4E79-9632-ED6C0C65F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26F468-0AD5-4234-B33C-A5A21E0E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7F4839-FB68-485F-8927-47F468A8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5E2014-BE1B-4729-A66C-3BD8CAB2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8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82AB2D-E870-419D-97BC-61742125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A07E9E-5920-4D15-94AB-989A48360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CB3C6E-1A37-41A5-A05B-7046DE33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ADBC4C-8B94-4DFB-9121-41A73455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92F611-984C-4700-8F37-9E1549C6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8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ADE4F3-2E91-4B7B-A523-4F20D9DB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BFEFF9-26D6-4A12-9EA0-C90492A03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E3AE41-6594-47EC-896F-6F854579A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309353D-8B36-4661-8F38-7F672E0C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7BE5FC0-FCB4-4A00-9B13-EF95E782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1734B99-3D29-484C-B00E-6681F8E4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4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B0D425-A8D8-40C3-AADC-ED0A1F06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CE5B86-8B8A-4F2D-BF50-F9A1BFA1A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2A5037-5960-4074-98D6-73D02BAD5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D79AB3D-A0C4-43C8-9AE5-466CD15A0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D78A97C-7EBD-4F84-BA6E-25D45A7C1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577F049-3FBA-4D4F-94A1-4C75C327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770C7D9-907C-4916-8158-03680A1F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1C3B229-17EA-4B52-8721-91DCF9AA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3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B11FC9-9919-4FE2-A084-F8E8852C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5F52948-BD2D-4B96-9757-E8999992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EA6FBD-C6D4-429A-AF22-58EAED3E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2FCAB54-AAEC-412D-AD85-B853F8E4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4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5EBC5A4-17CB-434C-9609-2219D180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46A0E82-BFF7-48D4-B4BE-19F68E22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E4AC46-62DE-4650-854E-0178023A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11F1E2-AA8C-4F5A-AD3C-DE865B15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AF90EB-2E06-4841-8535-150EBA09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B85B0F3-AC9A-47AB-AA9C-8696B66FE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6C64471-6160-4EAC-BB24-78B60CD5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0336C18-C959-43BB-81AD-588F23FB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C75149-E3CE-4F34-BCDB-1DC926C2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9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985B36-160C-4B77-B9F6-6E6ADC4B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CD1F2B6-8B27-46DA-815F-AEC2588D8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94048D5-AF6C-4AE7-903A-9F0BBEE06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06F619A-F3F8-479D-B382-1B06C873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3955CF4-8167-4C02-A662-5E3ED1E7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B652C0-1103-4529-AAEB-70E8920E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7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0F10A20-DCB1-4469-82F2-DA58857D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DC14E44-AA3E-46A4-AF98-6D730D58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F36B15-1CB7-4724-91CF-C3AF193C9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FDDB4-F553-424D-81C5-266A1B530A9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ACD7DB-2840-4940-B50F-42527C398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87367D-22C9-4D20-9B6B-372D4388D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4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2FDA3E-FC10-4645-9A57-FCA21E1CA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Predicate Logic</a:t>
            </a:r>
          </a:p>
        </p:txBody>
      </p:sp>
    </p:spTree>
    <p:extLst>
      <p:ext uri="{BB962C8B-B14F-4D97-AF65-F5344CB8AC3E}">
        <p14:creationId xmlns:p14="http://schemas.microsoft.com/office/powerpoint/2010/main" val="339441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Universal Quantifier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Let x, y range over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 2, …}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r>
                  <a:rPr lang="en-US" sz="3200" dirty="0">
                    <a:latin typeface="Comic Sans MS" panose="030F0702030302020204" pitchFamily="66" charset="0"/>
                  </a:rPr>
                  <a:t>P(x, y) ::= [x + y &gt; 0] </a:t>
                </a:r>
              </a:p>
              <a:p>
                <a:pPr marL="0" indent="0" algn="ctr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r>
                  <a:rPr lang="en-US" sz="3200" dirty="0">
                    <a:latin typeface="Comic Sans MS" panose="030F0702030302020204" pitchFamily="66" charset="0"/>
                  </a:rPr>
                  <a:t> ∀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x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P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(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x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, 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y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)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 ?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97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Universal Quantifier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31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P(1, 2) ::= [1 + 2 &gt; 0] = [3 &gt; 0] </a:t>
            </a:r>
            <a:r>
              <a:rPr lang="en-US" sz="3200" dirty="0">
                <a:solidFill>
                  <a:srgbClr val="00B050"/>
                </a:solidFill>
                <a:latin typeface="Comic Sans MS" panose="030F0702030302020204" pitchFamily="66" charset="0"/>
              </a:rPr>
              <a:t>T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P(2, 3) ::= [2 + 3 &gt; 0] = [5 &gt; 0] </a:t>
            </a:r>
            <a:r>
              <a:rPr lang="en-US" sz="3200" dirty="0">
                <a:solidFill>
                  <a:srgbClr val="00B050"/>
                </a:solidFill>
                <a:latin typeface="Comic Sans MS" panose="030F0702030302020204" pitchFamily="66" charset="0"/>
              </a:rPr>
              <a:t>T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P(0, 0) ::= [4 + 5 &gt; 0] = [9 &gt; 0] </a:t>
            </a:r>
            <a:r>
              <a:rPr lang="en-US" sz="3200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T</a:t>
            </a:r>
          </a:p>
          <a:p>
            <a:pPr marL="0" indent="0">
              <a:buNone/>
            </a:pPr>
            <a:endParaRPr lang="en-US" sz="3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6827" y="3793177"/>
                <a:ext cx="10515600" cy="18319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∀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x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P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(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x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, 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y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)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0B050"/>
                        </a:solidFill>
                        <a:latin typeface="Comic Sans MS" panose="030F0702030302020204" pitchFamily="66" charset="0"/>
                      </a:rPr>
                      <m:t>T</m:t>
                    </m:r>
                  </m:oMath>
                </a14:m>
                <a:endParaRPr lang="en-US" sz="3200" dirty="0">
                  <a:solidFill>
                    <a:srgbClr val="00B050"/>
                  </a:solidFill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27" y="3793177"/>
                <a:ext cx="10515600" cy="1831975"/>
              </a:xfrm>
              <a:prstGeom prst="rect">
                <a:avLst/>
              </a:prstGeom>
              <a:blipFill rotWithShape="0">
                <a:blip r:embed="rId2"/>
                <a:stretch>
                  <a:fillRect t="-7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29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Universal Quantifier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Let x, y range over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 1, 2, …}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r>
                  <a:rPr lang="en-US" sz="3200" dirty="0">
                    <a:latin typeface="Comic Sans MS" panose="030F0702030302020204" pitchFamily="66" charset="0"/>
                  </a:rPr>
                  <a:t>P(x, y) ::= [x + y &gt; 0] </a:t>
                </a:r>
              </a:p>
              <a:p>
                <a:pPr marL="0" indent="0" algn="ctr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∀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x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P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(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x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, 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y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)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3200" b="0" i="0" dirty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3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31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Universal Quantifier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0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P(1, 2) ::= [1 + 2 &gt; 0] = [3 &gt; 0] </a:t>
            </a:r>
            <a:r>
              <a:rPr lang="en-US" sz="3200" dirty="0">
                <a:solidFill>
                  <a:srgbClr val="00B050"/>
                </a:solidFill>
                <a:latin typeface="Comic Sans MS" panose="030F0702030302020204" pitchFamily="66" charset="0"/>
              </a:rPr>
              <a:t>T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P(2, 3) ::= [2 + 3 &gt; 0] = [5 &gt; 0] </a:t>
            </a:r>
            <a:r>
              <a:rPr lang="en-US" sz="3200" dirty="0">
                <a:solidFill>
                  <a:srgbClr val="00B050"/>
                </a:solidFill>
                <a:latin typeface="Comic Sans MS" panose="030F0702030302020204" pitchFamily="66" charset="0"/>
              </a:rPr>
              <a:t>T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P(0, 0) ::= [0 + 0 &gt; 0] = [0 &gt; 0] </a:t>
            </a:r>
            <a:r>
              <a:rPr lang="en-US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F</a:t>
            </a:r>
            <a:endParaRPr lang="en-US" sz="3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6827" y="3793177"/>
                <a:ext cx="10515600" cy="18319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∀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x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P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(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x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, 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y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)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rPr>
                      <m:t>F</m:t>
                    </m:r>
                  </m:oMath>
                </a14:m>
                <a:endParaRPr lang="en-US" sz="3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endParaRPr lang="en-US" sz="3200" dirty="0">
                  <a:solidFill>
                    <a:srgbClr val="00B050"/>
                  </a:solidFill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27" y="3793177"/>
                <a:ext cx="10515600" cy="1831975"/>
              </a:xfrm>
              <a:prstGeom prst="rect">
                <a:avLst/>
              </a:prstGeom>
              <a:blipFill rotWithShape="0">
                <a:blip r:embed="rId2"/>
                <a:stretch>
                  <a:fillRect t="-7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45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Quantifier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x,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y)::= [x + y = 0]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y Q(x, y) 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75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Quantifier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 2, …}</m:t>
                    </m:r>
                  </m:oMath>
                </a14:m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y)::= [x + y = 0]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y Q(x, y) 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44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Quantifier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 2, …}</m:t>
                    </m:r>
                  </m:oMath>
                </a14:m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y)::= [x + y = 0]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y Q(x, y) 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37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Quantifier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 2, …}</m:t>
                    </m:r>
                  </m:oMath>
                </a14:m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y)::= [x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y = 0]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y Q(x, y) 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5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Quantifier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y)::=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0</a:t>
                </a:r>
                <a:r>
                  <a:rPr lang="en-US" sz="3200" dirty="0">
                    <a:latin typeface="Comic Sans MS" panose="030F0702030302020204" pitchFamily="66" charset="0"/>
                  </a:rPr>
                  <a:t>]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y Q(x, y) 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22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Quantifier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y)::=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13]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y Q(x, y) 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89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Predicates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Proposition with variables.</a:t>
            </a:r>
          </a:p>
          <a:p>
            <a:pPr marL="0" indent="0">
              <a:buNone/>
            </a:pPr>
            <a:r>
              <a:rPr lang="es-ES" dirty="0">
                <a:latin typeface="Comic Sans MS" panose="030F0702030302020204" pitchFamily="66" charset="0"/>
              </a:rPr>
              <a:t>Example: </a:t>
            </a:r>
          </a:p>
          <a:p>
            <a:pPr marL="0" indent="0">
              <a:buNone/>
            </a:pPr>
            <a:r>
              <a:rPr lang="es-ES" dirty="0">
                <a:latin typeface="Comic Sans MS" panose="030F0702030302020204" pitchFamily="66" charset="0"/>
              </a:rPr>
              <a:t>	P(x) ::= [x &gt; 3]</a:t>
            </a:r>
            <a:br>
              <a:rPr lang="es-ES" dirty="0">
                <a:latin typeface="Comic Sans MS" panose="030F0702030302020204" pitchFamily="66" charset="0"/>
              </a:rPr>
            </a:br>
            <a:r>
              <a:rPr lang="es-ES" dirty="0">
                <a:latin typeface="Comic Sans MS" panose="030F0702030302020204" pitchFamily="66" charset="0"/>
              </a:rPr>
              <a:t>	P(x, y) ::= [x + 2 = y]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68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Quantifier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y)::=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-6]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y Q(x, y) 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93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Quantifier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,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z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y, z)::= [x + y = z]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y</a:t>
                </a:r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z </a:t>
                </a:r>
                <a:r>
                  <a:rPr lang="en-US" sz="3600" dirty="0">
                    <a:latin typeface="Comic Sans MS" panose="030F0702030302020204" pitchFamily="66" charset="0"/>
                  </a:rPr>
                  <a:t>Q(x, 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y, z) </a:t>
                </a:r>
                <a:r>
                  <a:rPr lang="en-US" sz="3600" dirty="0">
                    <a:latin typeface="Comic Sans MS" panose="030F0702030302020204" pitchFamily="66" charset="0"/>
                  </a:rPr>
                  <a:t>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86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Quantifier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,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z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y, z)::= [x + y = z]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z </a:t>
                </a:r>
                <a:r>
                  <a:rPr lang="en-US" sz="3600" dirty="0">
                    <a:latin typeface="Comic Sans MS" panose="030F0702030302020204" pitchFamily="66" charset="0"/>
                  </a:rPr>
                  <a:t>Q(x, 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y, z) </a:t>
                </a:r>
                <a:r>
                  <a:rPr lang="en-US" sz="3600" dirty="0">
                    <a:latin typeface="Comic Sans MS" panose="030F0702030302020204" pitchFamily="66" charset="0"/>
                  </a:rPr>
                  <a:t>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93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Nested Quantifier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, y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,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z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Q(x,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y, z)::= [x = yz]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z </a:t>
                </a:r>
                <a:r>
                  <a:rPr lang="en-US" sz="3600" dirty="0">
                    <a:latin typeface="Comic Sans MS" panose="030F0702030302020204" pitchFamily="66" charset="0"/>
                  </a:rPr>
                  <a:t>Q(x, 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y, z) </a:t>
                </a:r>
                <a:r>
                  <a:rPr lang="en-US" sz="3600" dirty="0">
                    <a:latin typeface="Comic Sans MS" panose="030F0702030302020204" pitchFamily="66" charset="0"/>
                  </a:rPr>
                  <a:t>= ?</a:t>
                </a: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85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Negating Nested Quantifiers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5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De Morgan’s Law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￢(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sz="3200" dirty="0">
                    <a:latin typeface="Comic Sans MS" panose="030F0702030302020204" pitchFamily="66" charset="0"/>
                  </a:rPr>
                  <a:t>y)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≡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x </a:t>
                </a:r>
                <a:r>
                  <a:rPr lang="en-US" sz="3200" dirty="0">
                    <a:latin typeface="Comic Sans MS" panose="030F0702030302020204" pitchFamily="66" charset="0"/>
                  </a:rPr>
                  <a:t>∨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y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￢(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x ∨ y</a:t>
                </a:r>
                <a:r>
                  <a:rPr lang="en-US" sz="3200" dirty="0">
                    <a:latin typeface="Comic Sans MS" panose="030F0702030302020204" pitchFamily="66" charset="0"/>
                  </a:rPr>
                  <a:t>) ≡ ￢ x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￢ y</a:t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63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Negating propositions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Find the negation of </a:t>
                </a:r>
                <a:r>
                  <a:rPr lang="en-US" sz="3200" dirty="0">
                    <a:latin typeface="Comic Sans MS" panose="030F0702030302020204" pitchFamily="66" charset="0"/>
                  </a:rPr>
                  <a:t>(p → q)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￢ (p </a:t>
                </a:r>
                <a:r>
                  <a:rPr lang="en-US" sz="3200" dirty="0">
                    <a:latin typeface="Comic Sans MS" panose="030F0702030302020204" pitchFamily="66" charset="0"/>
                  </a:rPr>
                  <a:t>→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q) ≡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(￢</a:t>
                </a:r>
                <a:r>
                  <a:rPr lang="en-US" sz="3200" dirty="0">
                    <a:latin typeface="Comic Sans MS" panose="030F0702030302020204" pitchFamily="66" charset="0"/>
                  </a:rPr>
                  <a:t>p ∨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q)</a:t>
                </a:r>
                <a:br>
                  <a:rPr lang="en-US" sz="3200" dirty="0" smtClean="0">
                    <a:latin typeface="Comic Sans MS" panose="030F0702030302020204" pitchFamily="66" charset="0"/>
                  </a:rPr>
                </a:br>
                <a:r>
                  <a:rPr lang="en-US" sz="3200" dirty="0" smtClean="0">
                    <a:latin typeface="Comic Sans MS" panose="030F0702030302020204" pitchFamily="66" charset="0"/>
                  </a:rPr>
                  <a:t>                 ≡ ￢</a:t>
                </a:r>
                <a:r>
                  <a:rPr lang="en-US" sz="3200" dirty="0">
                    <a:latin typeface="Comic Sans MS" panose="030F0702030302020204" pitchFamily="66" charset="0"/>
                  </a:rPr>
                  <a:t> (￢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p)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(q)</a:t>
                </a:r>
                <a:br>
                  <a:rPr lang="en-US" sz="3200" dirty="0" smtClean="0">
                    <a:latin typeface="Comic Sans MS" panose="030F0702030302020204" pitchFamily="66" charset="0"/>
                  </a:rPr>
                </a:br>
                <a:r>
                  <a:rPr lang="en-US" sz="3200" dirty="0" smtClean="0">
                    <a:latin typeface="Comic Sans MS" panose="030F0702030302020204" pitchFamily="66" charset="0"/>
                  </a:rPr>
                  <a:t>                 ≡ p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￢q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94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Negating </a:t>
            </a:r>
            <a:r>
              <a:rPr lang="en-US" dirty="0" smtClean="0">
                <a:latin typeface="Comic Sans MS" panose="030F0702030302020204" pitchFamily="66" charset="0"/>
              </a:rPr>
              <a:t>propositions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2791" y="2385183"/>
                <a:ext cx="10515600" cy="7128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￢ (p </a:t>
                </a:r>
                <a:r>
                  <a:rPr lang="en-US" sz="3200" dirty="0">
                    <a:latin typeface="Comic Sans MS" panose="030F0702030302020204" pitchFamily="66" charset="0"/>
                  </a:rPr>
                  <a:t>∨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 (￢p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q))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2791" y="2385183"/>
                <a:ext cx="10515600" cy="712859"/>
              </a:xfrm>
              <a:blipFill rotWithShape="0">
                <a:blip r:embed="rId2"/>
                <a:stretch>
                  <a:fillRect l="-1449" t="-22222" b="-3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2514" y="3175403"/>
                <a:ext cx="9867331" cy="7005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≡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 (￢p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q)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14" y="3175403"/>
                <a:ext cx="9867331" cy="700562"/>
              </a:xfrm>
              <a:prstGeom prst="rect">
                <a:avLst/>
              </a:prstGeom>
              <a:blipFill rotWithShape="0">
                <a:blip r:embed="rId3"/>
                <a:stretch>
                  <a:fillRect l="-1607" t="-22609" b="-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2084" y="3887362"/>
                <a:ext cx="9867331" cy="7005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≡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(￢ </a:t>
                </a:r>
                <a:r>
                  <a:rPr lang="en-US" sz="3200" dirty="0">
                    <a:latin typeface="Comic Sans MS" panose="030F0702030302020204" pitchFamily="66" charset="0"/>
                  </a:rPr>
                  <a:t>(￢p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∨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q))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84" y="3887362"/>
                <a:ext cx="9867331" cy="700562"/>
              </a:xfrm>
              <a:prstGeom prst="rect">
                <a:avLst/>
              </a:prstGeom>
              <a:blipFill rotWithShape="0">
                <a:blip r:embed="rId4"/>
                <a:stretch>
                  <a:fillRect l="-1544" t="-22609" b="-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0711" y="4572024"/>
                <a:ext cx="9867331" cy="7005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≡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(p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latin typeface="Comic Sans MS" panose="030F0702030302020204" pitchFamily="66" charset="0"/>
                      </a:rPr>
                      <m:t>∨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q)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11" y="4572024"/>
                <a:ext cx="9867331" cy="700562"/>
              </a:xfrm>
              <a:prstGeom prst="rect">
                <a:avLst/>
              </a:prstGeom>
              <a:blipFill rotWithShape="0">
                <a:blip r:embed="rId5"/>
                <a:stretch>
                  <a:fillRect l="-1607" t="-22609" b="-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0474" y="1718717"/>
                <a:ext cx="10515600" cy="7128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Find the negation of (p </a:t>
                </a:r>
                <a:r>
                  <a:rPr lang="en-US" sz="3200" dirty="0">
                    <a:latin typeface="Comic Sans MS" panose="030F0702030302020204" pitchFamily="66" charset="0"/>
                  </a:rPr>
                  <a:t>∨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 (￢p</a:t>
                </a:r>
                <a14:m>
                  <m:oMath xmlns:m="http://schemas.openxmlformats.org/officeDocument/2006/math">
                    <m:r>
                      <a:rPr lang="en-US" sz="3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q))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74" y="1718717"/>
                <a:ext cx="10515600" cy="712859"/>
              </a:xfrm>
              <a:prstGeom prst="rect">
                <a:avLst/>
              </a:prstGeom>
              <a:blipFill rotWithShape="0">
                <a:blip r:embed="rId6"/>
                <a:stretch>
                  <a:fillRect l="-1507" t="-22222" b="-3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2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Negating </a:t>
            </a:r>
            <a:r>
              <a:rPr lang="en-US" dirty="0" smtClean="0">
                <a:latin typeface="Comic Sans MS" panose="030F0702030302020204" pitchFamily="66" charset="0"/>
              </a:rPr>
              <a:t>nested quantifiers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62854"/>
                <a:ext cx="10515600" cy="7128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￢ (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z Q(x, y, z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))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62854"/>
                <a:ext cx="10515600" cy="712859"/>
              </a:xfrm>
              <a:blipFill rotWithShape="0">
                <a:blip r:embed="rId2"/>
                <a:stretch>
                  <a:fillRect l="-1507" t="-22222" b="-3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2514" y="3666722"/>
                <a:ext cx="9867331" cy="7005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≡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x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z Q(x, y, z))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14" y="3666722"/>
                <a:ext cx="9867331" cy="700562"/>
              </a:xfrm>
              <a:prstGeom prst="rect">
                <a:avLst/>
              </a:prstGeom>
              <a:blipFill rotWithShape="0">
                <a:blip r:embed="rId3"/>
                <a:stretch>
                  <a:fillRect l="-1607" t="-22609" b="-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4789" y="4392329"/>
                <a:ext cx="9867331" cy="7005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≡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y</a:t>
                </a:r>
                <a:r>
                  <a:rPr lang="en-US" sz="3200" dirty="0">
                    <a:latin typeface="Comic Sans MS" panose="030F0702030302020204" pitchFamily="66" charset="0"/>
                  </a:rPr>
                  <a:t> ￢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z Q(x, y, z))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89" y="4392329"/>
                <a:ext cx="9867331" cy="700562"/>
              </a:xfrm>
              <a:prstGeom prst="rect">
                <a:avLst/>
              </a:prstGeom>
              <a:blipFill rotWithShape="0">
                <a:blip r:embed="rId4"/>
                <a:stretch>
                  <a:fillRect l="-1606" t="-22807" b="-6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6119" y="5158877"/>
                <a:ext cx="9867331" cy="7005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≡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z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(Q(x</a:t>
                </a:r>
                <a:r>
                  <a:rPr lang="en-US" sz="3200" dirty="0">
                    <a:latin typeface="Comic Sans MS" panose="030F0702030302020204" pitchFamily="66" charset="0"/>
                  </a:rPr>
                  <a:t>, y, z))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19" y="5158877"/>
                <a:ext cx="9867331" cy="700562"/>
              </a:xfrm>
              <a:prstGeom prst="rect">
                <a:avLst/>
              </a:prstGeom>
              <a:blipFill rotWithShape="0">
                <a:blip r:embed="rId5"/>
                <a:stretch>
                  <a:fillRect l="-1607" t="-22609" b="-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0474" y="1718717"/>
                <a:ext cx="10515600" cy="8880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Find the negation of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z Q(x, y, z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), where </a:t>
                </a:r>
                <a:br>
                  <a:rPr lang="en-US" sz="3200" dirty="0" smtClean="0">
                    <a:latin typeface="Comic Sans MS" panose="030F0702030302020204" pitchFamily="66" charset="0"/>
                  </a:rPr>
                </a:br>
                <a:r>
                  <a:rPr lang="en-US" sz="3200" dirty="0">
                    <a:latin typeface="Comic Sans MS" panose="030F0702030302020204" pitchFamily="66" charset="0"/>
                  </a:rPr>
                  <a:t>Q(x, y, z)::= [x = yz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]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74" y="1718717"/>
                <a:ext cx="10515600" cy="888005"/>
              </a:xfrm>
              <a:prstGeom prst="rect">
                <a:avLst/>
              </a:prstGeom>
              <a:blipFill rotWithShape="0">
                <a:blip r:embed="rId6"/>
                <a:stretch>
                  <a:fillRect l="-1391" t="-18493" b="-14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89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Negating </a:t>
            </a:r>
            <a:r>
              <a:rPr lang="en-US" dirty="0" smtClean="0">
                <a:latin typeface="Comic Sans MS" panose="030F0702030302020204" pitchFamily="66" charset="0"/>
              </a:rPr>
              <a:t>nested quantifiers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3415" y="2088131"/>
                <a:ext cx="9867331" cy="7005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≡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z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(x = yz)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5" y="2088131"/>
                <a:ext cx="9867331" cy="700562"/>
              </a:xfrm>
              <a:prstGeom prst="rect">
                <a:avLst/>
              </a:prstGeom>
              <a:blipFill rotWithShape="0">
                <a:blip r:embed="rId2"/>
                <a:stretch>
                  <a:fillRect l="-1544" t="-22807" b="-6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2042" y="2636316"/>
                <a:ext cx="9867331" cy="7005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≡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z (x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yz)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42" y="2636316"/>
                <a:ext cx="9867331" cy="700562"/>
              </a:xfrm>
              <a:prstGeom prst="rect">
                <a:avLst/>
              </a:prstGeom>
              <a:blipFill rotWithShape="0">
                <a:blip r:embed="rId3"/>
                <a:stretch>
                  <a:fillRect l="-1544" t="-20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86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Comic Sans MS" panose="030F0702030302020204" pitchFamily="66" charset="0"/>
              </a:rPr>
              <a:t>∀x For ALL x </a:t>
            </a:r>
            <a:br>
              <a:rPr lang="en-US" sz="4000" dirty="0">
                <a:latin typeface="Comic Sans MS" panose="030F0702030302020204" pitchFamily="66" charset="0"/>
              </a:rPr>
            </a:br>
            <a:r>
              <a:rPr lang="en-US" sz="4000" dirty="0">
                <a:latin typeface="Comic Sans MS" panose="030F0702030302020204" pitchFamily="66" charset="0"/>
              </a:rPr>
              <a:t>∃y There EXISTS some y</a:t>
            </a:r>
          </a:p>
        </p:txBody>
      </p:sp>
    </p:spTree>
    <p:extLst>
      <p:ext uri="{BB962C8B-B14F-4D97-AF65-F5344CB8AC3E}">
        <p14:creationId xmlns:p14="http://schemas.microsoft.com/office/powerpoint/2010/main" val="14533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Negating </a:t>
            </a:r>
            <a:r>
              <a:rPr lang="en-US" dirty="0" smtClean="0">
                <a:latin typeface="Comic Sans MS" panose="030F0702030302020204" pitchFamily="66" charset="0"/>
              </a:rPr>
              <a:t>nested quantifiers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3415" y="2088131"/>
                <a:ext cx="9867331" cy="21699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Find the negation of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z Q(x, y, z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) ∨ P(x</a:t>
                </a:r>
                <a:r>
                  <a:rPr lang="en-US" sz="3200" dirty="0">
                    <a:latin typeface="Comic Sans MS" panose="030F0702030302020204" pitchFamily="66" charset="0"/>
                  </a:rPr>
                  <a:t>, y, z)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 , </a:t>
                </a:r>
                <a:r>
                  <a:rPr lang="en-US" sz="3200" dirty="0">
                    <a:latin typeface="Comic Sans MS" panose="030F0702030302020204" pitchFamily="66" charset="0"/>
                  </a:rPr>
                  <a:t>where </a:t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r>
                  <a:rPr lang="en-US" sz="3200" dirty="0">
                    <a:latin typeface="Comic Sans MS" panose="030F0702030302020204" pitchFamily="66" charset="0"/>
                  </a:rPr>
                  <a:t>Q(x, y, z)::= [x = yz] 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P(x</a:t>
                </a:r>
                <a:r>
                  <a:rPr lang="en-US" sz="3200" dirty="0">
                    <a:latin typeface="Comic Sans MS" panose="030F0702030302020204" pitchFamily="66" charset="0"/>
                  </a:rPr>
                  <a:t>, y, z)::= [x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+ y &gt; z] 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5" y="2088131"/>
                <a:ext cx="9867331" cy="2169970"/>
              </a:xfrm>
              <a:prstGeom prst="rect">
                <a:avLst/>
              </a:prstGeom>
              <a:blipFill rotWithShape="0">
                <a:blip r:embed="rId2"/>
                <a:stretch>
                  <a:fillRect l="-1544" t="-6180" r="-2471" b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12042" y="2636316"/>
            <a:ext cx="9867331" cy="700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 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52217" y="4628888"/>
                <a:ext cx="6778388" cy="8029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4000" dirty="0">
                    <a:latin typeface="Comic Sans MS" panose="030F0702030302020204" pitchFamily="66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4000" dirty="0">
                    <a:latin typeface="Comic Sans MS" panose="030F0702030302020204" pitchFamily="66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4000" dirty="0">
                    <a:latin typeface="Comic Sans MS" panose="030F0702030302020204" pitchFamily="66" charset="0"/>
                  </a:rPr>
                  <a:t>z (x 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4000" dirty="0">
                    <a:latin typeface="Comic Sans MS" panose="030F0702030302020204" pitchFamily="66" charset="0"/>
                  </a:rPr>
                  <a:t> yz</a:t>
                </a:r>
                <a:r>
                  <a:rPr lang="en-US" sz="4000" dirty="0" smtClean="0">
                    <a:latin typeface="Comic Sans MS" panose="030F0702030302020204" pitchFamily="66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4000" dirty="0" smtClean="0">
                    <a:latin typeface="Comic Sans MS" panose="030F0702030302020204" pitchFamily="66" charset="0"/>
                  </a:rPr>
                  <a:t> (x + y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4000" dirty="0">
                    <a:latin typeface="Comic Sans MS" panose="030F0702030302020204" pitchFamily="66" charset="0"/>
                  </a:rPr>
                  <a:t> </a:t>
                </a:r>
                <a:r>
                  <a:rPr lang="en-US" sz="4000" dirty="0" smtClean="0">
                    <a:latin typeface="Comic Sans MS" panose="030F0702030302020204" pitchFamily="66" charset="0"/>
                  </a:rPr>
                  <a:t>z)</a:t>
                </a:r>
                <a:endParaRPr lang="en-US" sz="40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217" y="4628888"/>
                <a:ext cx="6778388" cy="802920"/>
              </a:xfrm>
              <a:prstGeom prst="rect">
                <a:avLst/>
              </a:prstGeom>
              <a:blipFill rotWithShape="0">
                <a:blip r:embed="rId3"/>
                <a:stretch>
                  <a:fillRect t="-18939" b="-3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20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∀ is like 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Let x range over set {1, 2, 3, 4, 5, 6}</a:t>
            </a:r>
            <a:br>
              <a:rPr lang="en-US" sz="3200" dirty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P(x) ::= [x &gt; 3]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/>
            </a:r>
            <a:br>
              <a:rPr lang="en-US" sz="3200" dirty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                          ∀x. P(x)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/>
            </a:r>
            <a:br>
              <a:rPr lang="en-US" sz="3200" dirty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same as P(1) AND P(2) AND P(3) AND P(4) AND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P(5) AND P(6)</a:t>
            </a:r>
          </a:p>
        </p:txBody>
      </p:sp>
    </p:spTree>
    <p:extLst>
      <p:ext uri="{BB962C8B-B14F-4D97-AF65-F5344CB8AC3E}">
        <p14:creationId xmlns:p14="http://schemas.microsoft.com/office/powerpoint/2010/main" val="38612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∃ is like 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Let x range over set {1, 2, 3, 4, 5, 6}</a:t>
            </a:r>
            <a:br>
              <a:rPr lang="en-US" sz="3200" dirty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P(x) ::= [x &gt; 3]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/>
            </a:r>
            <a:br>
              <a:rPr lang="en-US" sz="3200" dirty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                             ∃x. P(x)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/>
            </a:r>
            <a:br>
              <a:rPr lang="en-US" sz="3200" dirty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same as P(1) OR P(2) OR P(3) OR P(4) OR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P(5) OR P(6)</a:t>
            </a:r>
          </a:p>
        </p:txBody>
      </p:sp>
    </p:spTree>
    <p:extLst>
      <p:ext uri="{BB962C8B-B14F-4D97-AF65-F5344CB8AC3E}">
        <p14:creationId xmlns:p14="http://schemas.microsoft.com/office/powerpoint/2010/main" val="239619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Existential Quantifier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Let x, y range over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 1, 2, …}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r>
                  <a:rPr lang="en-US" sz="3200" dirty="0">
                    <a:latin typeface="Comic Sans MS" panose="030F0702030302020204" pitchFamily="66" charset="0"/>
                  </a:rPr>
                  <a:t>P(x, y) ::= [x + y &gt; 0] </a:t>
                </a:r>
              </a:p>
              <a:p>
                <a:pPr marL="0" indent="0" algn="ctr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r>
                  <a:rPr lang="en-US" sz="3200" dirty="0">
                    <a:latin typeface="Comic Sans MS" panose="030F0702030302020204" pitchFamily="66" charset="0"/>
                  </a:rPr>
                  <a:t> ∃x P(x, y)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= ?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88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Existential Quantifier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6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P(1, 2) ::= [1 + 2 &gt; 0] = [3 &gt; 0] </a:t>
            </a:r>
            <a:r>
              <a:rPr lang="en-US" sz="3200" dirty="0">
                <a:solidFill>
                  <a:srgbClr val="00B050"/>
                </a:solidFill>
                <a:latin typeface="Comic Sans MS" panose="030F0702030302020204" pitchFamily="66" charset="0"/>
              </a:rPr>
              <a:t>T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P(2, 3) ::= [2 + 3 &gt; 0] = [5 &gt; 0] </a:t>
            </a:r>
            <a:r>
              <a:rPr lang="en-US" sz="3200" dirty="0">
                <a:solidFill>
                  <a:srgbClr val="00B050"/>
                </a:solidFill>
                <a:latin typeface="Comic Sans MS" panose="030F0702030302020204" pitchFamily="66" charset="0"/>
              </a:rPr>
              <a:t>T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P(0, 0) ::= [0 + 0 &gt; 0] = [0 &gt; 0] </a:t>
            </a:r>
            <a:r>
              <a:rPr lang="en-US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F</a:t>
            </a:r>
            <a:endParaRPr lang="en-US" sz="3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7771" y="3793177"/>
            <a:ext cx="10515600" cy="1886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∃x P(x, y) = </a:t>
            </a:r>
            <a:r>
              <a:rPr lang="en-US" sz="3200" dirty="0">
                <a:solidFill>
                  <a:srgbClr val="00B050"/>
                </a:solidFill>
                <a:latin typeface="Comic Sans MS" panose="030F0702030302020204" pitchFamily="66" charset="0"/>
              </a:rPr>
              <a:t>T</a:t>
            </a:r>
            <a:endParaRPr lang="en-US" sz="3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65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Existential Quantifier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Let x, y range over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 1, 2, …}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r>
                  <a:rPr lang="en-US" sz="3200" dirty="0">
                    <a:latin typeface="Comic Sans MS" panose="030F0702030302020204" pitchFamily="66" charset="0"/>
                  </a:rPr>
                  <a:t>P(x, y) ::= [x + y &lt; 0] </a:t>
                </a:r>
              </a:p>
              <a:p>
                <a:pPr marL="0" indent="0" algn="ctr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r>
                  <a:rPr lang="en-US" sz="3200" dirty="0">
                    <a:latin typeface="Comic Sans MS" panose="030F0702030302020204" pitchFamily="66" charset="0"/>
                  </a:rPr>
                  <a:t> ∃x P(x, y)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= ?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0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27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Existential Quantifier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27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P(1, 2) ::= [1 + 2 &lt; 0] = [3 &lt; 0] </a:t>
            </a:r>
            <a:r>
              <a:rPr lang="en-US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F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P(2, 3) ::= [2 + 3 &lt; 0] = [5 &lt; 0] </a:t>
            </a:r>
            <a:r>
              <a:rPr lang="en-US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F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P(0, 0) ::= [0 + 0 &lt; 0] = [0 &lt; 0] </a:t>
            </a:r>
            <a:r>
              <a:rPr lang="en-US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F</a:t>
            </a:r>
          </a:p>
          <a:p>
            <a:pPr marL="0" indent="0">
              <a:buNone/>
            </a:pPr>
            <a:endParaRPr lang="en-US" sz="3200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54123" y="3765882"/>
            <a:ext cx="10515600" cy="737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∃x P(x, y) = </a:t>
            </a:r>
            <a:r>
              <a:rPr lang="en-US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F</a:t>
            </a:r>
            <a:endParaRPr lang="en-US" sz="32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09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970</Words>
  <Application>Microsoft Office PowerPoint</Application>
  <PresentationFormat>Widescreen</PresentationFormat>
  <Paragraphs>125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Comic Sans MS</vt:lpstr>
      <vt:lpstr>Office Theme</vt:lpstr>
      <vt:lpstr>Predicate Logic</vt:lpstr>
      <vt:lpstr>Predicates</vt:lpstr>
      <vt:lpstr>Quantifiers</vt:lpstr>
      <vt:lpstr>∀ is like AND</vt:lpstr>
      <vt:lpstr>∃ is like OR</vt:lpstr>
      <vt:lpstr>Existential Quantifier</vt:lpstr>
      <vt:lpstr>Existential Quantifier</vt:lpstr>
      <vt:lpstr>Existential Quantifier</vt:lpstr>
      <vt:lpstr>Existential Quantifier</vt:lpstr>
      <vt:lpstr>Universal Quantifier</vt:lpstr>
      <vt:lpstr>Universal Quantifier</vt:lpstr>
      <vt:lpstr>Universal Quantifier</vt:lpstr>
      <vt:lpstr>Universal Quantifier</vt:lpstr>
      <vt:lpstr>Nested Quantifier</vt:lpstr>
      <vt:lpstr>Nested Quantifier</vt:lpstr>
      <vt:lpstr>Nested Quantifier</vt:lpstr>
      <vt:lpstr>Nested Quantifier</vt:lpstr>
      <vt:lpstr>Nested Quantifier</vt:lpstr>
      <vt:lpstr>Nested Quantifier</vt:lpstr>
      <vt:lpstr>Nested Quantifier</vt:lpstr>
      <vt:lpstr>Nested Quantifier</vt:lpstr>
      <vt:lpstr>Nested Quantifier</vt:lpstr>
      <vt:lpstr>Nested Quantifier</vt:lpstr>
      <vt:lpstr>Negating Nested Quantifiers</vt:lpstr>
      <vt:lpstr>De Morgan’s Law</vt:lpstr>
      <vt:lpstr>Negating propositions</vt:lpstr>
      <vt:lpstr>Negating propositions</vt:lpstr>
      <vt:lpstr>Negating nested quantifiers</vt:lpstr>
      <vt:lpstr>Negating nested quantifiers</vt:lpstr>
      <vt:lpstr>Negating nested quantifiers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 Quantifiers</dc:title>
  <dc:creator>HP</dc:creator>
  <cp:lastModifiedBy>Yeasir Rayhan Prince</cp:lastModifiedBy>
  <cp:revision>58</cp:revision>
  <dcterms:created xsi:type="dcterms:W3CDTF">2020-01-14T07:01:06Z</dcterms:created>
  <dcterms:modified xsi:type="dcterms:W3CDTF">2020-01-18T14:57:33Z</dcterms:modified>
</cp:coreProperties>
</file>