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0" r:id="rId5"/>
    <p:sldId id="287" r:id="rId6"/>
    <p:sldId id="288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45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q: ￢(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  <a:blipFill rotWithShape="0">
                <a:blip r:embed="rId4"/>
                <a:stretch>
                  <a:fillRect l="-2892" t="-235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p: 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ab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  <a:blipFill rotWithShape="0">
                <a:blip r:embed="rId5"/>
                <a:stretch>
                  <a:fillRect l="-6289" t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  <a:blipFill rotWithShape="0">
                <a:blip r:embed="rId6"/>
                <a:stretch>
                  <a:fillRect l="-3009" t="-23729" r="-2407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600" dirty="0">
                    <a:latin typeface="Comic Sans MS" panose="030F0702030302020204" pitchFamily="66" charset="0"/>
                  </a:rPr>
                  <a:t>b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  <a:blipFill rotWithShape="0">
                <a:blip r:embed="rId7"/>
                <a:stretch>
                  <a:fillRect l="-2796" t="-195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ab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  <a:blipFill rotWithShape="0">
                <a:blip r:embed="rId6"/>
                <a:stretch>
                  <a:fillRect l="-6345" t="-2121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9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19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</a:t>
            </a:r>
            <a:r>
              <a:rPr lang="en-US" sz="3600" dirty="0" smtClean="0">
                <a:latin typeface="Comic Sans MS" panose="030F0702030302020204" pitchFamily="66" charset="0"/>
              </a:rPr>
              <a:t>)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Step1: Assume, p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Step2: Assume, ￢ q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Step3: Prove that ￢p is </a:t>
            </a:r>
            <a:r>
              <a:rPr lang="en-US" dirty="0" smtClean="0">
                <a:latin typeface="Comic Sans MS" panose="030F0702030302020204" pitchFamily="66" charset="0"/>
              </a:rPr>
              <a:t>true from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 smtClean="0">
                <a:latin typeface="Comic Sans MS" panose="030F0702030302020204" pitchFamily="66" charset="0"/>
              </a:rPr>
              <a:t>p </a:t>
            </a:r>
            <a:r>
              <a:rPr lang="en-US" sz="3200" dirty="0" smtClean="0">
                <a:latin typeface="Comic Sans MS" panose="030F0702030302020204" pitchFamily="66" charset="0"/>
              </a:rPr>
              <a:t>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</a:t>
            </a:r>
            <a:r>
              <a:rPr lang="en-US" sz="3200" dirty="0" smtClean="0">
                <a:latin typeface="Comic Sans MS" panose="030F0702030302020204" pitchFamily="66" charset="0"/>
              </a:rPr>
              <a:t>3n + 2 </a:t>
            </a:r>
            <a:r>
              <a:rPr lang="en-US" sz="3200" dirty="0" smtClean="0">
                <a:latin typeface="Comic Sans MS" panose="030F0702030302020204" pitchFamily="66" charset="0"/>
              </a:rPr>
              <a:t>is </a:t>
            </a:r>
            <a:r>
              <a:rPr lang="en-US" sz="3200" dirty="0" smtClean="0">
                <a:latin typeface="Comic Sans MS" panose="030F0702030302020204" pitchFamily="66" charset="0"/>
              </a:rPr>
              <a:t>odd </a:t>
            </a:r>
            <a:endParaRPr lang="en-US" sz="32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>
                <a:latin typeface="Comic Sans MS" panose="030F0702030302020204" pitchFamily="66" charset="0"/>
              </a:rPr>
              <a:t>Contradiction 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</a:t>
            </a:r>
            <a:r>
              <a:rPr lang="en-US" dirty="0" smtClean="0">
                <a:latin typeface="Comic Sans MS" panose="030F0702030302020204" pitchFamily="66" charset="0"/>
              </a:rPr>
              <a:t>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</a:t>
            </a:r>
            <a:r>
              <a:rPr lang="en-US" dirty="0" smtClean="0">
                <a:latin typeface="Comic Sans MS" panose="030F0702030302020204" pitchFamily="66" charset="0"/>
              </a:rPr>
              <a:t>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  <a:blipFill rotWithShape="0">
                <a:blip r:embed="rId3"/>
                <a:stretch>
                  <a:fillRect t="-2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￢p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  <a:blipFill rotWithShape="0">
                <a:blip r:embed="rId4"/>
                <a:stretch>
                  <a:fillRect t="-24762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457083" y="3248755"/>
            <a:ext cx="4825272" cy="70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This is a contradiction</a:t>
            </a:r>
            <a:endParaRPr lang="en-US" sz="32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  <a:endParaRPr lang="en-US" sz="32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If </a:t>
                </a:r>
                <a:r>
                  <a:rPr lang="en-US" dirty="0">
                    <a:latin typeface="Comic Sans MS" panose="030F0702030302020204" pitchFamily="66" charset="0"/>
                  </a:rPr>
                  <a:t>3n + 2</a:t>
                </a:r>
                <a:r>
                  <a:rPr lang="en-US" dirty="0" smtClean="0">
                    <a:latin typeface="Comic Sans MS" panose="030F0702030302020204" pitchFamily="66" charset="0"/>
                  </a:rPr>
                  <a:t> is odd then n is odd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  <a:blipFill rotWithShape="0">
                <a:blip r:embed="rId2"/>
                <a:stretch>
                  <a:fillRect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 (propositional statement)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Step1</a:t>
            </a:r>
            <a:r>
              <a:rPr lang="en-US" dirty="0">
                <a:latin typeface="Comic Sans MS" panose="030F0702030302020204" pitchFamily="66" charset="0"/>
              </a:rPr>
              <a:t>: Assume, ￢ </a:t>
            </a:r>
            <a:r>
              <a:rPr lang="en-US" dirty="0" smtClean="0">
                <a:latin typeface="Comic Sans MS" panose="030F0702030302020204" pitchFamily="66" charset="0"/>
              </a:rPr>
              <a:t>p </a:t>
            </a:r>
            <a:r>
              <a:rPr lang="en-US" dirty="0">
                <a:latin typeface="Comic Sans MS" panose="030F0702030302020204" pitchFamily="66" charset="0"/>
              </a:rPr>
              <a:t>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Prove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is irrational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irrational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  <a:blipFill rotWithShape="0">
                <a:blip r:embed="rId3"/>
                <a:stretch>
                  <a:fillRect l="-3098" t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p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  <a:blipFill rotWithShape="0">
                <a:blip r:embed="rId4"/>
                <a:stretch>
                  <a:fillRect l="-1925" t="-11872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  <a:blipFill rotWithShape="0">
                <a:blip r:embed="rId5"/>
                <a:stretch>
                  <a:fillRect l="-3551" t="-16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= 2c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Comic Sans MS" panose="030F0702030302020204" pitchFamily="66" charset="0"/>
              </a:rPr>
              <a:t>Proving p </a:t>
            </a:r>
            <a:r>
              <a:rPr lang="en-US" sz="4400" dirty="0" smtClean="0">
                <a:latin typeface="Comic Sans MS" panose="030F0702030302020204" pitchFamily="66" charset="0"/>
              </a:rPr>
              <a:t>→ q(implications)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p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that q 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= 2d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can not be a 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  <a:blipFill rotWithShape="0">
                <a:blip r:embed="rId3"/>
                <a:stretch>
                  <a:fillRect t="-680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irrational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1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(n), n is a positive integer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 verify that p(1) is true.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2(Inductive </a:t>
            </a:r>
            <a:r>
              <a:rPr lang="en-US" sz="3600" dirty="0">
                <a:latin typeface="Comic Sans MS" panose="030F0702030302020204" pitchFamily="66" charset="0"/>
              </a:rPr>
              <a:t>step</a:t>
            </a:r>
            <a:r>
              <a:rPr lang="en-US" sz="3600" dirty="0" smtClean="0">
                <a:latin typeface="Comic Sans MS" panose="030F0702030302020204" pitchFamily="66" charset="0"/>
              </a:rPr>
              <a:t>): Show that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(k) → p(k+1) is true for all positive integers k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(n)::=[1 + 2 + … + n = n(n+1) / 2]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p(1)::=[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1(1+1</a:t>
            </a:r>
            <a:r>
              <a:rPr lang="en-US" sz="3600" dirty="0">
                <a:latin typeface="Comic Sans MS" panose="030F0702030302020204" pitchFamily="66" charset="0"/>
              </a:rPr>
              <a:t>) / 2</a:t>
            </a:r>
            <a:r>
              <a:rPr lang="en-US" sz="3600" dirty="0" smtClean="0">
                <a:latin typeface="Comic Sans MS" panose="030F0702030302020204" pitchFamily="66" charset="0"/>
              </a:rPr>
              <a:t>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step):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141" y="3770539"/>
                <a:ext cx="6433459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1 + 2 + … +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k </a:t>
                </a:r>
                <a:r>
                  <a:rPr lang="en-US" sz="3600" dirty="0">
                    <a:latin typeface="Comic Sans MS" panose="030F0702030302020204" pitchFamily="66" charset="0"/>
                  </a:rPr>
                  <a:t>= 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</a:t>
                </a:r>
                <a:r>
                  <a:rPr lang="en-US" sz="3600" dirty="0">
                    <a:latin typeface="Comic Sans MS" panose="030F0702030302020204" pitchFamily="66" charset="0"/>
                  </a:rPr>
                  <a:t>) /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endParaRPr lang="en-US" sz="3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1" y="3770539"/>
                <a:ext cx="6433459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… + k + (k+1) </a:t>
            </a:r>
            <a:r>
              <a:rPr lang="en-US" sz="3600" dirty="0" smtClean="0">
                <a:latin typeface="Comic Sans MS" panose="030F0702030302020204" pitchFamily="66" charset="0"/>
              </a:rPr>
              <a:t>= (k + 1</a:t>
            </a:r>
            <a:r>
              <a:rPr lang="en-US" sz="3600" dirty="0">
                <a:latin typeface="Comic Sans MS" panose="030F0702030302020204" pitchFamily="66" charset="0"/>
              </a:rPr>
              <a:t>) </a:t>
            </a:r>
            <a:r>
              <a:rPr lang="en-US" sz="3600" dirty="0" smtClean="0">
                <a:latin typeface="Comic Sans MS" panose="030F0702030302020204" pitchFamily="66" charset="0"/>
              </a:rPr>
              <a:t>(k+2)/ 2</a:t>
            </a: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68401" y="2282826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… + k + (k+1) </a:t>
            </a:r>
            <a:r>
              <a:rPr lang="en-US" sz="3600" dirty="0" smtClean="0">
                <a:latin typeface="Comic Sans MS" panose="030F0702030302020204" pitchFamily="66" charset="0"/>
              </a:rPr>
              <a:t>= (k + 1</a:t>
            </a:r>
            <a:r>
              <a:rPr lang="en-US" sz="3600" dirty="0">
                <a:latin typeface="Comic Sans MS" panose="030F0702030302020204" pitchFamily="66" charset="0"/>
              </a:rPr>
              <a:t>) </a:t>
            </a:r>
            <a:r>
              <a:rPr lang="en-US" sz="3600" dirty="0" smtClean="0">
                <a:latin typeface="Comic Sans MS" panose="030F0702030302020204" pitchFamily="66" charset="0"/>
              </a:rPr>
              <a:t>(k+2)/ 2</a:t>
            </a: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(n)::=[1 + 2 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3600" dirty="0" smtClean="0">
                <a:latin typeface="Comic Sans MS" panose="030F0702030302020204" pitchFamily="66" charset="0"/>
              </a:rPr>
              <a:t> + … </a:t>
            </a:r>
            <a:r>
              <a:rPr lang="en-US" sz="3600" dirty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</a:t>
            </a:r>
            <a:r>
              <a:rPr lang="en-US" sz="3600" dirty="0">
                <a:latin typeface="Comic Sans MS" panose="030F0702030302020204" pitchFamily="66" charset="0"/>
              </a:rPr>
              <a:t> 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n+1 </a:t>
            </a:r>
            <a:r>
              <a:rPr lang="en-US" sz="3600" dirty="0" smtClean="0">
                <a:latin typeface="Comic Sans MS" panose="030F0702030302020204" pitchFamily="66" charset="0"/>
              </a:rPr>
              <a:t>-1]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p(0)::=[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0+1</a:t>
            </a:r>
            <a:r>
              <a:rPr lang="en-US" sz="3600" dirty="0" smtClean="0">
                <a:latin typeface="Comic Sans MS" panose="030F0702030302020204" pitchFamily="66" charset="0"/>
              </a:rPr>
              <a:t> -1] </a:t>
            </a:r>
            <a:r>
              <a:rPr lang="en-US" sz="3600" dirty="0">
                <a:latin typeface="Comic Sans MS" panose="030F0702030302020204" pitchFamily="66" charset="0"/>
              </a:rPr>
              <a:t>::=</a:t>
            </a:r>
            <a:r>
              <a:rPr lang="en-US" sz="3600" dirty="0" smtClean="0">
                <a:latin typeface="Comic Sans MS" panose="030F0702030302020204" pitchFamily="66" charset="0"/>
              </a:rPr>
              <a:t> [1 = 1]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step):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0141" y="3770539"/>
            <a:ext cx="8799288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=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 smtClean="0">
                <a:latin typeface="Comic Sans MS" panose="030F0702030302020204" pitchFamily="66" charset="0"/>
              </a:rPr>
              <a:t>= </a:t>
            </a:r>
            <a:r>
              <a:rPr lang="en-US" sz="3600" dirty="0">
                <a:latin typeface="Comic Sans MS" panose="030F0702030302020204" pitchFamily="66" charset="0"/>
              </a:rPr>
              <a:t>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 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2.2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k+2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 + 1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68401" y="2282826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2</a:t>
            </a:r>
            <a:r>
              <a:rPr lang="en-US" sz="3600" baseline="30000" dirty="0">
                <a:latin typeface="Comic Sans MS" panose="030F0702030302020204" pitchFamily="66" charset="0"/>
              </a:rPr>
              <a:t>k+2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odd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8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p is true.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  <a:blipFill rotWithShape="0">
                <a:blip r:embed="rId4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+1&gt;0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0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 algn="ctr">
              <a:buNone/>
            </a:pPr>
            <a:r>
              <a:rPr lang="en-US" sz="3600" dirty="0">
                <a:latin typeface="Comic Sans MS" panose="030F0702030302020204" pitchFamily="66" charset="0"/>
              </a:rPr>
              <a:t>p → </a:t>
            </a:r>
            <a:r>
              <a:rPr lang="en-US" sz="3600" dirty="0" smtClean="0">
                <a:latin typeface="Comic Sans MS" panose="030F0702030302020204" pitchFamily="66" charset="0"/>
              </a:rPr>
              <a:t>q </a:t>
            </a:r>
            <a:r>
              <a:rPr lang="en-US" sz="3600" dirty="0">
                <a:latin typeface="Comic Sans MS" panose="030F0702030302020204" pitchFamily="66" charset="0"/>
              </a:rPr>
              <a:t>≡ </a:t>
            </a:r>
            <a:r>
              <a:rPr lang="en-US" sz="3600" dirty="0" smtClean="0">
                <a:latin typeface="Comic Sans MS" panose="030F0702030302020204" pitchFamily="66" charset="0"/>
              </a:rPr>
              <a:t>￢</a:t>
            </a:r>
            <a:r>
              <a:rPr lang="en-US" sz="3600" dirty="0">
                <a:latin typeface="Comic Sans MS" panose="030F0702030302020204" pitchFamily="66" charset="0"/>
              </a:rPr>
              <a:t>q → 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Proving one is as good as proving the </a:t>
            </a:r>
            <a:r>
              <a:rPr lang="en-US" dirty="0" smtClean="0">
                <a:latin typeface="Comic Sans MS" panose="030F0702030302020204" pitchFamily="66" charset="0"/>
              </a:rPr>
              <a:t>other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proving </a:t>
            </a:r>
            <a:r>
              <a:rPr lang="en-US" dirty="0">
                <a:latin typeface="Comic Sans MS" panose="030F0702030302020204" pitchFamily="66" charset="0"/>
              </a:rPr>
              <a:t>the contrapositive is some-times easier than proving the </a:t>
            </a:r>
            <a:r>
              <a:rPr lang="en-US" dirty="0" smtClean="0">
                <a:latin typeface="Comic Sans MS" panose="030F0702030302020204" pitchFamily="66" charset="0"/>
              </a:rPr>
              <a:t>implication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</a:t>
            </a:r>
            <a:r>
              <a:rPr lang="en-US" dirty="0">
                <a:latin typeface="Comic Sans MS" panose="030F0702030302020204" pitchFamily="66" charset="0"/>
              </a:rPr>
              <a:t>￢q</a:t>
            </a:r>
            <a:r>
              <a:rPr lang="en-US" dirty="0" smtClean="0">
                <a:latin typeface="Comic Sans MS" panose="030F0702030302020204" pitchFamily="66" charset="0"/>
              </a:rPr>
              <a:t>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</a:t>
            </a:r>
            <a:r>
              <a:rPr lang="en-US" dirty="0">
                <a:latin typeface="Comic Sans MS" panose="030F0702030302020204" pitchFamily="66" charset="0"/>
              </a:rPr>
              <a:t>that ￢p </a:t>
            </a:r>
            <a:r>
              <a:rPr lang="en-US" dirty="0" smtClean="0">
                <a:latin typeface="Comic Sans MS" panose="030F0702030302020204" pitchFamily="66" charset="0"/>
              </a:rPr>
              <a:t>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1096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Comic Sans MS</vt:lpstr>
      <vt:lpstr>Office Theme</vt:lpstr>
      <vt:lpstr>Proofs</vt:lpstr>
      <vt:lpstr>Direct Proofs</vt:lpstr>
      <vt:lpstr>Direct Proofs: Example 1</vt:lpstr>
      <vt:lpstr>Direct Proofs: Example 1</vt:lpstr>
      <vt:lpstr>Direct Proofs: Example 2</vt:lpstr>
      <vt:lpstr>Direct Proofs: Example 2</vt:lpstr>
      <vt:lpstr>Proof by Contraposition</vt:lpstr>
      <vt:lpstr>Proof by Contraposition</vt:lpstr>
      <vt:lpstr>Proof by Contraposition: Example 1</vt:lpstr>
      <vt:lpstr>Proof by Contraposition: Example 1</vt:lpstr>
      <vt:lpstr>Proof by Contraposition: Example 2</vt:lpstr>
      <vt:lpstr>Proof by Contraposition: Example 2</vt:lpstr>
      <vt:lpstr>Proof by Contradiction</vt:lpstr>
      <vt:lpstr>Proof by Contradiction: Example 1</vt:lpstr>
      <vt:lpstr>Proof by Contradiction : Example 1</vt:lpstr>
      <vt:lpstr>Proof by Contradiction: Example 1</vt:lpstr>
      <vt:lpstr>Proof by Contradiction</vt:lpstr>
      <vt:lpstr>Proof by Contradiction: Example 2</vt:lpstr>
      <vt:lpstr>Proof by Contradiction: Example 2</vt:lpstr>
      <vt:lpstr>Proof by Contradiction: Example 2</vt:lpstr>
      <vt:lpstr>Proof by Contradiction: Example 2</vt:lpstr>
      <vt:lpstr>Proof by Induction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2</vt:lpstr>
      <vt:lpstr>Proof by Induction: Example 2</vt:lpstr>
      <vt:lpstr>Proof by Induction: Example 2</vt:lpstr>
      <vt:lpstr>Proof by Induction: 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184</cp:revision>
  <dcterms:created xsi:type="dcterms:W3CDTF">2020-01-14T07:01:06Z</dcterms:created>
  <dcterms:modified xsi:type="dcterms:W3CDTF">2020-01-20T14:16:07Z</dcterms:modified>
</cp:coreProperties>
</file>