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6" r:id="rId29"/>
    <p:sldId id="285" r:id="rId30"/>
    <p:sldId id="287" r:id="rId31"/>
    <p:sldId id="288" r:id="rId32"/>
    <p:sldId id="289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6" r:id="rId57"/>
    <p:sldId id="317" r:id="rId58"/>
    <p:sldId id="318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Propositional Logic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Give me an A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Neither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Not a proposition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Would there be a third world war?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Neither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Not a proposition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All humans are mortal and 2 + 3 =5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 and 2 + 3 =5 :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Hard to depict whether true / false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and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2 + 3 =5 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 : true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</a:rPr>
              <a:t>and</a:t>
            </a:r>
            <a:r>
              <a:rPr lang="en-US" dirty="0" smtClean="0">
                <a:latin typeface="Comic Sans MS" pitchFamily="66" charset="0"/>
              </a:rPr>
              <a:t>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2 + 3 =5 : true 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 : true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</a:rPr>
              <a:t>and</a:t>
            </a:r>
            <a:r>
              <a:rPr lang="en-US" dirty="0" smtClean="0">
                <a:latin typeface="Comic Sans MS" pitchFamily="66" charset="0"/>
              </a:rPr>
              <a:t>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2 + 3 =5 : true 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    Logical connector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3124200" y="2971800"/>
            <a:ext cx="1828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Propositional Variable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All humans are mortal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Propositional Variable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All humans are mortal: 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r>
              <a:rPr lang="en-US" dirty="0" smtClean="0">
                <a:latin typeface="Comic Sans MS" pitchFamily="66" charset="0"/>
              </a:rPr>
              <a:t> can either be true / false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Propositional Variable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and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2 + 3 =5 </a:t>
            </a:r>
          </a:p>
          <a:p>
            <a:pPr algn="ctr">
              <a:buNone/>
            </a:pPr>
            <a:endParaRPr lang="en-US" dirty="0" smtClean="0">
              <a:latin typeface="Comic Sans MS" pitchFamily="66" charset="0"/>
            </a:endParaRP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p and q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2 + 3 = 5 </a:t>
            </a:r>
          </a:p>
          <a:p>
            <a:pPr algn="ctr"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Not</a:t>
            </a:r>
          </a:p>
          <a:p>
            <a:r>
              <a:rPr lang="en-US" dirty="0" smtClean="0">
                <a:latin typeface="Comic Sans MS" pitchFamily="66" charset="0"/>
              </a:rPr>
              <a:t>And</a:t>
            </a:r>
          </a:p>
          <a:p>
            <a:r>
              <a:rPr lang="en-US" dirty="0" smtClean="0">
                <a:latin typeface="Comic Sans MS" pitchFamily="66" charset="0"/>
              </a:rPr>
              <a:t>Or</a:t>
            </a:r>
          </a:p>
          <a:p>
            <a:r>
              <a:rPr lang="en-US" dirty="0" smtClean="0">
                <a:latin typeface="Comic Sans MS" pitchFamily="66" charset="0"/>
              </a:rPr>
              <a:t>Implies</a:t>
            </a:r>
          </a:p>
          <a:p>
            <a:r>
              <a:rPr lang="en-US" dirty="0" smtClean="0">
                <a:latin typeface="Comic Sans MS" pitchFamily="66" charset="0"/>
              </a:rPr>
              <a:t>Xor</a:t>
            </a:r>
          </a:p>
          <a:p>
            <a:r>
              <a:rPr lang="en-US" dirty="0" smtClean="0">
                <a:latin typeface="Comic Sans MS" pitchFamily="66" charset="0"/>
              </a:rPr>
              <a:t>Iff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NOT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Notation</a:t>
            </a:r>
            <a:r>
              <a:rPr lang="en-US" dirty="0">
                <a:latin typeface="Comic Sans MS" pitchFamily="66" charset="0"/>
              </a:rPr>
              <a:t>: ¬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Truth table: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337756"/>
              </p:ext>
            </p:extLst>
          </p:nvPr>
        </p:nvGraphicFramePr>
        <p:xfrm>
          <a:off x="2133600" y="3124200"/>
          <a:ext cx="51054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2700"/>
                <a:gridCol w="25527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¬ 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AND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929555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⋀</m:t>
                              </m:r>
                            </m:oMath>
                          </a14:m>
                          <a:r>
                            <a:rPr lang="en-US" dirty="0" smtClean="0">
                              <a:latin typeface="Comic Sans MS" pitchFamily="66" charset="0"/>
                            </a:rPr>
                            <a:t> 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929555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75" t="-5970" r="-717" b="-413433"/>
                          </a:stretch>
                        </a:blipFill>
                      </a:tcPr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OR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264597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⋁</m:t>
                              </m:r>
                            </m:oMath>
                          </a14:m>
                          <a:r>
                            <a:rPr lang="en-US" dirty="0" smtClean="0">
                              <a:latin typeface="Comic Sans MS" pitchFamily="66" charset="0"/>
                            </a:rPr>
                            <a:t> 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264597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75" t="-5970" r="-717" b="-413433"/>
                          </a:stretch>
                        </a:blipFill>
                      </a:tcPr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IMPLIES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8428340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 smtClean="0">
                              <a:latin typeface="Comic Sans MS" pitchFamily="66" charset="0"/>
                            </a:rPr>
                            <a:t> 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8428340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75" t="-5970" r="-717" b="-413433"/>
                          </a:stretch>
                        </a:blipFill>
                      </a:tcPr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XOR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3124200"/>
          <a:ext cx="5105400" cy="2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800"/>
                <a:gridCol w="1701800"/>
                <a:gridCol w="17018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 xor 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IFF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3124200"/>
          <a:ext cx="5105400" cy="2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800"/>
                <a:gridCol w="1701800"/>
                <a:gridCol w="17018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 IFF 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PROPOSTIONS: Example1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>
                  <a:buNone/>
                </a:pPr>
                <a:r>
                  <a:rPr lang="en-US" sz="2400" dirty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400" dirty="0">
                    <a:latin typeface="Comic Sans MS" pitchFamily="66" charset="0"/>
                  </a:rPr>
                  <a:t> s</a:t>
                </a:r>
              </a:p>
              <a:p>
                <a:pPr>
                  <a:buNone/>
                </a:pPr>
                <a:r>
                  <a:rPr lang="en-US" sz="2400" dirty="0" smtClean="0">
                    <a:latin typeface="Comic Sans MS" pitchFamily="66" charset="0"/>
                  </a:rPr>
                  <a:t>No of propositional variables = 3</a:t>
                </a:r>
              </a:p>
              <a:p>
                <a:pPr>
                  <a:buNone/>
                </a:pPr>
                <a:r>
                  <a:rPr lang="en-US" sz="2400" dirty="0" smtClean="0">
                    <a:latin typeface="Comic Sans MS" pitchFamily="66" charset="0"/>
                  </a:rPr>
                  <a:t>No of rows in truth table = 2³ = 8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>
                  <a:buNone/>
                </a:pPr>
                <a:r>
                  <a:rPr lang="en-US" sz="2400" dirty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400" dirty="0">
                    <a:latin typeface="Comic Sans MS" pitchFamily="66" charset="0"/>
                  </a:rPr>
                  <a:t> s</a:t>
                </a:r>
              </a:p>
              <a:p>
                <a:pPr algn="ctr">
                  <a:buNone/>
                </a:pPr>
                <a:endParaRPr lang="en-US" sz="2400" dirty="0" smtClean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362200"/>
          <a:ext cx="3276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11430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>
                  <a:buNone/>
                </a:pPr>
                <a:r>
                  <a:rPr lang="en-US" dirty="0" smtClean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s</a:t>
                </a:r>
              </a:p>
              <a:p>
                <a:pPr>
                  <a:buNone/>
                </a:pPr>
                <a:r>
                  <a:rPr lang="en-US" sz="2800" dirty="0" smtClean="0">
                    <a:latin typeface="Comic Sans MS" pitchFamily="66" charset="0"/>
                  </a:rPr>
                  <a:t>Which operation to perform first?</a:t>
                </a:r>
              </a:p>
              <a:p>
                <a:pPr>
                  <a:buNone/>
                </a:pPr>
                <a:r>
                  <a:rPr lang="en-US" sz="2800" dirty="0" smtClean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800" dirty="0" smtClean="0">
                    <a:latin typeface="Comic Sans MS" pitchFamily="66" charset="0"/>
                  </a:rPr>
                  <a:t> q  / q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800" dirty="0" smtClean="0">
                    <a:latin typeface="Comic Sans MS" pitchFamily="66" charset="0"/>
                  </a:rPr>
                  <a:t> s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2 + 3 = 5 : true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>
                  <a:buNone/>
                </a:pPr>
                <a:r>
                  <a:rPr lang="en-US" dirty="0" smtClean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s</a:t>
                </a:r>
              </a:p>
              <a:p>
                <a:pPr>
                  <a:buNone/>
                </a:pPr>
                <a:r>
                  <a:rPr lang="en-US" sz="2800" dirty="0" smtClean="0">
                    <a:latin typeface="Comic Sans MS" pitchFamily="66" charset="0"/>
                  </a:rPr>
                  <a:t>Which operation to perform first?</a:t>
                </a:r>
              </a:p>
              <a:p>
                <a:pPr>
                  <a:buNone/>
                </a:pPr>
                <a:r>
                  <a:rPr lang="en-US" sz="2800" dirty="0" smtClean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800" dirty="0" smtClean="0">
                    <a:latin typeface="Comic Sans MS" pitchFamily="66" charset="0"/>
                  </a:rPr>
                  <a:t> q  / q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800" dirty="0" smtClean="0">
                    <a:latin typeface="Comic Sans MS" pitchFamily="66" charset="0"/>
                  </a:rPr>
                  <a:t> s:</a:t>
                </a:r>
              </a:p>
              <a:p>
                <a:pPr>
                  <a:buNone/>
                </a:pPr>
                <a:endParaRPr lang="en-US" sz="2800" dirty="0" smtClean="0">
                  <a:latin typeface="Comic Sans MS" pitchFamily="66" charset="0"/>
                </a:endParaRPr>
              </a:p>
              <a:p>
                <a:pPr algn="ctr">
                  <a:buNone/>
                </a:pPr>
                <a:r>
                  <a:rPr lang="en-US" sz="4000" dirty="0" smtClean="0">
                    <a:latin typeface="Comic Sans MS" pitchFamily="66" charset="0"/>
                  </a:rPr>
                  <a:t>See Precedence Table</a:t>
                </a:r>
                <a:endParaRPr lang="en-US" sz="4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Precedence Table</a:t>
            </a:r>
            <a:endParaRPr lang="en-US" sz="40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213074"/>
                  </p:ext>
                </p:extLst>
              </p:nvPr>
            </p:nvGraphicFramePr>
            <p:xfrm>
              <a:off x="1295400" y="2286000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Connector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Precedence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¬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⋀</m:t>
                                </m:r>
                              </m:oMath>
                            </m:oMathPara>
                          </a14:m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2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</m:oMath>
                            </m:oMathPara>
                          </a14:m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3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4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</m:oMath>
                            </m:oMathPara>
                          </a14:m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5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213074"/>
                  </p:ext>
                </p:extLst>
              </p:nvPr>
            </p:nvGraphicFramePr>
            <p:xfrm>
              <a:off x="1295400" y="2286000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Connector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Precedence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¬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206557" r="-1002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2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311667" r="-10020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3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404918" r="-100200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4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504918" r="-10020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5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609600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dirty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</a:t>
                </a:r>
                <a:r>
                  <a:rPr lang="en-US" dirty="0" smtClean="0">
                    <a:latin typeface="Comic Sans MS" pitchFamily="66" charset="0"/>
                  </a:rPr>
                  <a:t>s</a:t>
                </a:r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609600"/>
              </a:xfrm>
              <a:blipFill rotWithShape="0">
                <a:blip r:embed="rId2"/>
                <a:stretch>
                  <a:fillRect l="-1852" t="-13000" b="-2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57200" y="2209801"/>
                <a:ext cx="8229600" cy="6857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itchFamily="34" charset="0"/>
                  <a:buNone/>
                </a:pPr>
                <a:r>
                  <a:rPr lang="en-US" dirty="0" smtClean="0">
                    <a:latin typeface="Comic Sans MS" pitchFamily="66" charset="0"/>
                  </a:rPr>
                  <a:t>= (p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q)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s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09801"/>
                <a:ext cx="8229600" cy="685799"/>
              </a:xfrm>
              <a:prstGeom prst="rect">
                <a:avLst/>
              </a:prstGeom>
              <a:blipFill rotWithShape="0">
                <a:blip r:embed="rId3"/>
                <a:stretch>
                  <a:fillRect l="-1852" t="-11607" b="-1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733800"/>
            <a:ext cx="8229600" cy="1649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dirty="0" smtClean="0">
                <a:latin typeface="Comic Sans MS" pitchFamily="66" charset="0"/>
              </a:rPr>
              <a:t>=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3048000"/>
                <a:ext cx="82296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itchFamily="34" charset="0"/>
                  <a:buNone/>
                </a:pPr>
                <a:r>
                  <a:rPr lang="en-US" dirty="0" smtClean="0">
                    <a:latin typeface="Comic Sans MS" pitchFamily="66" charset="0"/>
                  </a:rPr>
                  <a:t>=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s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48000"/>
                <a:ext cx="8229600" cy="609600"/>
              </a:xfrm>
              <a:prstGeom prst="rect">
                <a:avLst/>
              </a:prstGeom>
              <a:blipFill rotWithShape="0">
                <a:blip r:embed="rId4"/>
                <a:stretch>
                  <a:fillRect l="-1852" t="-13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sz="2000" dirty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</a:t>
                </a:r>
                <a:r>
                  <a:rPr lang="en-US" sz="2000" dirty="0" smtClean="0">
                    <a:latin typeface="Comic Sans MS" pitchFamily="66" charset="0"/>
                  </a:rPr>
                  <a:t>s = </a:t>
                </a:r>
                <a:r>
                  <a:rPr lang="en-US" sz="2000" dirty="0">
                    <a:latin typeface="Comic Sans MS" pitchFamily="66" charset="0"/>
                  </a:rPr>
                  <a:t>(p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q)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</a:t>
                </a:r>
                <a:r>
                  <a:rPr lang="en-US" sz="2000" dirty="0" smtClean="0">
                    <a:latin typeface="Comic Sans MS" pitchFamily="66" charset="0"/>
                  </a:rPr>
                  <a:t>s = </a:t>
                </a:r>
                <a:r>
                  <a:rPr lang="en-US" sz="2000" dirty="0">
                    <a:latin typeface="Comic Sans MS" pitchFamily="66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</a:t>
                </a:r>
                <a:r>
                  <a:rPr lang="en-US" sz="2000" dirty="0" smtClean="0">
                    <a:latin typeface="Comic Sans MS" pitchFamily="66" charset="0"/>
                  </a:rPr>
                  <a:t>s = </a:t>
                </a:r>
                <a:r>
                  <a:rPr lang="en-US" sz="2000" dirty="0">
                    <a:latin typeface="Comic Sans MS" pitchFamily="66" charset="0"/>
                  </a:rPr>
                  <a:t>b</a:t>
                </a:r>
              </a:p>
              <a:p>
                <a:pPr algn="ctr">
                  <a:buNone/>
                </a:pPr>
                <a:endParaRPr lang="en-US" sz="2400" dirty="0" smtClean="0">
                  <a:latin typeface="Comic Sans MS" pitchFamily="66" charset="0"/>
                </a:endParaRPr>
              </a:p>
              <a:p>
                <a:pPr algn="ctr">
                  <a:buNone/>
                </a:pPr>
                <a:endParaRPr lang="en-US" sz="2400" dirty="0" smtClean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1198922"/>
                  </p:ext>
                </p:extLst>
              </p:nvPr>
            </p:nvGraphicFramePr>
            <p:xfrm>
              <a:off x="685800" y="2286000"/>
              <a:ext cx="7315200" cy="35859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8725"/>
                    <a:gridCol w="1123406"/>
                    <a:gridCol w="1198299"/>
                    <a:gridCol w="2004713"/>
                    <a:gridCol w="2090057"/>
                  </a:tblGrid>
                  <a:tr h="635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s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⋀</m:t>
                              </m:r>
                            </m:oMath>
                          </a14:m>
                          <a:r>
                            <a:rPr lang="en-US" baseline="0" dirty="0" smtClean="0">
                              <a:latin typeface="Comic Sans MS" panose="030F0702030302020204" pitchFamily="66" charset="0"/>
                            </a:rPr>
                            <a:t> q = a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a</a:t>
                          </a:r>
                          <a:r>
                            <a:rPr lang="en-US" baseline="0" dirty="0" smtClean="0">
                              <a:latin typeface="Comic Sans MS" panose="030F0702030302020204" pitchFamily="66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s =</a:t>
                          </a:r>
                          <a:br>
                            <a:rPr lang="en-US" dirty="0" smtClean="0">
                              <a:latin typeface="Comic Sans MS" panose="030F0702030302020204" pitchFamily="66" charset="0"/>
                            </a:rPr>
                          </a:br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b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1198922"/>
                  </p:ext>
                </p:extLst>
              </p:nvPr>
            </p:nvGraphicFramePr>
            <p:xfrm>
              <a:off x="685800" y="2286000"/>
              <a:ext cx="7315200" cy="35859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8725"/>
                    <a:gridCol w="1123406"/>
                    <a:gridCol w="1198299"/>
                    <a:gridCol w="2004713"/>
                    <a:gridCol w="2090057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s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1094" t="-3810" r="-104863" b="-4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0437" t="-3810" r="-583" b="-476190"/>
                          </a:stretch>
                        </a:blipFill>
                      </a:tcPr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PROPOSTIONS: Example 2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609600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dirty="0">
                    <a:latin typeface="Comic Sans MS" pitchFamily="66" charset="0"/>
                  </a:rPr>
                  <a:t>(￢p ↔￢q)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609600"/>
              </a:xfrm>
              <a:blipFill rotWithShape="0">
                <a:blip r:embed="rId2"/>
                <a:stretch>
                  <a:fillRect l="-1852" t="-18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57200" y="2209801"/>
                <a:ext cx="8229600" cy="6857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dirty="0" smtClean="0">
                    <a:latin typeface="Comic Sans MS" pitchFamily="66" charset="0"/>
                  </a:rPr>
                  <a:t>=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latin typeface="Comic Sans MS" panose="030F0702030302020204" pitchFamily="66" charset="0"/>
                  </a:rPr>
                  <a:t>r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09801"/>
                <a:ext cx="8229600" cy="685799"/>
              </a:xfrm>
              <a:prstGeom prst="rect">
                <a:avLst/>
              </a:prstGeom>
              <a:blipFill rotWithShape="0">
                <a:blip r:embed="rId3"/>
                <a:stretch>
                  <a:fillRect l="-1852" t="-11607" b="-1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3733800"/>
                <a:ext cx="8229600" cy="16491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dirty="0" smtClean="0">
                    <a:latin typeface="Comic Sans MS" pitchFamily="66" charset="0"/>
                  </a:rPr>
                  <a:t>= b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733800"/>
                <a:ext cx="8229600" cy="1649104"/>
              </a:xfrm>
              <a:prstGeom prst="rect">
                <a:avLst/>
              </a:prstGeom>
              <a:blipFill rotWithShape="0">
                <a:blip r:embed="rId4"/>
                <a:stretch>
                  <a:fillRect l="-1852" t="-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3048000"/>
                <a:ext cx="82296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dirty="0" smtClean="0">
                    <a:latin typeface="Comic Sans MS" pitchFamily="66" charset="0"/>
                  </a:rPr>
                  <a:t>= (a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</a:t>
                </a:r>
                <a:r>
                  <a:rPr lang="en-US" dirty="0" smtClean="0">
                    <a:latin typeface="Comic Sans MS" pitchFamily="66" charset="0"/>
                  </a:rPr>
                  <a:t>p)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48000"/>
                <a:ext cx="8229600" cy="609600"/>
              </a:xfrm>
              <a:prstGeom prst="rect">
                <a:avLst/>
              </a:prstGeom>
              <a:blipFill rotWithShape="0">
                <a:blip r:embed="rId5"/>
                <a:stretch>
                  <a:fillRect l="-1852" t="-13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5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</a:t>
            </a:r>
            <a:r>
              <a:rPr lang="en-US" sz="2400" dirty="0">
                <a:latin typeface="Comic Sans MS" pitchFamily="66" charset="0"/>
              </a:rPr>
              <a:t>PROPOSTIONS: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722220"/>
                  </p:ext>
                </p:extLst>
              </p:nvPr>
            </p:nvGraphicFramePr>
            <p:xfrm>
              <a:off x="685800" y="2286000"/>
              <a:ext cx="7315202" cy="35859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7061"/>
                    <a:gridCol w="696326"/>
                    <a:gridCol w="742748"/>
                    <a:gridCol w="742748"/>
                    <a:gridCol w="742748"/>
                    <a:gridCol w="1395169"/>
                    <a:gridCol w="1142912"/>
                    <a:gridCol w="1295490"/>
                  </a:tblGrid>
                  <a:tr h="635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r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￢p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￢q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(￢p ↔￢q) =</a:t>
                          </a:r>
                          <a:r>
                            <a:rPr lang="en-US" baseline="0" dirty="0" smtClean="0">
                              <a:latin typeface="Comic Sans MS" panose="030F0702030302020204" pitchFamily="66" charset="0"/>
                            </a:rPr>
                            <a:t> a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⋀</m:t>
                              </m:r>
                            </m:oMath>
                          </a14:m>
                          <a:r>
                            <a:rPr lang="en-US" dirty="0">
                              <a:latin typeface="Comic Sans MS" pitchFamily="66" charset="0"/>
                            </a:rPr>
                            <a:t> </a:t>
                          </a:r>
                          <a:r>
                            <a:rPr lang="en-US" dirty="0" smtClean="0">
                              <a:latin typeface="Comic Sans MS" pitchFamily="66" charset="0"/>
                            </a:rPr>
                            <a:t>p = b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omic Sans MS" pitchFamily="66" charset="0"/>
                            </a:rPr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>
                              <a:latin typeface="Comic Sans MS" panose="030F0702030302020204" pitchFamily="66" charset="0"/>
                            </a:rPr>
                            <a:t> r</a:t>
                          </a:r>
                        </a:p>
                        <a:p>
                          <a:pPr algn="ctr"/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722220"/>
                  </p:ext>
                </p:extLst>
              </p:nvPr>
            </p:nvGraphicFramePr>
            <p:xfrm>
              <a:off x="685800" y="2286000"/>
              <a:ext cx="7315202" cy="35859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7061"/>
                    <a:gridCol w="696326"/>
                    <a:gridCol w="742748"/>
                    <a:gridCol w="742748"/>
                    <a:gridCol w="742748"/>
                    <a:gridCol w="1395169"/>
                    <a:gridCol w="1142912"/>
                    <a:gridCol w="129549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r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￢p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￢q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(￢p ↔￢q) =</a:t>
                          </a:r>
                          <a:r>
                            <a:rPr lang="en-US" baseline="0" dirty="0" smtClean="0">
                              <a:latin typeface="Comic Sans MS" panose="030F0702030302020204" pitchFamily="66" charset="0"/>
                            </a:rPr>
                            <a:t> a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28877" t="-7619" r="-114973" b="-4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64319" t="-7619" r="-939" b="-476190"/>
                          </a:stretch>
                        </a:blipFill>
                      </a:tcPr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083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Comic Sans MS" pitchFamily="66" charset="0"/>
              </a:rPr>
              <a:t>Propositional Equivalences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0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Tautology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85433"/>
              </p:ext>
            </p:extLst>
          </p:nvPr>
        </p:nvGraphicFramePr>
        <p:xfrm>
          <a:off x="838200" y="2895600"/>
          <a:ext cx="69342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558800"/>
                <a:gridCol w="762000"/>
                <a:gridCol w="685800"/>
                <a:gridCol w="28956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[￢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p 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∧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(p 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∨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q)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] →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q</a:t>
                      </a:r>
                      <a:endParaRPr lang="en-US" sz="1800" dirty="0" smtClean="0">
                        <a:latin typeface="Comic Sans MS" panose="030F0702030302020204" pitchFamily="66" charset="0"/>
                      </a:endParaRPr>
                    </a:p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1981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[￢p ∧ (p ∨ q)] → q</a:t>
            </a:r>
          </a:p>
        </p:txBody>
      </p:sp>
    </p:spTree>
    <p:extLst>
      <p:ext uri="{BB962C8B-B14F-4D97-AF65-F5344CB8AC3E}">
        <p14:creationId xmlns:p14="http://schemas.microsoft.com/office/powerpoint/2010/main" val="123156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Contradiction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73563"/>
              </p:ext>
            </p:extLst>
          </p:nvPr>
        </p:nvGraphicFramePr>
        <p:xfrm>
          <a:off x="838200" y="2895600"/>
          <a:ext cx="69342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558800"/>
                <a:gridCol w="762000"/>
                <a:gridCol w="685800"/>
                <a:gridCol w="28956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￢([￢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p 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∧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(p 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∨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q)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] →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q)</a:t>
                      </a:r>
                      <a:endParaRPr lang="en-US" sz="1800" dirty="0" smtClean="0">
                        <a:latin typeface="Comic Sans MS" panose="030F0702030302020204" pitchFamily="66" charset="0"/>
                      </a:endParaRPr>
                    </a:p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1981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￢</a:t>
            </a:r>
            <a:r>
              <a:rPr lang="en-US" sz="2800" dirty="0" smtClean="0">
                <a:latin typeface="Comic Sans MS" panose="030F0702030302020204" pitchFamily="66" charset="0"/>
              </a:rPr>
              <a:t>([</a:t>
            </a:r>
            <a:r>
              <a:rPr lang="en-US" sz="2800" dirty="0">
                <a:latin typeface="Comic Sans MS" panose="030F0702030302020204" pitchFamily="66" charset="0"/>
              </a:rPr>
              <a:t>￢p ∧ (p ∨ q)] → </a:t>
            </a:r>
            <a:r>
              <a:rPr lang="en-US" sz="2800" dirty="0" smtClean="0">
                <a:latin typeface="Comic Sans MS" panose="030F0702030302020204" pitchFamily="66" charset="0"/>
              </a:rPr>
              <a:t>q)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1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Contingency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12496"/>
              </p:ext>
            </p:extLst>
          </p:nvPr>
        </p:nvGraphicFramePr>
        <p:xfrm>
          <a:off x="2057400" y="2895600"/>
          <a:ext cx="49276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28956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p → q</a:t>
                      </a:r>
                    </a:p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1981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p → q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1 + 1 = 3 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Logical Equivalences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754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The compound propositions </a:t>
            </a:r>
            <a:r>
              <a:rPr lang="en-US" sz="2800" i="1" dirty="0">
                <a:latin typeface="Comic Sans MS" panose="030F0702030302020204" pitchFamily="66" charset="0"/>
              </a:rPr>
              <a:t>p </a:t>
            </a:r>
            <a:r>
              <a:rPr lang="en-US" sz="2800" dirty="0">
                <a:latin typeface="Comic Sans MS" panose="030F0702030302020204" pitchFamily="66" charset="0"/>
              </a:rPr>
              <a:t>and </a:t>
            </a:r>
            <a:r>
              <a:rPr lang="en-US" sz="2800" i="1" dirty="0">
                <a:latin typeface="Comic Sans MS" panose="030F0702030302020204" pitchFamily="66" charset="0"/>
              </a:rPr>
              <a:t>q </a:t>
            </a:r>
            <a:r>
              <a:rPr lang="en-US" sz="2800" dirty="0">
                <a:latin typeface="Comic Sans MS" panose="030F0702030302020204" pitchFamily="66" charset="0"/>
              </a:rPr>
              <a:t>are called </a:t>
            </a:r>
            <a:r>
              <a:rPr lang="en-US" sz="2800" i="1" dirty="0">
                <a:latin typeface="Comic Sans MS" panose="030F0702030302020204" pitchFamily="66" charset="0"/>
              </a:rPr>
              <a:t>logically equivalent </a:t>
            </a:r>
            <a:r>
              <a:rPr lang="en-US" sz="2800" dirty="0" smtClean="0">
                <a:latin typeface="Comic Sans MS" panose="030F0702030302020204" pitchFamily="66" charset="0"/>
              </a:rPr>
              <a:t>if </a:t>
            </a:r>
            <a:r>
              <a:rPr lang="en-US" sz="2800" i="1" dirty="0">
                <a:latin typeface="Comic Sans MS" panose="030F0702030302020204" pitchFamily="66" charset="0"/>
              </a:rPr>
              <a:t>p </a:t>
            </a:r>
            <a:r>
              <a:rPr lang="en-US" sz="2800" dirty="0">
                <a:latin typeface="Comic Sans MS" panose="030F0702030302020204" pitchFamily="66" charset="0"/>
              </a:rPr>
              <a:t>↔ </a:t>
            </a:r>
            <a:r>
              <a:rPr lang="en-US" sz="2800" i="1" dirty="0">
                <a:latin typeface="Comic Sans MS" panose="030F0702030302020204" pitchFamily="66" charset="0"/>
              </a:rPr>
              <a:t>q </a:t>
            </a:r>
            <a:r>
              <a:rPr lang="en-US" sz="2800" dirty="0">
                <a:latin typeface="Comic Sans MS" panose="030F0702030302020204" pitchFamily="66" charset="0"/>
              </a:rPr>
              <a:t>is a tautology.</a:t>
            </a:r>
          </a:p>
          <a:p>
            <a:r>
              <a:rPr lang="en-US" sz="2800" dirty="0">
                <a:latin typeface="Comic Sans MS" panose="030F0702030302020204" pitchFamily="66" charset="0"/>
              </a:rPr>
              <a:t>N</a:t>
            </a:r>
            <a:r>
              <a:rPr lang="en-US" sz="2800" dirty="0" smtClean="0">
                <a:latin typeface="Comic Sans MS" panose="030F0702030302020204" pitchFamily="66" charset="0"/>
              </a:rPr>
              <a:t>otation: ≡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4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Logical Equivalences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75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Compound propositions that have the same truth values in all possible cases are called </a:t>
            </a:r>
            <a:r>
              <a:rPr lang="en-US" sz="2800" b="1" dirty="0" smtClean="0">
                <a:latin typeface="Comic Sans MS" panose="030F0702030302020204" pitchFamily="66" charset="0"/>
              </a:rPr>
              <a:t>logically equivalent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7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Proving Logical Equivalences: Example 1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Prove that: p </a:t>
            </a:r>
            <a:r>
              <a:rPr lang="en-US" sz="2400" dirty="0">
                <a:latin typeface="Comic Sans MS" panose="030F0702030302020204" pitchFamily="66" charset="0"/>
              </a:rPr>
              <a:t>∨ (q ∧ r) </a:t>
            </a:r>
            <a:r>
              <a:rPr lang="en-US" sz="2400" dirty="0" smtClean="0">
                <a:latin typeface="Comic Sans MS" panose="030F0702030302020204" pitchFamily="66" charset="0"/>
              </a:rPr>
              <a:t>≡ (</a:t>
            </a:r>
            <a:r>
              <a:rPr lang="en-US" sz="2400" dirty="0">
                <a:latin typeface="Comic Sans MS" panose="030F0702030302020204" pitchFamily="66" charset="0"/>
              </a:rPr>
              <a:t>p ∨ q) ∧ (p ∨ r</a:t>
            </a:r>
            <a:r>
              <a:rPr lang="en-US" sz="2400" dirty="0" smtClean="0">
                <a:latin typeface="Comic Sans MS" panose="030F0702030302020204" pitchFamily="66" charset="0"/>
              </a:rPr>
              <a:t>)</a:t>
            </a:r>
            <a:endParaRPr lang="en-US" sz="2400" dirty="0">
              <a:latin typeface="Comic Sans MS" panose="030F0702030302020204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Proving Logical Equivalences: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Truth table of p </a:t>
            </a:r>
            <a:r>
              <a:rPr lang="en-US" sz="2400" dirty="0">
                <a:latin typeface="Comic Sans MS" panose="030F0702030302020204" pitchFamily="66" charset="0"/>
              </a:rPr>
              <a:t>∨ (q ∧ r</a:t>
            </a:r>
            <a:r>
              <a:rPr lang="en-US" sz="2400" dirty="0" smtClean="0">
                <a:latin typeface="Comic Sans MS" panose="030F0702030302020204" pitchFamily="66" charset="0"/>
              </a:rPr>
              <a:t>)</a:t>
            </a:r>
            <a:endParaRPr lang="en-US" sz="2400" dirty="0">
              <a:latin typeface="Comic Sans MS" panose="030F0702030302020204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62094"/>
              </p:ext>
            </p:extLst>
          </p:nvPr>
        </p:nvGraphicFramePr>
        <p:xfrm>
          <a:off x="2133600" y="2286000"/>
          <a:ext cx="4290769" cy="3581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061"/>
                <a:gridCol w="696326"/>
                <a:gridCol w="742748"/>
                <a:gridCol w="899465"/>
                <a:gridCol w="1395169"/>
              </a:tblGrid>
              <a:tr h="635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p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q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r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(q ∧ r)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p ∨ (q ∧ r)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6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Proving Logical Equivalences: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Truth table of </a:t>
            </a:r>
            <a:r>
              <a:rPr lang="en-US" sz="2400" dirty="0">
                <a:latin typeface="Comic Sans MS" panose="030F0702030302020204" pitchFamily="66" charset="0"/>
              </a:rPr>
              <a:t>(p ∨ q) ∧ (p ∨ r)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85568"/>
              </p:ext>
            </p:extLst>
          </p:nvPr>
        </p:nvGraphicFramePr>
        <p:xfrm>
          <a:off x="2133600" y="2286000"/>
          <a:ext cx="5334000" cy="3585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374"/>
                <a:gridCol w="525467"/>
                <a:gridCol w="560499"/>
                <a:gridCol w="932060"/>
                <a:gridCol w="990600"/>
                <a:gridCol w="1905000"/>
              </a:tblGrid>
              <a:tr h="635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p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q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r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(p ∨ q)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(p ∨ r)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(p ∨ q) ∧ (p ∨ r)</a:t>
                      </a:r>
                    </a:p>
                    <a:p>
                      <a:pPr marL="0" indent="0" algn="ctr">
                        <a:buNone/>
                      </a:pP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91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Proving Logical Equivalences: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Prove that: p ∨ (q ∧ r) ≡ (p ∨ q) ∧ (p ∨ r)</a:t>
            </a:r>
          </a:p>
          <a:p>
            <a:pPr marL="0" indent="0"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28181"/>
              </p:ext>
            </p:extLst>
          </p:nvPr>
        </p:nvGraphicFramePr>
        <p:xfrm>
          <a:off x="2819400" y="2362200"/>
          <a:ext cx="3048000" cy="3860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1600200"/>
              </a:tblGrid>
              <a:tr h="63557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p ∨ (q ∧ r)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(p ∨ q) ∧ (p ∨ r)</a:t>
                      </a:r>
                    </a:p>
                    <a:p>
                      <a:pPr marL="0" indent="0" algn="ctr">
                        <a:buNone/>
                      </a:pP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8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Proving Logical Equivalences: Example 2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Prove that: </a:t>
            </a:r>
            <a:r>
              <a:rPr lang="en-US" sz="2400" dirty="0">
                <a:latin typeface="Comic Sans MS" panose="030F0702030302020204" pitchFamily="66" charset="0"/>
              </a:rPr>
              <a:t>(p → q) ∧ (p → r) </a:t>
            </a:r>
            <a:r>
              <a:rPr lang="en-US" sz="2400" dirty="0" smtClean="0">
                <a:latin typeface="Comic Sans MS" panose="030F0702030302020204" pitchFamily="66" charset="0"/>
              </a:rPr>
              <a:t>≡ </a:t>
            </a:r>
            <a:r>
              <a:rPr lang="en-US" sz="2400" dirty="0">
                <a:latin typeface="Comic Sans MS" panose="030F0702030302020204" pitchFamily="66" charset="0"/>
              </a:rPr>
              <a:t>p → (q ∧ r) </a:t>
            </a: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98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Logical Equivalences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Comic Sans MS" panose="030F0702030302020204" pitchFamily="66" charset="0"/>
                  </a:rPr>
                  <a:t>p </a:t>
                </a:r>
                <a:r>
                  <a:rPr lang="en-US" sz="2400" dirty="0">
                    <a:latin typeface="Comic Sans MS" panose="030F0702030302020204" pitchFamily="66" charset="0"/>
                  </a:rPr>
                  <a:t>→ q ≡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￢</a:t>
                </a:r>
                <a:r>
                  <a:rPr lang="en-US" sz="2400" dirty="0">
                    <a:latin typeface="Comic Sans MS" panose="030F0702030302020204" pitchFamily="66" charset="0"/>
                  </a:rPr>
                  <a:t>p ∨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q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p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 ↔ q ≡ (p </a:t>
                </a:r>
                <a:r>
                  <a:rPr lang="en-US" sz="2400" dirty="0">
                    <a:latin typeface="Comic Sans MS" panose="030F0702030302020204" pitchFamily="66" charset="0"/>
                  </a:rPr>
                  <a:t>→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q) ∧ (q </a:t>
                </a:r>
                <a:r>
                  <a:rPr lang="en-US" sz="2400" dirty="0">
                    <a:latin typeface="Comic Sans MS" panose="030F0702030302020204" pitchFamily="66" charset="0"/>
                  </a:rPr>
                  <a:t>→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p)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sz="2400" dirty="0" smtClean="0">
                    <a:latin typeface="Comic Sans MS" panose="030F0702030302020204" pitchFamily="66" charset="0"/>
                  </a:rPr>
                  <a:t> ≡ (p </a:t>
                </a:r>
                <a:r>
                  <a:rPr lang="en-US" sz="2400" dirty="0">
                    <a:latin typeface="Comic Sans MS" panose="030F0702030302020204" pitchFamily="66" charset="0"/>
                  </a:rPr>
                  <a:t>∨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q) ∧ (</a:t>
                </a:r>
                <a:r>
                  <a:rPr lang="en-US" sz="2400" dirty="0">
                    <a:latin typeface="Comic Sans MS" panose="030F0702030302020204" pitchFamily="66" charset="0"/>
                  </a:rPr>
                  <a:t>￢p ∨ ￢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q)</a:t>
                </a:r>
                <a:endParaRPr lang="en-US" sz="24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4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Translating into propositional logic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65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anose="030F0702030302020204" pitchFamily="66" charset="0"/>
              </a:rPr>
              <a:t>Translating into propositional logic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3276600"/>
            <a:ext cx="4648200" cy="10667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a</a:t>
            </a: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: </a:t>
            </a:r>
            <a:r>
              <a:rPr lang="en-US" sz="2400" dirty="0">
                <a:latin typeface="Comic Sans MS" panose="030F0702030302020204" pitchFamily="66" charset="0"/>
              </a:rPr>
              <a:t>Aang is </a:t>
            </a:r>
            <a:r>
              <a:rPr lang="en-US" sz="2400" dirty="0" smtClean="0">
                <a:latin typeface="Comic Sans MS" panose="030F0702030302020204" pitchFamily="66" charset="0"/>
              </a:rPr>
              <a:t>in </a:t>
            </a:r>
            <a:r>
              <a:rPr lang="en-US" sz="2400" dirty="0">
                <a:latin typeface="Comic Sans MS" panose="030F0702030302020204" pitchFamily="66" charset="0"/>
              </a:rPr>
              <a:t>the path of totality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b</a:t>
            </a: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: </a:t>
            </a:r>
            <a:r>
              <a:rPr lang="en-US" sz="2400" dirty="0">
                <a:latin typeface="Comic Sans MS" panose="030F0702030302020204" pitchFamily="66" charset="0"/>
              </a:rPr>
              <a:t>Aang </a:t>
            </a:r>
            <a:r>
              <a:rPr lang="en-US" sz="2400" dirty="0" smtClean="0">
                <a:latin typeface="Comic Sans MS" panose="030F0702030302020204" pitchFamily="66" charset="0"/>
              </a:rPr>
              <a:t>will </a:t>
            </a:r>
            <a:r>
              <a:rPr lang="en-US" sz="2400" dirty="0">
                <a:latin typeface="Comic Sans MS" panose="030F0702030302020204" pitchFamily="66" charset="0"/>
              </a:rPr>
              <a:t>defeat the firelord. </a:t>
            </a: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2200" y="1371600"/>
            <a:ext cx="4038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 if Aang is not in the path of totality during the solar eclipse, Aang won’t defeat the firelord. </a:t>
            </a:r>
          </a:p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4724400"/>
            <a:ext cx="4038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2200" y="4800600"/>
            <a:ext cx="4038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Comic Sans MS" panose="030F0702030302020204" pitchFamily="66" charset="0"/>
              </a:rPr>
              <a:t>￢ </a:t>
            </a:r>
            <a:r>
              <a:rPr lang="en-US" sz="2400" dirty="0" smtClean="0">
                <a:latin typeface="Comic Sans MS" panose="030F0702030302020204" pitchFamily="66" charset="0"/>
              </a:rPr>
              <a:t>a </a:t>
            </a:r>
            <a:r>
              <a:rPr lang="en-US" sz="2400" dirty="0">
                <a:latin typeface="Comic Sans MS" panose="030F0702030302020204" pitchFamily="66" charset="0"/>
              </a:rPr>
              <a:t>→ </a:t>
            </a:r>
            <a:r>
              <a:rPr lang="en-US" sz="2400" dirty="0" smtClean="0">
                <a:latin typeface="Comic Sans MS" panose="030F0702030302020204" pitchFamily="66" charset="0"/>
              </a:rPr>
              <a:t>b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3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1 + 1 = 3 : false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anose="030F0702030302020204" pitchFamily="66" charset="0"/>
              </a:rPr>
              <a:t>Translating into propositional logic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048000"/>
            <a:ext cx="6172200" cy="10667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a</a:t>
            </a: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: </a:t>
            </a:r>
            <a:r>
              <a:rPr lang="en-US" sz="2400" dirty="0">
                <a:latin typeface="Comic Sans MS" panose="030F0702030302020204" pitchFamily="66" charset="0"/>
              </a:rPr>
              <a:t>you are a computer science major 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b: </a:t>
            </a:r>
            <a:r>
              <a:rPr lang="en-US" sz="2400" dirty="0" smtClean="0">
                <a:latin typeface="Comic Sans MS" panose="030F0702030302020204" pitchFamily="66" charset="0"/>
              </a:rPr>
              <a:t>you are a freshman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C:</a:t>
            </a:r>
            <a:r>
              <a:rPr lang="en-US" sz="2400" dirty="0" smtClean="0">
                <a:latin typeface="Comic Sans MS" panose="030F0702030302020204" pitchFamily="66" charset="0"/>
              </a:rPr>
              <a:t> you </a:t>
            </a:r>
            <a:r>
              <a:rPr lang="en-US" sz="2400" dirty="0">
                <a:latin typeface="Comic Sans MS" panose="030F0702030302020204" pitchFamily="66" charset="0"/>
              </a:rPr>
              <a:t>can access the Internet from </a:t>
            </a:r>
            <a:r>
              <a:rPr lang="en-US" sz="2400" dirty="0" smtClean="0">
                <a:latin typeface="Comic Sans MS" panose="030F0702030302020204" pitchFamily="66" charset="0"/>
              </a:rPr>
              <a:t>campus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200" y="1371600"/>
            <a:ext cx="73152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if </a:t>
            </a:r>
            <a:r>
              <a:rPr lang="en-US" sz="2400" dirty="0">
                <a:latin typeface="Comic Sans MS" panose="030F0702030302020204" pitchFamily="66" charset="0"/>
              </a:rPr>
              <a:t>you are a computer science major or you</a:t>
            </a: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are not a </a:t>
            </a:r>
            <a:r>
              <a:rPr lang="en-US" sz="2400" dirty="0" smtClean="0">
                <a:latin typeface="Comic Sans MS" panose="030F0702030302020204" pitchFamily="66" charset="0"/>
              </a:rPr>
              <a:t>freshman, you </a:t>
            </a:r>
            <a:r>
              <a:rPr lang="en-US" sz="2400" dirty="0">
                <a:latin typeface="Comic Sans MS" panose="030F0702030302020204" pitchFamily="66" charset="0"/>
              </a:rPr>
              <a:t>can access the Internet from </a:t>
            </a:r>
            <a:r>
              <a:rPr lang="en-US" sz="2400" dirty="0" smtClean="0">
                <a:latin typeface="Comic Sans MS" panose="030F0702030302020204" pitchFamily="66" charset="0"/>
              </a:rPr>
              <a:t>campus</a:t>
            </a:r>
            <a:endParaRPr lang="en-US" sz="2400" dirty="0" smtClean="0">
              <a:latin typeface="Comic Sans MS" pitchFamily="66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4724400"/>
            <a:ext cx="4038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2200" y="4800600"/>
            <a:ext cx="4038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a V </a:t>
            </a:r>
            <a:r>
              <a:rPr lang="en-US" sz="2400" dirty="0">
                <a:latin typeface="Comic Sans MS" panose="030F0702030302020204" pitchFamily="66" charset="0"/>
              </a:rPr>
              <a:t>￢ </a:t>
            </a:r>
            <a:r>
              <a:rPr lang="en-US" sz="2400" dirty="0" smtClean="0">
                <a:latin typeface="Comic Sans MS" panose="030F0702030302020204" pitchFamily="66" charset="0"/>
              </a:rPr>
              <a:t>b → </a:t>
            </a:r>
            <a:r>
              <a:rPr lang="en-US" sz="2400" dirty="0">
                <a:latin typeface="Comic Sans MS" panose="030F0702030302020204" pitchFamily="66" charset="0"/>
              </a:rPr>
              <a:t>c</a:t>
            </a:r>
          </a:p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anose="030F0702030302020204" pitchFamily="66" charset="0"/>
              </a:rPr>
              <a:t>Translating into propositional logic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048000"/>
            <a:ext cx="6172200" cy="10667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a</a:t>
            </a: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: </a:t>
            </a:r>
            <a:r>
              <a:rPr lang="en-US" sz="2400" dirty="0">
                <a:latin typeface="Comic Sans MS" panose="030F0702030302020204" pitchFamily="66" charset="0"/>
              </a:rPr>
              <a:t>you are a computer science major 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b: </a:t>
            </a:r>
            <a:r>
              <a:rPr lang="en-US" sz="2400" dirty="0" smtClean="0">
                <a:latin typeface="Comic Sans MS" panose="030F0702030302020204" pitchFamily="66" charset="0"/>
              </a:rPr>
              <a:t>you are a freshman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C:</a:t>
            </a:r>
            <a:r>
              <a:rPr lang="en-US" sz="2400" dirty="0" smtClean="0">
                <a:latin typeface="Comic Sans MS" panose="030F0702030302020204" pitchFamily="66" charset="0"/>
              </a:rPr>
              <a:t> you </a:t>
            </a:r>
            <a:r>
              <a:rPr lang="en-US" sz="2400" dirty="0">
                <a:latin typeface="Comic Sans MS" panose="030F0702030302020204" pitchFamily="66" charset="0"/>
              </a:rPr>
              <a:t>can access the Internet from </a:t>
            </a:r>
            <a:r>
              <a:rPr lang="en-US" sz="2400" dirty="0" smtClean="0">
                <a:latin typeface="Comic Sans MS" panose="030F0702030302020204" pitchFamily="66" charset="0"/>
              </a:rPr>
              <a:t>campus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200" y="1371600"/>
            <a:ext cx="73152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you can access the Internet from campus</a:t>
            </a: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o</a:t>
            </a:r>
            <a:r>
              <a:rPr lang="en-US" sz="2400" dirty="0" smtClean="0">
                <a:latin typeface="Comic Sans MS" panose="030F0702030302020204" pitchFamily="66" charset="0"/>
              </a:rPr>
              <a:t>nly if </a:t>
            </a:r>
            <a:r>
              <a:rPr lang="en-US" sz="2400" dirty="0">
                <a:latin typeface="Comic Sans MS" panose="030F0702030302020204" pitchFamily="66" charset="0"/>
              </a:rPr>
              <a:t>you are a computer science major or you</a:t>
            </a: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are not a </a:t>
            </a:r>
            <a:r>
              <a:rPr lang="en-US" sz="2400" dirty="0" smtClean="0">
                <a:latin typeface="Comic Sans MS" panose="030F0702030302020204" pitchFamily="66" charset="0"/>
              </a:rPr>
              <a:t>freshman, </a:t>
            </a:r>
            <a:endParaRPr lang="en-US" sz="2400" dirty="0" smtClean="0">
              <a:latin typeface="Comic Sans MS" pitchFamily="66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4724400"/>
            <a:ext cx="4038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2200" y="4800600"/>
            <a:ext cx="4038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a V </a:t>
            </a:r>
            <a:r>
              <a:rPr lang="en-US" sz="2400" dirty="0">
                <a:latin typeface="Comic Sans MS" panose="030F0702030302020204" pitchFamily="66" charset="0"/>
              </a:rPr>
              <a:t>￢ </a:t>
            </a:r>
            <a:r>
              <a:rPr lang="en-US" sz="2400" dirty="0" smtClean="0">
                <a:latin typeface="Comic Sans MS" panose="030F0702030302020204" pitchFamily="66" charset="0"/>
              </a:rPr>
              <a:t>b → </a:t>
            </a:r>
            <a:r>
              <a:rPr lang="en-US" sz="2400" dirty="0">
                <a:latin typeface="Comic Sans MS" panose="030F0702030302020204" pitchFamily="66" charset="0"/>
              </a:rPr>
              <a:t>c</a:t>
            </a:r>
          </a:p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17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anose="030F0702030302020204" pitchFamily="66" charset="0"/>
              </a:rPr>
              <a:t>Translating into propositional logic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048000"/>
            <a:ext cx="6172200" cy="10667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a</a:t>
            </a: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: </a:t>
            </a:r>
            <a:r>
              <a:rPr lang="en-US" sz="2400" dirty="0">
                <a:latin typeface="Comic Sans MS" panose="030F0702030302020204" pitchFamily="66" charset="0"/>
              </a:rPr>
              <a:t>you are a computer science major 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b: </a:t>
            </a:r>
            <a:r>
              <a:rPr lang="en-US" sz="2400" dirty="0" smtClean="0">
                <a:latin typeface="Comic Sans MS" panose="030F0702030302020204" pitchFamily="66" charset="0"/>
              </a:rPr>
              <a:t>you are a freshman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C:</a:t>
            </a:r>
            <a:r>
              <a:rPr lang="en-US" sz="2400" dirty="0" smtClean="0">
                <a:latin typeface="Comic Sans MS" panose="030F0702030302020204" pitchFamily="66" charset="0"/>
              </a:rPr>
              <a:t> you </a:t>
            </a:r>
            <a:r>
              <a:rPr lang="en-US" sz="2400" dirty="0">
                <a:latin typeface="Comic Sans MS" panose="030F0702030302020204" pitchFamily="66" charset="0"/>
              </a:rPr>
              <a:t>can access the Internet from </a:t>
            </a:r>
            <a:r>
              <a:rPr lang="en-US" sz="2400" dirty="0" smtClean="0">
                <a:latin typeface="Comic Sans MS" panose="030F0702030302020204" pitchFamily="66" charset="0"/>
              </a:rPr>
              <a:t>campus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200" y="1371600"/>
            <a:ext cx="73152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you can access the Internet from campus</a:t>
            </a: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o</a:t>
            </a:r>
            <a:r>
              <a:rPr lang="en-US" sz="2400" dirty="0" smtClean="0">
                <a:latin typeface="Comic Sans MS" panose="030F0702030302020204" pitchFamily="66" charset="0"/>
              </a:rPr>
              <a:t>nly if </a:t>
            </a:r>
            <a:r>
              <a:rPr lang="en-US" sz="2400" dirty="0">
                <a:latin typeface="Comic Sans MS" panose="030F0702030302020204" pitchFamily="66" charset="0"/>
              </a:rPr>
              <a:t>you are a computer science major </a:t>
            </a:r>
            <a:r>
              <a:rPr lang="en-US" sz="2400" dirty="0" smtClean="0">
                <a:latin typeface="Comic Sans MS" panose="030F0702030302020204" pitchFamily="66" charset="0"/>
              </a:rPr>
              <a:t>but </a:t>
            </a:r>
            <a:r>
              <a:rPr lang="en-US" sz="2400" dirty="0">
                <a:latin typeface="Comic Sans MS" panose="030F0702030302020204" pitchFamily="66" charset="0"/>
              </a:rPr>
              <a:t>you</a:t>
            </a: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are not a </a:t>
            </a:r>
            <a:r>
              <a:rPr lang="en-US" sz="2400" dirty="0" smtClean="0">
                <a:latin typeface="Comic Sans MS" panose="030F0702030302020204" pitchFamily="66" charset="0"/>
              </a:rPr>
              <a:t>freshman, </a:t>
            </a:r>
            <a:endParaRPr lang="en-US" sz="2400" dirty="0" smtClean="0">
              <a:latin typeface="Comic Sans MS" pitchFamily="66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4724400"/>
            <a:ext cx="4038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2200" y="4800600"/>
            <a:ext cx="4038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a </a:t>
            </a:r>
            <a:r>
              <a:rPr lang="en-US" sz="2400" dirty="0">
                <a:latin typeface="Comic Sans MS" panose="030F0702030302020204" pitchFamily="66" charset="0"/>
              </a:rPr>
              <a:t>∧ </a:t>
            </a:r>
            <a:r>
              <a:rPr lang="en-US" sz="2400" dirty="0" smtClean="0">
                <a:latin typeface="Comic Sans MS" panose="030F0702030302020204" pitchFamily="66" charset="0"/>
              </a:rPr>
              <a:t>￢ b → </a:t>
            </a:r>
            <a:r>
              <a:rPr lang="en-US" sz="2400" dirty="0">
                <a:latin typeface="Comic Sans MS" panose="030F0702030302020204" pitchFamily="66" charset="0"/>
              </a:rPr>
              <a:t>c</a:t>
            </a:r>
          </a:p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76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anose="030F0702030302020204" pitchFamily="66" charset="0"/>
              </a:rPr>
              <a:t>Translating into propositional logic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048000"/>
            <a:ext cx="6172200" cy="10667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a</a:t>
            </a: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: </a:t>
            </a:r>
            <a:r>
              <a:rPr lang="en-US" sz="2400" dirty="0">
                <a:latin typeface="Comic Sans MS" panose="030F0702030302020204" pitchFamily="66" charset="0"/>
              </a:rPr>
              <a:t>you are a computer science major 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b: </a:t>
            </a:r>
            <a:r>
              <a:rPr lang="en-US" sz="2400" dirty="0" smtClean="0">
                <a:latin typeface="Comic Sans MS" panose="030F0702030302020204" pitchFamily="66" charset="0"/>
              </a:rPr>
              <a:t>you are a freshman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C:</a:t>
            </a:r>
            <a:r>
              <a:rPr lang="en-US" sz="2400" dirty="0" smtClean="0">
                <a:latin typeface="Comic Sans MS" panose="030F0702030302020204" pitchFamily="66" charset="0"/>
              </a:rPr>
              <a:t> you </a:t>
            </a:r>
            <a:r>
              <a:rPr lang="en-US" sz="2400" dirty="0">
                <a:latin typeface="Comic Sans MS" panose="030F0702030302020204" pitchFamily="66" charset="0"/>
              </a:rPr>
              <a:t>can access the Internet from </a:t>
            </a:r>
            <a:r>
              <a:rPr lang="en-US" sz="2400" dirty="0" smtClean="0">
                <a:latin typeface="Comic Sans MS" panose="030F0702030302020204" pitchFamily="66" charset="0"/>
              </a:rPr>
              <a:t>campus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200" y="1371600"/>
            <a:ext cx="73152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you can access the Internet from campus</a:t>
            </a:r>
          </a:p>
          <a:p>
            <a:pPr marL="0" indent="0">
              <a:buNone/>
            </a:pPr>
            <a:r>
              <a:rPr lang="en-US" sz="2400" dirty="0" err="1" smtClean="0">
                <a:latin typeface="Comic Sans MS" panose="030F0702030302020204" pitchFamily="66" charset="0"/>
              </a:rPr>
              <a:t>iff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>
                <a:latin typeface="Comic Sans MS" panose="030F0702030302020204" pitchFamily="66" charset="0"/>
              </a:rPr>
              <a:t>you are a computer science major </a:t>
            </a:r>
            <a:r>
              <a:rPr lang="en-US" sz="2400" dirty="0" smtClean="0">
                <a:latin typeface="Comic Sans MS" panose="030F0702030302020204" pitchFamily="66" charset="0"/>
              </a:rPr>
              <a:t>but </a:t>
            </a:r>
            <a:r>
              <a:rPr lang="en-US" sz="2400" dirty="0">
                <a:latin typeface="Comic Sans MS" panose="030F0702030302020204" pitchFamily="66" charset="0"/>
              </a:rPr>
              <a:t>you</a:t>
            </a: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are not a </a:t>
            </a:r>
            <a:r>
              <a:rPr lang="en-US" sz="2400" dirty="0" smtClean="0">
                <a:latin typeface="Comic Sans MS" panose="030F0702030302020204" pitchFamily="66" charset="0"/>
              </a:rPr>
              <a:t>freshman, </a:t>
            </a:r>
            <a:endParaRPr lang="en-US" sz="2400" dirty="0" smtClean="0">
              <a:latin typeface="Comic Sans MS" pitchFamily="66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4724400"/>
            <a:ext cx="4038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2200" y="4800600"/>
            <a:ext cx="4038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a </a:t>
            </a:r>
            <a:r>
              <a:rPr lang="en-US" sz="2400" dirty="0">
                <a:latin typeface="Comic Sans MS" panose="030F0702030302020204" pitchFamily="66" charset="0"/>
              </a:rPr>
              <a:t>∧ </a:t>
            </a:r>
            <a:r>
              <a:rPr lang="en-US" sz="2400" dirty="0" smtClean="0">
                <a:latin typeface="Comic Sans MS" panose="030F0702030302020204" pitchFamily="66" charset="0"/>
              </a:rPr>
              <a:t>￢ b </a:t>
            </a:r>
            <a:r>
              <a:rPr lang="en-US" sz="2400" dirty="0">
                <a:latin typeface="Comic Sans MS" panose="030F0702030302020204" pitchFamily="66" charset="0"/>
              </a:rPr>
              <a:t>↔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>
                <a:latin typeface="Comic Sans MS" panose="030F0702030302020204" pitchFamily="66" charset="0"/>
              </a:rPr>
              <a:t>c</a:t>
            </a:r>
          </a:p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76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anose="030F0702030302020204" pitchFamily="66" charset="0"/>
              </a:rPr>
              <a:t>Translating into propositional logic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048000"/>
            <a:ext cx="6172200" cy="10667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a</a:t>
            </a: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: </a:t>
            </a:r>
            <a:r>
              <a:rPr lang="en-US" sz="2400" dirty="0">
                <a:latin typeface="Comic Sans MS" panose="030F0702030302020204" pitchFamily="66" charset="0"/>
              </a:rPr>
              <a:t>you are a computer science major 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b: </a:t>
            </a:r>
            <a:r>
              <a:rPr lang="en-US" sz="2400" dirty="0" smtClean="0">
                <a:latin typeface="Comic Sans MS" panose="030F0702030302020204" pitchFamily="66" charset="0"/>
              </a:rPr>
              <a:t>you are a freshman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C:</a:t>
            </a:r>
            <a:r>
              <a:rPr lang="en-US" sz="2400" dirty="0" smtClean="0">
                <a:latin typeface="Comic Sans MS" panose="030F0702030302020204" pitchFamily="66" charset="0"/>
              </a:rPr>
              <a:t> you </a:t>
            </a:r>
            <a:r>
              <a:rPr lang="en-US" sz="2400" dirty="0">
                <a:latin typeface="Comic Sans MS" panose="030F0702030302020204" pitchFamily="66" charset="0"/>
              </a:rPr>
              <a:t>can access the Internet from </a:t>
            </a:r>
            <a:r>
              <a:rPr lang="en-US" sz="2400" dirty="0" smtClean="0">
                <a:latin typeface="Comic Sans MS" panose="030F0702030302020204" pitchFamily="66" charset="0"/>
              </a:rPr>
              <a:t>campus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200" y="1371600"/>
            <a:ext cx="73152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you can access the Internet from campus</a:t>
            </a: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i</a:t>
            </a:r>
            <a:r>
              <a:rPr lang="en-US" sz="2400" dirty="0" smtClean="0">
                <a:latin typeface="Comic Sans MS" panose="030F0702030302020204" pitchFamily="66" charset="0"/>
              </a:rPr>
              <a:t>f and only if you </a:t>
            </a:r>
            <a:r>
              <a:rPr lang="en-US" sz="2400" dirty="0">
                <a:latin typeface="Comic Sans MS" panose="030F0702030302020204" pitchFamily="66" charset="0"/>
              </a:rPr>
              <a:t>are a computer science major </a:t>
            </a:r>
            <a:r>
              <a:rPr lang="en-US" sz="2400" dirty="0" smtClean="0">
                <a:latin typeface="Comic Sans MS" panose="030F0702030302020204" pitchFamily="66" charset="0"/>
              </a:rPr>
              <a:t>but you are </a:t>
            </a:r>
            <a:r>
              <a:rPr lang="en-US" sz="2400" dirty="0">
                <a:latin typeface="Comic Sans MS" panose="030F0702030302020204" pitchFamily="66" charset="0"/>
              </a:rPr>
              <a:t>not a </a:t>
            </a:r>
            <a:r>
              <a:rPr lang="en-US" sz="2400" dirty="0" smtClean="0">
                <a:latin typeface="Comic Sans MS" panose="030F0702030302020204" pitchFamily="66" charset="0"/>
              </a:rPr>
              <a:t>freshman, </a:t>
            </a:r>
            <a:endParaRPr lang="en-US" sz="2400" dirty="0" smtClean="0">
              <a:latin typeface="Comic Sans MS" pitchFamily="66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4724400"/>
            <a:ext cx="4038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2200" y="4800600"/>
            <a:ext cx="4038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a </a:t>
            </a:r>
            <a:r>
              <a:rPr lang="en-US" sz="2400" dirty="0">
                <a:latin typeface="Comic Sans MS" panose="030F0702030302020204" pitchFamily="66" charset="0"/>
              </a:rPr>
              <a:t>∧ </a:t>
            </a:r>
            <a:r>
              <a:rPr lang="en-US" sz="2400" dirty="0" smtClean="0">
                <a:latin typeface="Comic Sans MS" panose="030F0702030302020204" pitchFamily="66" charset="0"/>
              </a:rPr>
              <a:t>￢ b </a:t>
            </a:r>
            <a:r>
              <a:rPr lang="en-US" sz="2400" dirty="0">
                <a:latin typeface="Comic Sans MS" panose="030F0702030302020204" pitchFamily="66" charset="0"/>
              </a:rPr>
              <a:t>↔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>
                <a:latin typeface="Comic Sans MS" panose="030F0702030302020204" pitchFamily="66" charset="0"/>
              </a:rPr>
              <a:t>c</a:t>
            </a:r>
          </a:p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4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Negation of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propositional logic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79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anose="030F0702030302020204" pitchFamily="66" charset="0"/>
              </a:rPr>
              <a:t>De Morgan’s Las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0" y="1981200"/>
            <a:ext cx="47244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￢</a:t>
            </a:r>
            <a:r>
              <a:rPr lang="en-US" dirty="0" smtClean="0">
                <a:latin typeface="Comic Sans MS" panose="030F0702030302020204" pitchFamily="66" charset="0"/>
              </a:rPr>
              <a:t>(p V q) ≡ </a:t>
            </a:r>
            <a:r>
              <a:rPr lang="en-US" dirty="0">
                <a:latin typeface="Comic Sans MS" panose="030F0702030302020204" pitchFamily="66" charset="0"/>
              </a:rPr>
              <a:t>￢ </a:t>
            </a:r>
            <a:r>
              <a:rPr lang="en-US" dirty="0" smtClean="0">
                <a:latin typeface="Comic Sans MS" panose="030F0702030302020204" pitchFamily="66" charset="0"/>
              </a:rPr>
              <a:t>p ∧ </a:t>
            </a:r>
            <a:r>
              <a:rPr lang="en-US" dirty="0">
                <a:latin typeface="Comic Sans MS" panose="030F0702030302020204" pitchFamily="66" charset="0"/>
              </a:rPr>
              <a:t>￢ </a:t>
            </a:r>
            <a:r>
              <a:rPr lang="en-US" dirty="0" smtClean="0">
                <a:latin typeface="Comic Sans MS" panose="030F0702030302020204" pitchFamily="66" charset="0"/>
              </a:rPr>
              <a:t>q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￢(p ∧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q) ≡ ￢ p </a:t>
            </a:r>
            <a:r>
              <a:rPr lang="en-US" dirty="0" smtClean="0">
                <a:latin typeface="Comic Sans MS" panose="030F0702030302020204" pitchFamily="66" charset="0"/>
              </a:rPr>
              <a:t>V ￢ </a:t>
            </a:r>
            <a:r>
              <a:rPr lang="en-US" dirty="0">
                <a:latin typeface="Comic Sans MS" panose="030F0702030302020204" pitchFamily="66" charset="0"/>
              </a:rPr>
              <a:t>q</a:t>
            </a:r>
          </a:p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4724400"/>
            <a:ext cx="4038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Negating </a:t>
            </a:r>
            <a:r>
              <a:rPr lang="en-US" dirty="0" smtClean="0">
                <a:latin typeface="Comic Sans MS" panose="030F0702030302020204" pitchFamily="66" charset="0"/>
              </a:rPr>
              <a:t>propositions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9593" y="2646138"/>
                <a:ext cx="7886700" cy="5346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￢ (p </a:t>
                </a:r>
                <a:r>
                  <a:rPr lang="en-US" sz="2400" dirty="0">
                    <a:latin typeface="Comic Sans MS" panose="030F0702030302020204" pitchFamily="66" charset="0"/>
                  </a:rPr>
                  <a:t>∨</a:t>
                </a:r>
                <a:r>
                  <a:rPr lang="en-US" sz="2400" dirty="0">
                    <a:latin typeface="Comic Sans MS" panose="030F0702030302020204" pitchFamily="66" charset="0"/>
                  </a:rPr>
                  <a:t> (￢p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>
                    <a:latin typeface="Comic Sans MS" panose="030F0702030302020204" pitchFamily="66" charset="0"/>
                  </a:rPr>
                  <a:t> </a:t>
                </a:r>
                <a:r>
                  <a:rPr lang="en-US" sz="2400" dirty="0">
                    <a:latin typeface="Comic Sans MS" panose="030F0702030302020204" pitchFamily="66" charset="0"/>
                  </a:rPr>
                  <a:t>q)) </a:t>
                </a:r>
                <a:endParaRPr 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2791" y="2385183"/>
                <a:ext cx="10515600" cy="712859"/>
              </a:xfrm>
              <a:blipFill rotWithShape="0">
                <a:blip r:embed="rId2"/>
                <a:stretch>
                  <a:fillRect l="-1449" t="-22222" b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4386" y="3238802"/>
                <a:ext cx="7400498" cy="525422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≡ </a:t>
                </a:r>
                <a:r>
                  <a:rPr lang="en-US" sz="2400" dirty="0">
                    <a:latin typeface="Comic Sans MS" panose="030F0702030302020204" pitchFamily="66" charset="0"/>
                  </a:rPr>
                  <a:t>￢ </a:t>
                </a:r>
                <a:r>
                  <a:rPr lang="en-US" sz="2400" dirty="0">
                    <a:latin typeface="Comic Sans MS" panose="030F0702030302020204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>
                    <a:latin typeface="Comic Sans MS" panose="030F0702030302020204" pitchFamily="66" charset="0"/>
                  </a:rPr>
                  <a:t> </a:t>
                </a:r>
                <a:r>
                  <a:rPr lang="en-US" sz="2400" dirty="0">
                    <a:latin typeface="Comic Sans MS" panose="030F0702030302020204" pitchFamily="66" charset="0"/>
                  </a:rPr>
                  <a:t>￢ (￢p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>
                    <a:latin typeface="Comic Sans MS" panose="030F0702030302020204" pitchFamily="66" charset="0"/>
                  </a:rPr>
                  <a:t> </a:t>
                </a:r>
                <a:r>
                  <a:rPr lang="en-US" sz="2400" dirty="0">
                    <a:latin typeface="Comic Sans MS" panose="030F0702030302020204" pitchFamily="66" charset="0"/>
                  </a:rPr>
                  <a:t>q)</a:t>
                </a:r>
                <a:endParaRPr 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14" y="3175403"/>
                <a:ext cx="9867331" cy="700562"/>
              </a:xfrm>
              <a:prstGeom prst="rect">
                <a:avLst/>
              </a:prstGeom>
              <a:blipFill rotWithShape="0">
                <a:blip r:embed="rId3"/>
                <a:stretch>
                  <a:fillRect l="-1607" t="-22609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6564" y="3772771"/>
                <a:ext cx="7400498" cy="525422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≡ </a:t>
                </a:r>
                <a:r>
                  <a:rPr lang="en-US" sz="2400" dirty="0">
                    <a:latin typeface="Comic Sans MS" panose="030F0702030302020204" pitchFamily="66" charset="0"/>
                  </a:rPr>
                  <a:t>￢ </a:t>
                </a:r>
                <a:r>
                  <a:rPr lang="en-US" sz="2400" dirty="0">
                    <a:latin typeface="Comic Sans MS" panose="030F0702030302020204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>
                    <a:latin typeface="Comic Sans MS" panose="030F0702030302020204" pitchFamily="66" charset="0"/>
                  </a:rPr>
                  <a:t> (￢ </a:t>
                </a:r>
                <a:r>
                  <a:rPr lang="en-US" sz="2400" dirty="0">
                    <a:latin typeface="Comic Sans MS" panose="030F0702030302020204" pitchFamily="66" charset="0"/>
                  </a:rPr>
                  <a:t>(￢p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 sz="2400" dirty="0">
                        <a:latin typeface="Comic Sans MS" panose="030F0702030302020204" pitchFamily="66" charset="0"/>
                      </a:rPr>
                      <m:t>∨</m:t>
                    </m:r>
                  </m:oMath>
                </a14:m>
                <a:r>
                  <a:rPr lang="en-US" sz="2400" dirty="0">
                    <a:latin typeface="Comic Sans MS" panose="030F0702030302020204" pitchFamily="66" charset="0"/>
                  </a:rPr>
                  <a:t> </a:t>
                </a:r>
                <a:r>
                  <a:rPr lang="en-US" sz="2400" dirty="0">
                    <a:latin typeface="Comic Sans MS" panose="030F0702030302020204" pitchFamily="66" charset="0"/>
                  </a:rPr>
                  <a:t>￢ </a:t>
                </a:r>
                <a:r>
                  <a:rPr lang="en-US" sz="2400" dirty="0">
                    <a:latin typeface="Comic Sans MS" panose="030F0702030302020204" pitchFamily="66" charset="0"/>
                  </a:rPr>
                  <a:t>q))</a:t>
                </a:r>
                <a:endParaRPr 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84" y="3887362"/>
                <a:ext cx="9867331" cy="700562"/>
              </a:xfrm>
              <a:prstGeom prst="rect">
                <a:avLst/>
              </a:prstGeom>
              <a:blipFill rotWithShape="0">
                <a:blip r:embed="rId4"/>
                <a:stretch>
                  <a:fillRect l="-1544" t="-22609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034" y="4286268"/>
                <a:ext cx="7400498" cy="525422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≡ </a:t>
                </a:r>
                <a:r>
                  <a:rPr lang="en-US" sz="2400" dirty="0">
                    <a:latin typeface="Comic Sans MS" panose="030F0702030302020204" pitchFamily="66" charset="0"/>
                  </a:rPr>
                  <a:t>￢ </a:t>
                </a:r>
                <a:r>
                  <a:rPr lang="en-US" sz="2400" dirty="0">
                    <a:latin typeface="Comic Sans MS" panose="030F0702030302020204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>
                    <a:latin typeface="Comic Sans MS" panose="030F0702030302020204" pitchFamily="66" charset="0"/>
                  </a:rPr>
                  <a:t> (p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Comic Sans MS" panose="030F0702030302020204" pitchFamily="66" charset="0"/>
                      </a:rPr>
                      <m:t>∨</m:t>
                    </m:r>
                  </m:oMath>
                </a14:m>
                <a:r>
                  <a:rPr lang="en-US" sz="2400" dirty="0">
                    <a:latin typeface="Comic Sans MS" panose="030F0702030302020204" pitchFamily="66" charset="0"/>
                  </a:rPr>
                  <a:t> </a:t>
                </a:r>
                <a:r>
                  <a:rPr lang="en-US" sz="2400" dirty="0">
                    <a:latin typeface="Comic Sans MS" panose="030F0702030302020204" pitchFamily="66" charset="0"/>
                  </a:rPr>
                  <a:t>￢ </a:t>
                </a:r>
                <a:r>
                  <a:rPr lang="en-US" sz="2400" dirty="0">
                    <a:latin typeface="Comic Sans MS" panose="030F0702030302020204" pitchFamily="66" charset="0"/>
                  </a:rPr>
                  <a:t>q)</a:t>
                </a:r>
                <a:endParaRPr 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11" y="4572024"/>
                <a:ext cx="9867331" cy="700562"/>
              </a:xfrm>
              <a:prstGeom prst="rect">
                <a:avLst/>
              </a:prstGeom>
              <a:blipFill rotWithShape="0">
                <a:blip r:embed="rId5"/>
                <a:stretch>
                  <a:fillRect l="-1607" t="-22609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1828800"/>
                <a:ext cx="7886700" cy="53464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Find the negation of (p </a:t>
                </a:r>
                <a:r>
                  <a:rPr lang="en-US" sz="2400" dirty="0">
                    <a:latin typeface="Comic Sans MS" panose="030F0702030302020204" pitchFamily="66" charset="0"/>
                  </a:rPr>
                  <a:t>∨</a:t>
                </a:r>
                <a:r>
                  <a:rPr lang="en-US" sz="2400" dirty="0">
                    <a:latin typeface="Comic Sans MS" panose="030F0702030302020204" pitchFamily="66" charset="0"/>
                  </a:rPr>
                  <a:t> (￢p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>
                    <a:latin typeface="Comic Sans MS" panose="030F0702030302020204" pitchFamily="66" charset="0"/>
                  </a:rPr>
                  <a:t> </a:t>
                </a:r>
                <a:r>
                  <a:rPr lang="en-US" sz="2400" dirty="0">
                    <a:latin typeface="Comic Sans MS" panose="030F0702030302020204" pitchFamily="66" charset="0"/>
                  </a:rPr>
                  <a:t>q)) </a:t>
                </a:r>
                <a:endParaRPr 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28800"/>
                <a:ext cx="7886700" cy="534644"/>
              </a:xfrm>
              <a:prstGeom prst="rect">
                <a:avLst/>
              </a:prstGeom>
              <a:blipFill rotWithShape="0">
                <a:blip r:embed="rId6"/>
                <a:stretch>
                  <a:fillRect l="-1468" t="-22727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45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Negating </a:t>
            </a:r>
            <a:r>
              <a:rPr lang="en-US" dirty="0" smtClean="0">
                <a:latin typeface="Comic Sans MS" panose="030F0702030302020204" pitchFamily="66" charset="0"/>
              </a:rPr>
              <a:t>propositions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93" y="2646138"/>
            <a:ext cx="7886700" cy="534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￢ </a:t>
            </a:r>
            <a:r>
              <a:rPr lang="en-US" sz="2400" dirty="0" smtClean="0">
                <a:latin typeface="Comic Sans MS" panose="030F0702030302020204" pitchFamily="66" charset="0"/>
              </a:rPr>
              <a:t>(</a:t>
            </a:r>
            <a:r>
              <a:rPr lang="en-US" sz="2400" dirty="0">
                <a:latin typeface="Comic Sans MS" panose="030F0702030302020204" pitchFamily="66" charset="0"/>
              </a:rPr>
              <a:t>p ↔ </a:t>
            </a:r>
            <a:r>
              <a:rPr lang="en-US" sz="2400" dirty="0" smtClean="0">
                <a:latin typeface="Comic Sans MS" panose="030F0702030302020204" pitchFamily="66" charset="0"/>
              </a:rPr>
              <a:t>q) 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24386" y="3238802"/>
            <a:ext cx="7400498" cy="5254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≡ </a:t>
            </a:r>
            <a:r>
              <a:rPr lang="en-US" sz="2400" dirty="0">
                <a:latin typeface="Comic Sans MS" panose="030F0702030302020204" pitchFamily="66" charset="0"/>
              </a:rPr>
              <a:t>￢ </a:t>
            </a:r>
            <a:r>
              <a:rPr lang="en-US" sz="2400" dirty="0" smtClean="0">
                <a:latin typeface="Comic Sans MS" panose="030F0702030302020204" pitchFamily="66" charset="0"/>
              </a:rPr>
              <a:t>(p </a:t>
            </a:r>
            <a:r>
              <a:rPr lang="en-US" sz="2400" dirty="0">
                <a:latin typeface="Comic Sans MS" panose="030F0702030302020204" pitchFamily="66" charset="0"/>
              </a:rPr>
              <a:t>→ </a:t>
            </a:r>
            <a:r>
              <a:rPr lang="en-US" sz="2400" dirty="0" smtClean="0">
                <a:latin typeface="Comic Sans MS" panose="030F0702030302020204" pitchFamily="66" charset="0"/>
              </a:rPr>
              <a:t>q ∧ (q </a:t>
            </a:r>
            <a:r>
              <a:rPr lang="en-US" sz="2400" dirty="0">
                <a:latin typeface="Comic Sans MS" panose="030F0702030302020204" pitchFamily="66" charset="0"/>
              </a:rPr>
              <a:t>→ </a:t>
            </a:r>
            <a:r>
              <a:rPr lang="en-US" sz="2400" dirty="0" smtClean="0">
                <a:latin typeface="Comic Sans MS" panose="030F0702030302020204" pitchFamily="66" charset="0"/>
              </a:rPr>
              <a:t>p))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7886700" cy="53464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Find the negation of </a:t>
            </a:r>
            <a:r>
              <a:rPr lang="en-US" sz="2400" dirty="0" smtClean="0">
                <a:latin typeface="Comic Sans MS" panose="030F0702030302020204" pitchFamily="66" charset="0"/>
              </a:rPr>
              <a:t>p ↔ q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0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Dhaka is the capital of Bangladesh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Dhaka is the capital of Bangladesh : true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Chittagong is the capital of Bangladesh : false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Give me an A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1714</Words>
  <Application>Microsoft Office PowerPoint</Application>
  <PresentationFormat>On-screen Show (4:3)</PresentationFormat>
  <Paragraphs>597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Cambria Math</vt:lpstr>
      <vt:lpstr>Comic Sans MS</vt:lpstr>
      <vt:lpstr>Office Theme</vt:lpstr>
      <vt:lpstr>Propositional Logic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Compound Proposition</vt:lpstr>
      <vt:lpstr>Compound Proposition</vt:lpstr>
      <vt:lpstr>Compound Proposition</vt:lpstr>
      <vt:lpstr>Compound Proposition</vt:lpstr>
      <vt:lpstr>Compound Proposition</vt:lpstr>
      <vt:lpstr>Propositional Variable</vt:lpstr>
      <vt:lpstr>Propositional Variable</vt:lpstr>
      <vt:lpstr>Propositional Variable</vt:lpstr>
      <vt:lpstr>Logical Connector</vt:lpstr>
      <vt:lpstr>Logical Connector: NOT</vt:lpstr>
      <vt:lpstr>Logical Connector: AND</vt:lpstr>
      <vt:lpstr>Logical Connector: OR</vt:lpstr>
      <vt:lpstr>Logical Connector: IMPLIES</vt:lpstr>
      <vt:lpstr>Logical Connector: XOR</vt:lpstr>
      <vt:lpstr>Logical Connector: IFF</vt:lpstr>
      <vt:lpstr>FINDING TRUTH TABLE OF COMPOUND PROPOSTIONS: Example1</vt:lpstr>
      <vt:lpstr>FINDING TRUTH TABLE OF COMPOUND PROPOSTIONS</vt:lpstr>
      <vt:lpstr>FINDING TRUTH TABLE OF COMPOUND PROPOSTIONS</vt:lpstr>
      <vt:lpstr>FINDING TRUTH TABLE OF COMPOUND PROPOSTIONS</vt:lpstr>
      <vt:lpstr>Precedence Table</vt:lpstr>
      <vt:lpstr>FINDING TRUTH TABLE OF COMPOUND PROPOSTIONS</vt:lpstr>
      <vt:lpstr>FINDING TRUTH TABLE OF COMPOUND PROPOSTIONS</vt:lpstr>
      <vt:lpstr>FINDING TRUTH TABLE OF COMPOUND PROPOSTIONS: Example 2</vt:lpstr>
      <vt:lpstr>FINDING TRUTH TABLE OF COMPOUND PROPOSTIONS: Example 2</vt:lpstr>
      <vt:lpstr>Propositional Equivalences</vt:lpstr>
      <vt:lpstr>Tautology</vt:lpstr>
      <vt:lpstr>Contradiction</vt:lpstr>
      <vt:lpstr>Contingency</vt:lpstr>
      <vt:lpstr>Logical Equivalences</vt:lpstr>
      <vt:lpstr>Logical Equivalences</vt:lpstr>
      <vt:lpstr>Proving Logical Equivalences: Example 1</vt:lpstr>
      <vt:lpstr>Proving Logical Equivalences: Example 1</vt:lpstr>
      <vt:lpstr>Proving Logical Equivalences: Example 1</vt:lpstr>
      <vt:lpstr>Proving Logical Equivalences: Example 1</vt:lpstr>
      <vt:lpstr>Proving Logical Equivalences: Example 2</vt:lpstr>
      <vt:lpstr>Logical Equivalences</vt:lpstr>
      <vt:lpstr>Translating into propositional logic</vt:lpstr>
      <vt:lpstr>Translating into propositional logic</vt:lpstr>
      <vt:lpstr>Translating into propositional logic</vt:lpstr>
      <vt:lpstr>Translating into propositional logic</vt:lpstr>
      <vt:lpstr>Translating into propositional logic</vt:lpstr>
      <vt:lpstr>Translating into propositional logic</vt:lpstr>
      <vt:lpstr>Translating into propositional logic</vt:lpstr>
      <vt:lpstr>Negation of  propositional logic</vt:lpstr>
      <vt:lpstr>De Morgan’s Las</vt:lpstr>
      <vt:lpstr>Negating propositions</vt:lpstr>
      <vt:lpstr>Negating propositions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</dc:title>
  <dc:creator>Admin</dc:creator>
  <cp:lastModifiedBy>Yeasir Rayhan Prince</cp:lastModifiedBy>
  <cp:revision>72</cp:revision>
  <dcterms:created xsi:type="dcterms:W3CDTF">2006-08-16T00:00:00Z</dcterms:created>
  <dcterms:modified xsi:type="dcterms:W3CDTF">2020-07-05T20:23:13Z</dcterms:modified>
</cp:coreProperties>
</file>