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  <p:sldId id="347" r:id="rId4"/>
    <p:sldId id="348" r:id="rId5"/>
    <p:sldId id="350" r:id="rId6"/>
    <p:sldId id="353" r:id="rId7"/>
    <p:sldId id="349" r:id="rId8"/>
    <p:sldId id="326" r:id="rId9"/>
    <p:sldId id="351" r:id="rId10"/>
    <p:sldId id="352" r:id="rId11"/>
    <p:sldId id="330" r:id="rId12"/>
    <p:sldId id="354" r:id="rId13"/>
    <p:sldId id="331" r:id="rId14"/>
    <p:sldId id="355" r:id="rId15"/>
    <p:sldId id="356" r:id="rId16"/>
    <p:sldId id="332" r:id="rId17"/>
    <p:sldId id="357" r:id="rId18"/>
    <p:sldId id="358" r:id="rId19"/>
    <p:sldId id="334" r:id="rId20"/>
    <p:sldId id="336" r:id="rId21"/>
    <p:sldId id="359" r:id="rId22"/>
    <p:sldId id="337" r:id="rId23"/>
    <p:sldId id="338" r:id="rId24"/>
    <p:sldId id="339" r:id="rId25"/>
    <p:sldId id="340" r:id="rId26"/>
    <p:sldId id="360" r:id="rId27"/>
    <p:sldId id="341" r:id="rId28"/>
    <p:sldId id="344" r:id="rId29"/>
    <p:sldId id="345" r:id="rId30"/>
    <p:sldId id="362" r:id="rId31"/>
    <p:sldId id="361" r:id="rId32"/>
    <p:sldId id="363" r:id="rId33"/>
    <p:sldId id="342" r:id="rId34"/>
    <p:sldId id="364" r:id="rId35"/>
    <p:sldId id="343" r:id="rId36"/>
    <p:sldId id="365" r:id="rId37"/>
    <p:sldId id="366" r:id="rId38"/>
    <p:sldId id="367" r:id="rId39"/>
    <p:sldId id="36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3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852FDB-C65D-41E9-89C2-C530EF2B4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AEEF26-7C22-4F4D-8311-CA7D08600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FED0D7-458C-455E-8544-7F4FB22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4BE479-F30A-42AD-9F57-F69961CF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E6237C-6508-45AC-A65A-8988FEA3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C09935-CB0F-4147-B42A-ED3B9F1E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019B112-47D9-477E-8F70-56F30DEC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C16462-43A1-462A-AE45-0EF834CF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9A7AE0-42F4-434A-A672-3BF167C6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77513D-7167-431D-9243-B45CAF35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81DC520-FEA9-492D-A282-4EB0B653B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7E4A549-EDB1-49AE-91E7-4B9F9B07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A75A99-64FD-4982-B025-60A2A3AD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E719E-62FE-4BDD-B1A9-3903FF70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660DEE-60E9-491D-BCCD-66BF7BBE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F828E4-CD31-4E08-9042-18A54834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8D670-48EE-4E79-9632-ED6C0C65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26F468-0AD5-4234-B33C-A5A21E0E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7F4839-FB68-485F-8927-47F468A8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5E2014-BE1B-4729-A66C-3BD8CAB2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82AB2D-E870-419D-97BC-61742125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A07E9E-5920-4D15-94AB-989A4836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CB3C6E-1A37-41A5-A05B-7046DE33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ADBC4C-8B94-4DFB-9121-41A73455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92F611-984C-4700-8F37-9E1549C6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ADE4F3-2E91-4B7B-A523-4F20D9DB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BFEFF9-26D6-4A12-9EA0-C90492A0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E3AE41-6594-47EC-896F-6F854579A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309353D-8B36-4661-8F38-7F672E0C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BE5FC0-FCB4-4A00-9B13-EF95E78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734B99-3D29-484C-B00E-6681F8E4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B0D425-A8D8-40C3-AADC-ED0A1F06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CE5B86-8B8A-4F2D-BF50-F9A1BFA1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2A5037-5960-4074-98D6-73D02BAD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D79AB3D-A0C4-43C8-9AE5-466CD15A0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D78A97C-7EBD-4F84-BA6E-25D45A7C1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577F049-3FBA-4D4F-94A1-4C75C327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770C7D9-907C-4916-8158-03680A1F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1C3B229-17EA-4B52-8721-91DCF9AA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11FC9-9919-4FE2-A084-F8E8852C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5F52948-BD2D-4B96-9757-E89999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EA6FBD-C6D4-429A-AF22-58EAED3E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FCAB54-AAEC-412D-AD85-B853F8E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5EBC5A4-17CB-434C-9609-2219D18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46A0E82-BFF7-48D4-B4BE-19F68E22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E4AC46-62DE-4650-854E-0178023A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11F1E2-AA8C-4F5A-AD3C-DE865B15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AF90EB-2E06-4841-8535-150EBA09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85B0F3-AC9A-47AB-AA9C-8696B66F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6C64471-6160-4EAC-BB24-78B60CD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336C18-C959-43BB-81AD-588F23FB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C75149-E3CE-4F34-BCDB-1DC926C2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9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985B36-160C-4B77-B9F6-6E6ADC4B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CD1F2B6-8B27-46DA-815F-AEC2588D8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94048D5-AF6C-4AE7-903A-9F0BBEE06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06F619A-F3F8-479D-B382-1B06C87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955CF4-8167-4C02-A662-5E3ED1E7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B652C0-1103-4529-AAEB-70E8920E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0F10A20-DCB1-4469-82F2-DA58857D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C14E44-AA3E-46A4-AF98-6D730D58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F36B15-1CB7-4724-91CF-C3AF193C9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DDB4-F553-424D-81C5-266A1B530A9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ACD7DB-2840-4940-B50F-42527C39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87367D-22C9-4D20-9B6B-372D4388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4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2FDA3E-FC10-4645-9A57-FCA21E1C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9966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Binary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3" y="1636939"/>
            <a:ext cx="10425545" cy="432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A binary relation </a:t>
            </a:r>
            <a:r>
              <a:rPr lang="en-US" sz="2400" dirty="0" smtClean="0">
                <a:latin typeface="Comic Sans MS" panose="030F0702030302020204" pitchFamily="66" charset="0"/>
              </a:rPr>
              <a:t>from set A (Domain) to B (Co-domain )is a subset of A x B 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10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Relation on a set 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3" y="1636938"/>
            <a:ext cx="10559702" cy="754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latin typeface="Comic Sans MS" panose="030F0702030302020204" pitchFamily="66" charset="0"/>
              </a:rPr>
              <a:t>A relation on a set A is a relation from A to A.</a:t>
            </a:r>
          </a:p>
        </p:txBody>
      </p:sp>
    </p:spTree>
    <p:extLst>
      <p:ext uri="{BB962C8B-B14F-4D97-AF65-F5344CB8AC3E}">
        <p14:creationId xmlns:p14="http://schemas.microsoft.com/office/powerpoint/2010/main" val="189343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Relation on a set 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3199" y="1667732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latin typeface="Comic Sans MS" panose="030F0702030302020204" pitchFamily="66" charset="0"/>
              </a:rPr>
              <a:t>Let A be the set {1, 2, 3, 4}. Which ordered pairs are in the relation R = {(a, b) | a divides b}?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960368" y="3095882"/>
            <a:ext cx="10559702" cy="973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A x B = {(</a:t>
            </a:r>
            <a:r>
              <a:rPr lang="en-US" sz="2400" dirty="0">
                <a:latin typeface="Comic Sans MS" panose="030F0702030302020204" pitchFamily="66" charset="0"/>
              </a:rPr>
              <a:t>1, </a:t>
            </a:r>
            <a:r>
              <a:rPr lang="en-US" sz="2400" dirty="0" smtClean="0">
                <a:latin typeface="Comic Sans MS" panose="030F0702030302020204" pitchFamily="66" charset="0"/>
              </a:rPr>
              <a:t>1), (1, 2), </a:t>
            </a:r>
            <a:r>
              <a:rPr lang="en-US" sz="2400" dirty="0">
                <a:latin typeface="Comic Sans MS" panose="030F0702030302020204" pitchFamily="66" charset="0"/>
              </a:rPr>
              <a:t>(1, </a:t>
            </a:r>
            <a:r>
              <a:rPr lang="en-US" sz="2400" dirty="0" smtClean="0">
                <a:latin typeface="Comic Sans MS" panose="030F0702030302020204" pitchFamily="66" charset="0"/>
              </a:rPr>
              <a:t>3), </a:t>
            </a:r>
            <a:r>
              <a:rPr lang="en-US" sz="2400" dirty="0">
                <a:latin typeface="Comic Sans MS" panose="030F0702030302020204" pitchFamily="66" charset="0"/>
              </a:rPr>
              <a:t>(1, </a:t>
            </a:r>
            <a:r>
              <a:rPr lang="en-US" sz="2400" dirty="0" smtClean="0">
                <a:latin typeface="Comic Sans MS" panose="030F0702030302020204" pitchFamily="66" charset="0"/>
              </a:rPr>
              <a:t>4), (2, </a:t>
            </a:r>
            <a:r>
              <a:rPr lang="en-US" sz="2400" dirty="0">
                <a:latin typeface="Comic Sans MS" panose="030F0702030302020204" pitchFamily="66" charset="0"/>
              </a:rPr>
              <a:t>1), </a:t>
            </a:r>
            <a:r>
              <a:rPr lang="en-US" sz="2400" dirty="0" smtClean="0">
                <a:latin typeface="Comic Sans MS" panose="030F0702030302020204" pitchFamily="66" charset="0"/>
              </a:rPr>
              <a:t>(2, </a:t>
            </a:r>
            <a:r>
              <a:rPr lang="en-US" sz="2400" dirty="0">
                <a:latin typeface="Comic Sans MS" panose="030F0702030302020204" pitchFamily="66" charset="0"/>
              </a:rPr>
              <a:t>2), </a:t>
            </a:r>
            <a:r>
              <a:rPr lang="en-US" sz="2400" dirty="0" smtClean="0">
                <a:latin typeface="Comic Sans MS" panose="030F0702030302020204" pitchFamily="66" charset="0"/>
              </a:rPr>
              <a:t>(2, </a:t>
            </a:r>
            <a:r>
              <a:rPr lang="en-US" sz="2400" dirty="0">
                <a:latin typeface="Comic Sans MS" panose="030F0702030302020204" pitchFamily="66" charset="0"/>
              </a:rPr>
              <a:t>3), </a:t>
            </a:r>
            <a:r>
              <a:rPr lang="en-US" sz="2400" dirty="0" smtClean="0">
                <a:latin typeface="Comic Sans MS" panose="030F0702030302020204" pitchFamily="66" charset="0"/>
              </a:rPr>
              <a:t>(3, </a:t>
            </a:r>
            <a:r>
              <a:rPr lang="en-US" sz="2400" dirty="0">
                <a:latin typeface="Comic Sans MS" panose="030F0702030302020204" pitchFamily="66" charset="0"/>
              </a:rPr>
              <a:t>4</a:t>
            </a:r>
            <a:r>
              <a:rPr lang="en-US" sz="2400" dirty="0" smtClean="0">
                <a:latin typeface="Comic Sans MS" panose="030F0702030302020204" pitchFamily="66" charset="0"/>
              </a:rPr>
              <a:t>), (3, </a:t>
            </a:r>
            <a:r>
              <a:rPr lang="en-US" sz="2400" dirty="0">
                <a:latin typeface="Comic Sans MS" panose="030F0702030302020204" pitchFamily="66" charset="0"/>
              </a:rPr>
              <a:t>1), </a:t>
            </a:r>
            <a:r>
              <a:rPr lang="en-US" sz="2400" dirty="0" smtClean="0">
                <a:latin typeface="Comic Sans MS" panose="030F0702030302020204" pitchFamily="66" charset="0"/>
              </a:rPr>
              <a:t>(3, </a:t>
            </a:r>
            <a:r>
              <a:rPr lang="en-US" sz="2400" dirty="0">
                <a:latin typeface="Comic Sans MS" panose="030F0702030302020204" pitchFamily="66" charset="0"/>
              </a:rPr>
              <a:t>2), </a:t>
            </a:r>
            <a:r>
              <a:rPr lang="en-US" sz="2400" dirty="0" smtClean="0">
                <a:latin typeface="Comic Sans MS" panose="030F0702030302020204" pitchFamily="66" charset="0"/>
              </a:rPr>
              <a:t>(3, </a:t>
            </a:r>
            <a:r>
              <a:rPr lang="en-US" sz="2400" dirty="0">
                <a:latin typeface="Comic Sans MS" panose="030F0702030302020204" pitchFamily="66" charset="0"/>
              </a:rPr>
              <a:t>3), </a:t>
            </a:r>
            <a:r>
              <a:rPr lang="en-US" sz="2400" dirty="0" smtClean="0">
                <a:latin typeface="Comic Sans MS" panose="030F0702030302020204" pitchFamily="66" charset="0"/>
              </a:rPr>
              <a:t>(3, </a:t>
            </a:r>
            <a:r>
              <a:rPr lang="en-US" sz="2400" dirty="0">
                <a:latin typeface="Comic Sans MS" panose="030F0702030302020204" pitchFamily="66" charset="0"/>
              </a:rPr>
              <a:t>4</a:t>
            </a:r>
            <a:r>
              <a:rPr lang="en-US" sz="2400" dirty="0" smtClean="0">
                <a:latin typeface="Comic Sans MS" panose="030F0702030302020204" pitchFamily="66" charset="0"/>
              </a:rPr>
              <a:t>), (4, </a:t>
            </a:r>
            <a:r>
              <a:rPr lang="en-US" sz="2400" dirty="0">
                <a:latin typeface="Comic Sans MS" panose="030F0702030302020204" pitchFamily="66" charset="0"/>
              </a:rPr>
              <a:t>1), </a:t>
            </a:r>
            <a:r>
              <a:rPr lang="en-US" sz="2400" dirty="0" smtClean="0">
                <a:latin typeface="Comic Sans MS" panose="030F0702030302020204" pitchFamily="66" charset="0"/>
              </a:rPr>
              <a:t>(4, </a:t>
            </a:r>
            <a:r>
              <a:rPr lang="en-US" sz="2400" dirty="0">
                <a:latin typeface="Comic Sans MS" panose="030F0702030302020204" pitchFamily="66" charset="0"/>
              </a:rPr>
              <a:t>2), </a:t>
            </a:r>
            <a:r>
              <a:rPr lang="en-US" sz="2400" dirty="0" smtClean="0">
                <a:latin typeface="Comic Sans MS" panose="030F0702030302020204" pitchFamily="66" charset="0"/>
              </a:rPr>
              <a:t>(4, </a:t>
            </a:r>
            <a:r>
              <a:rPr lang="en-US" sz="2400" dirty="0">
                <a:latin typeface="Comic Sans MS" panose="030F0702030302020204" pitchFamily="66" charset="0"/>
              </a:rPr>
              <a:t>3), </a:t>
            </a:r>
            <a:r>
              <a:rPr lang="en-US" sz="2400" dirty="0" smtClean="0">
                <a:latin typeface="Comic Sans MS" panose="030F0702030302020204" pitchFamily="66" charset="0"/>
              </a:rPr>
              <a:t>(4, </a:t>
            </a:r>
            <a:r>
              <a:rPr lang="en-US" sz="2400" dirty="0">
                <a:latin typeface="Comic Sans MS" panose="030F0702030302020204" pitchFamily="66" charset="0"/>
              </a:rPr>
              <a:t>4</a:t>
            </a:r>
            <a:r>
              <a:rPr lang="en-US" sz="2400" dirty="0" smtClean="0">
                <a:latin typeface="Comic Sans MS" panose="030F0702030302020204" pitchFamily="66" charset="0"/>
              </a:rPr>
              <a:t>)}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93827" y="4446017"/>
            <a:ext cx="10559702" cy="973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R</a:t>
            </a:r>
            <a:r>
              <a:rPr lang="en-US" sz="2400" dirty="0" smtClean="0">
                <a:latin typeface="Comic Sans MS" panose="030F0702030302020204" pitchFamily="66" charset="0"/>
              </a:rPr>
              <a:t> = {                                                                        }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84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Relation on a set 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6969" y="1492300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latin typeface="Comic Sans MS" panose="030F0702030302020204" pitchFamily="66" charset="0"/>
              </a:rPr>
              <a:t>Let A be the set {1, 2, 3, 4}. Which ordered pairs are in the relation R = {(a, b) | a </a:t>
            </a:r>
            <a:r>
              <a:rPr lang="en-US" sz="30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less equal</a:t>
            </a:r>
            <a:r>
              <a:rPr lang="en-US" sz="3000" dirty="0" smtClean="0">
                <a:latin typeface="Comic Sans MS" panose="030F0702030302020204" pitchFamily="66" charset="0"/>
              </a:rPr>
              <a:t> b</a:t>
            </a:r>
            <a:r>
              <a:rPr lang="en-US" sz="3000" dirty="0">
                <a:latin typeface="Comic Sans MS" panose="030F0702030302020204" pitchFamily="66" charset="0"/>
              </a:rPr>
              <a:t>}?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934610" y="2812547"/>
            <a:ext cx="10559702" cy="973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A x B = {(</a:t>
            </a:r>
            <a:r>
              <a:rPr lang="en-US" sz="2400" dirty="0">
                <a:latin typeface="Comic Sans MS" panose="030F0702030302020204" pitchFamily="66" charset="0"/>
              </a:rPr>
              <a:t>1, </a:t>
            </a:r>
            <a:r>
              <a:rPr lang="en-US" sz="2400" dirty="0" smtClean="0">
                <a:latin typeface="Comic Sans MS" panose="030F0702030302020204" pitchFamily="66" charset="0"/>
              </a:rPr>
              <a:t>1), (1, 2), </a:t>
            </a:r>
            <a:r>
              <a:rPr lang="en-US" sz="2400" dirty="0">
                <a:latin typeface="Comic Sans MS" panose="030F0702030302020204" pitchFamily="66" charset="0"/>
              </a:rPr>
              <a:t>(1, </a:t>
            </a:r>
            <a:r>
              <a:rPr lang="en-US" sz="2400" dirty="0" smtClean="0">
                <a:latin typeface="Comic Sans MS" panose="030F0702030302020204" pitchFamily="66" charset="0"/>
              </a:rPr>
              <a:t>3), </a:t>
            </a:r>
            <a:r>
              <a:rPr lang="en-US" sz="2400" dirty="0">
                <a:latin typeface="Comic Sans MS" panose="030F0702030302020204" pitchFamily="66" charset="0"/>
              </a:rPr>
              <a:t>(1, </a:t>
            </a:r>
            <a:r>
              <a:rPr lang="en-US" sz="2400" dirty="0" smtClean="0">
                <a:latin typeface="Comic Sans MS" panose="030F0702030302020204" pitchFamily="66" charset="0"/>
              </a:rPr>
              <a:t>4), (2, </a:t>
            </a:r>
            <a:r>
              <a:rPr lang="en-US" sz="2400" dirty="0">
                <a:latin typeface="Comic Sans MS" panose="030F0702030302020204" pitchFamily="66" charset="0"/>
              </a:rPr>
              <a:t>1), </a:t>
            </a:r>
            <a:r>
              <a:rPr lang="en-US" sz="2400" dirty="0" smtClean="0">
                <a:latin typeface="Comic Sans MS" panose="030F0702030302020204" pitchFamily="66" charset="0"/>
              </a:rPr>
              <a:t>(2, </a:t>
            </a:r>
            <a:r>
              <a:rPr lang="en-US" sz="2400" dirty="0">
                <a:latin typeface="Comic Sans MS" panose="030F0702030302020204" pitchFamily="66" charset="0"/>
              </a:rPr>
              <a:t>2), </a:t>
            </a:r>
            <a:r>
              <a:rPr lang="en-US" sz="2400" dirty="0" smtClean="0">
                <a:latin typeface="Comic Sans MS" panose="030F0702030302020204" pitchFamily="66" charset="0"/>
              </a:rPr>
              <a:t>(2, </a:t>
            </a:r>
            <a:r>
              <a:rPr lang="en-US" sz="2400" dirty="0">
                <a:latin typeface="Comic Sans MS" panose="030F0702030302020204" pitchFamily="66" charset="0"/>
              </a:rPr>
              <a:t>3), </a:t>
            </a:r>
            <a:r>
              <a:rPr lang="en-US" sz="2400" dirty="0" smtClean="0">
                <a:latin typeface="Comic Sans MS" panose="030F0702030302020204" pitchFamily="66" charset="0"/>
              </a:rPr>
              <a:t>(3, </a:t>
            </a:r>
            <a:r>
              <a:rPr lang="en-US" sz="2400" dirty="0">
                <a:latin typeface="Comic Sans MS" panose="030F0702030302020204" pitchFamily="66" charset="0"/>
              </a:rPr>
              <a:t>4</a:t>
            </a:r>
            <a:r>
              <a:rPr lang="en-US" sz="2400" dirty="0" smtClean="0">
                <a:latin typeface="Comic Sans MS" panose="030F0702030302020204" pitchFamily="66" charset="0"/>
              </a:rPr>
              <a:t>), (3, </a:t>
            </a:r>
            <a:r>
              <a:rPr lang="en-US" sz="2400" dirty="0">
                <a:latin typeface="Comic Sans MS" panose="030F0702030302020204" pitchFamily="66" charset="0"/>
              </a:rPr>
              <a:t>1), </a:t>
            </a:r>
            <a:r>
              <a:rPr lang="en-US" sz="2400" dirty="0" smtClean="0">
                <a:latin typeface="Comic Sans MS" panose="030F0702030302020204" pitchFamily="66" charset="0"/>
              </a:rPr>
              <a:t>(3, </a:t>
            </a:r>
            <a:r>
              <a:rPr lang="en-US" sz="2400" dirty="0">
                <a:latin typeface="Comic Sans MS" panose="030F0702030302020204" pitchFamily="66" charset="0"/>
              </a:rPr>
              <a:t>2), </a:t>
            </a:r>
            <a:r>
              <a:rPr lang="en-US" sz="2400" dirty="0" smtClean="0">
                <a:latin typeface="Comic Sans MS" panose="030F0702030302020204" pitchFamily="66" charset="0"/>
              </a:rPr>
              <a:t>(3, </a:t>
            </a:r>
            <a:r>
              <a:rPr lang="en-US" sz="2400" dirty="0">
                <a:latin typeface="Comic Sans MS" panose="030F0702030302020204" pitchFamily="66" charset="0"/>
              </a:rPr>
              <a:t>3), </a:t>
            </a:r>
            <a:r>
              <a:rPr lang="en-US" sz="2400" dirty="0" smtClean="0">
                <a:latin typeface="Comic Sans MS" panose="030F0702030302020204" pitchFamily="66" charset="0"/>
              </a:rPr>
              <a:t>(3, </a:t>
            </a:r>
            <a:r>
              <a:rPr lang="en-US" sz="2400" dirty="0">
                <a:latin typeface="Comic Sans MS" panose="030F0702030302020204" pitchFamily="66" charset="0"/>
              </a:rPr>
              <a:t>4</a:t>
            </a:r>
            <a:r>
              <a:rPr lang="en-US" sz="2400" dirty="0" smtClean="0">
                <a:latin typeface="Comic Sans MS" panose="030F0702030302020204" pitchFamily="66" charset="0"/>
              </a:rPr>
              <a:t>), (4, </a:t>
            </a:r>
            <a:r>
              <a:rPr lang="en-US" sz="2400" dirty="0">
                <a:latin typeface="Comic Sans MS" panose="030F0702030302020204" pitchFamily="66" charset="0"/>
              </a:rPr>
              <a:t>1), </a:t>
            </a:r>
            <a:r>
              <a:rPr lang="en-US" sz="2400" dirty="0" smtClean="0">
                <a:latin typeface="Comic Sans MS" panose="030F0702030302020204" pitchFamily="66" charset="0"/>
              </a:rPr>
              <a:t>(4, </a:t>
            </a:r>
            <a:r>
              <a:rPr lang="en-US" sz="2400" dirty="0">
                <a:latin typeface="Comic Sans MS" panose="030F0702030302020204" pitchFamily="66" charset="0"/>
              </a:rPr>
              <a:t>2), </a:t>
            </a:r>
            <a:r>
              <a:rPr lang="en-US" sz="2400" dirty="0" smtClean="0">
                <a:latin typeface="Comic Sans MS" panose="030F0702030302020204" pitchFamily="66" charset="0"/>
              </a:rPr>
              <a:t>(4, </a:t>
            </a:r>
            <a:r>
              <a:rPr lang="en-US" sz="2400" dirty="0">
                <a:latin typeface="Comic Sans MS" panose="030F0702030302020204" pitchFamily="66" charset="0"/>
              </a:rPr>
              <a:t>3), </a:t>
            </a:r>
            <a:r>
              <a:rPr lang="en-US" sz="2400" dirty="0" smtClean="0">
                <a:latin typeface="Comic Sans MS" panose="030F0702030302020204" pitchFamily="66" charset="0"/>
              </a:rPr>
              <a:t>(4, </a:t>
            </a:r>
            <a:r>
              <a:rPr lang="en-US" sz="2400" dirty="0">
                <a:latin typeface="Comic Sans MS" panose="030F0702030302020204" pitchFamily="66" charset="0"/>
              </a:rPr>
              <a:t>4</a:t>
            </a:r>
            <a:r>
              <a:rPr lang="en-US" sz="2400" dirty="0" smtClean="0">
                <a:latin typeface="Comic Sans MS" panose="030F0702030302020204" pitchFamily="66" charset="0"/>
              </a:rPr>
              <a:t>)}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958222" y="4149803"/>
            <a:ext cx="10559702" cy="973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R</a:t>
            </a:r>
            <a:r>
              <a:rPr lang="en-US" sz="2400" dirty="0" smtClean="0">
                <a:latin typeface="Comic Sans MS" panose="030F0702030302020204" pitchFamily="66" charset="0"/>
              </a:rPr>
              <a:t> = {                                                                        }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5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Relation on a set 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93176" y="1662104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latin typeface="Comic Sans MS" panose="030F0702030302020204" pitchFamily="66" charset="0"/>
              </a:rPr>
              <a:t>Let A be the set {1, 2, 3, 4}. Which ordered pairs are in the relation R = {(a, b) | a </a:t>
            </a:r>
            <a:r>
              <a:rPr lang="en-US" sz="3000" dirty="0">
                <a:solidFill>
                  <a:srgbClr val="00B050"/>
                </a:solidFill>
                <a:latin typeface="Comic Sans MS" panose="030F0702030302020204" pitchFamily="66" charset="0"/>
              </a:rPr>
              <a:t>=</a:t>
            </a:r>
            <a:r>
              <a:rPr lang="en-US" sz="3000" dirty="0" smtClean="0">
                <a:latin typeface="Comic Sans MS" panose="030F0702030302020204" pitchFamily="66" charset="0"/>
              </a:rPr>
              <a:t> b</a:t>
            </a:r>
            <a:r>
              <a:rPr lang="en-US" sz="3000" dirty="0">
                <a:latin typeface="Comic Sans MS" panose="030F0702030302020204" pitchFamily="66" charset="0"/>
              </a:rPr>
              <a:t>}?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83095" y="2851184"/>
            <a:ext cx="10559702" cy="973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A x B = {(</a:t>
            </a:r>
            <a:r>
              <a:rPr lang="en-US" sz="2400" dirty="0">
                <a:latin typeface="Comic Sans MS" panose="030F0702030302020204" pitchFamily="66" charset="0"/>
              </a:rPr>
              <a:t>1, </a:t>
            </a:r>
            <a:r>
              <a:rPr lang="en-US" sz="2400" dirty="0" smtClean="0">
                <a:latin typeface="Comic Sans MS" panose="030F0702030302020204" pitchFamily="66" charset="0"/>
              </a:rPr>
              <a:t>1), (1, 2), </a:t>
            </a:r>
            <a:r>
              <a:rPr lang="en-US" sz="2400" dirty="0">
                <a:latin typeface="Comic Sans MS" panose="030F0702030302020204" pitchFamily="66" charset="0"/>
              </a:rPr>
              <a:t>(1, </a:t>
            </a:r>
            <a:r>
              <a:rPr lang="en-US" sz="2400" dirty="0" smtClean="0">
                <a:latin typeface="Comic Sans MS" panose="030F0702030302020204" pitchFamily="66" charset="0"/>
              </a:rPr>
              <a:t>3), </a:t>
            </a:r>
            <a:r>
              <a:rPr lang="en-US" sz="2400" dirty="0">
                <a:latin typeface="Comic Sans MS" panose="030F0702030302020204" pitchFamily="66" charset="0"/>
              </a:rPr>
              <a:t>(1, </a:t>
            </a:r>
            <a:r>
              <a:rPr lang="en-US" sz="2400" dirty="0" smtClean="0">
                <a:latin typeface="Comic Sans MS" panose="030F0702030302020204" pitchFamily="66" charset="0"/>
              </a:rPr>
              <a:t>4), (2, </a:t>
            </a:r>
            <a:r>
              <a:rPr lang="en-US" sz="2400" dirty="0">
                <a:latin typeface="Comic Sans MS" panose="030F0702030302020204" pitchFamily="66" charset="0"/>
              </a:rPr>
              <a:t>1), </a:t>
            </a:r>
            <a:r>
              <a:rPr lang="en-US" sz="2400" dirty="0" smtClean="0">
                <a:latin typeface="Comic Sans MS" panose="030F0702030302020204" pitchFamily="66" charset="0"/>
              </a:rPr>
              <a:t>(2, </a:t>
            </a:r>
            <a:r>
              <a:rPr lang="en-US" sz="2400" dirty="0">
                <a:latin typeface="Comic Sans MS" panose="030F0702030302020204" pitchFamily="66" charset="0"/>
              </a:rPr>
              <a:t>2), </a:t>
            </a:r>
            <a:r>
              <a:rPr lang="en-US" sz="2400" dirty="0" smtClean="0">
                <a:latin typeface="Comic Sans MS" panose="030F0702030302020204" pitchFamily="66" charset="0"/>
              </a:rPr>
              <a:t>(2, </a:t>
            </a:r>
            <a:r>
              <a:rPr lang="en-US" sz="2400" dirty="0">
                <a:latin typeface="Comic Sans MS" panose="030F0702030302020204" pitchFamily="66" charset="0"/>
              </a:rPr>
              <a:t>3), </a:t>
            </a:r>
            <a:r>
              <a:rPr lang="en-US" sz="2400" dirty="0" smtClean="0">
                <a:latin typeface="Comic Sans MS" panose="030F0702030302020204" pitchFamily="66" charset="0"/>
              </a:rPr>
              <a:t>(3, </a:t>
            </a:r>
            <a:r>
              <a:rPr lang="en-US" sz="2400" dirty="0">
                <a:latin typeface="Comic Sans MS" panose="030F0702030302020204" pitchFamily="66" charset="0"/>
              </a:rPr>
              <a:t>4</a:t>
            </a:r>
            <a:r>
              <a:rPr lang="en-US" sz="2400" dirty="0" smtClean="0">
                <a:latin typeface="Comic Sans MS" panose="030F0702030302020204" pitchFamily="66" charset="0"/>
              </a:rPr>
              <a:t>), (3, </a:t>
            </a:r>
            <a:r>
              <a:rPr lang="en-US" sz="2400" dirty="0">
                <a:latin typeface="Comic Sans MS" panose="030F0702030302020204" pitchFamily="66" charset="0"/>
              </a:rPr>
              <a:t>1), </a:t>
            </a:r>
            <a:r>
              <a:rPr lang="en-US" sz="2400" dirty="0" smtClean="0">
                <a:latin typeface="Comic Sans MS" panose="030F0702030302020204" pitchFamily="66" charset="0"/>
              </a:rPr>
              <a:t>(3, </a:t>
            </a:r>
            <a:r>
              <a:rPr lang="en-US" sz="2400" dirty="0">
                <a:latin typeface="Comic Sans MS" panose="030F0702030302020204" pitchFamily="66" charset="0"/>
              </a:rPr>
              <a:t>2), </a:t>
            </a:r>
            <a:r>
              <a:rPr lang="en-US" sz="2400" dirty="0" smtClean="0">
                <a:latin typeface="Comic Sans MS" panose="030F0702030302020204" pitchFamily="66" charset="0"/>
              </a:rPr>
              <a:t>(3, </a:t>
            </a:r>
            <a:r>
              <a:rPr lang="en-US" sz="2400" dirty="0">
                <a:latin typeface="Comic Sans MS" panose="030F0702030302020204" pitchFamily="66" charset="0"/>
              </a:rPr>
              <a:t>3), </a:t>
            </a:r>
            <a:r>
              <a:rPr lang="en-US" sz="2400" dirty="0" smtClean="0">
                <a:latin typeface="Comic Sans MS" panose="030F0702030302020204" pitchFamily="66" charset="0"/>
              </a:rPr>
              <a:t>(3, </a:t>
            </a:r>
            <a:r>
              <a:rPr lang="en-US" sz="2400" dirty="0">
                <a:latin typeface="Comic Sans MS" panose="030F0702030302020204" pitchFamily="66" charset="0"/>
              </a:rPr>
              <a:t>4</a:t>
            </a:r>
            <a:r>
              <a:rPr lang="en-US" sz="2400" dirty="0" smtClean="0">
                <a:latin typeface="Comic Sans MS" panose="030F0702030302020204" pitchFamily="66" charset="0"/>
              </a:rPr>
              <a:t>), (4, </a:t>
            </a:r>
            <a:r>
              <a:rPr lang="en-US" sz="2400" dirty="0">
                <a:latin typeface="Comic Sans MS" panose="030F0702030302020204" pitchFamily="66" charset="0"/>
              </a:rPr>
              <a:t>1), </a:t>
            </a:r>
            <a:r>
              <a:rPr lang="en-US" sz="2400" dirty="0" smtClean="0">
                <a:latin typeface="Comic Sans MS" panose="030F0702030302020204" pitchFamily="66" charset="0"/>
              </a:rPr>
              <a:t>(4, </a:t>
            </a:r>
            <a:r>
              <a:rPr lang="en-US" sz="2400" dirty="0">
                <a:latin typeface="Comic Sans MS" panose="030F0702030302020204" pitchFamily="66" charset="0"/>
              </a:rPr>
              <a:t>2), </a:t>
            </a:r>
            <a:r>
              <a:rPr lang="en-US" sz="2400" dirty="0" smtClean="0">
                <a:latin typeface="Comic Sans MS" panose="030F0702030302020204" pitchFamily="66" charset="0"/>
              </a:rPr>
              <a:t>(4, </a:t>
            </a:r>
            <a:r>
              <a:rPr lang="en-US" sz="2400" dirty="0">
                <a:latin typeface="Comic Sans MS" panose="030F0702030302020204" pitchFamily="66" charset="0"/>
              </a:rPr>
              <a:t>3), </a:t>
            </a:r>
            <a:r>
              <a:rPr lang="en-US" sz="2400" dirty="0" smtClean="0">
                <a:latin typeface="Comic Sans MS" panose="030F0702030302020204" pitchFamily="66" charset="0"/>
              </a:rPr>
              <a:t>(4, </a:t>
            </a:r>
            <a:r>
              <a:rPr lang="en-US" sz="2400" dirty="0">
                <a:latin typeface="Comic Sans MS" panose="030F0702030302020204" pitchFamily="66" charset="0"/>
              </a:rPr>
              <a:t>4</a:t>
            </a:r>
            <a:r>
              <a:rPr lang="en-US" sz="2400" dirty="0" smtClean="0">
                <a:latin typeface="Comic Sans MS" panose="030F0702030302020204" pitchFamily="66" charset="0"/>
              </a:rPr>
              <a:t>)}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906706" y="4201319"/>
            <a:ext cx="10559702" cy="973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R</a:t>
            </a:r>
            <a:r>
              <a:rPr lang="en-US" sz="2400" dirty="0" smtClean="0">
                <a:latin typeface="Comic Sans MS" panose="030F0702030302020204" pitchFamily="66" charset="0"/>
              </a:rPr>
              <a:t> = {                                                                        }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74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2FDA3E-FC10-4645-9A57-FCA21E1C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Properties of Relations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6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Reflexive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6969" y="1492300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A relation </a:t>
            </a:r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3200" dirty="0">
                <a:latin typeface="Comic Sans MS" panose="030F0702030302020204" pitchFamily="66" charset="0"/>
              </a:rPr>
              <a:t> on a set A is called </a:t>
            </a:r>
            <a:r>
              <a:rPr lang="en-US" sz="3200" dirty="0">
                <a:solidFill>
                  <a:srgbClr val="00B0F0"/>
                </a:solidFill>
                <a:latin typeface="Comic Sans MS" panose="030F0702030302020204" pitchFamily="66" charset="0"/>
              </a:rPr>
              <a:t>reflexive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smtClean="0">
                <a:latin typeface="Comic Sans MS" panose="030F0702030302020204" pitchFamily="66" charset="0"/>
              </a:rPr>
              <a:t/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if </a:t>
            </a:r>
            <a:r>
              <a:rPr lang="en-US" sz="3200" dirty="0">
                <a:latin typeface="Comic Sans MS" panose="030F0702030302020204" pitchFamily="66" charset="0"/>
              </a:rPr>
              <a:t>(a, a) ∈ </a:t>
            </a:r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3200" dirty="0">
                <a:latin typeface="Comic Sans MS" panose="030F0702030302020204" pitchFamily="66" charset="0"/>
              </a:rPr>
              <a:t> for every element a ∈ A</a:t>
            </a:r>
            <a:r>
              <a:rPr lang="en-US" sz="3200" dirty="0" smtClean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06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Reflexive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448541" y="307444"/>
            <a:ext cx="3279820" cy="1263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</a:t>
            </a:r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2000" dirty="0">
                <a:latin typeface="Comic Sans MS" panose="030F0702030302020204" pitchFamily="66" charset="0"/>
              </a:rPr>
              <a:t>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reflexive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/>
            </a:r>
            <a:br>
              <a:rPr lang="en-US" sz="2000" dirty="0" smtClean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>if </a:t>
            </a:r>
            <a:r>
              <a:rPr lang="en-US" sz="2000" dirty="0">
                <a:latin typeface="Comic Sans MS" panose="030F0702030302020204" pitchFamily="66" charset="0"/>
              </a:rPr>
              <a:t>(a, a) ∈ </a:t>
            </a:r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2000" dirty="0">
                <a:latin typeface="Comic Sans MS" panose="030F0702030302020204" pitchFamily="66" charset="0"/>
              </a:rPr>
              <a:t> for every element a ∈ A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2" y="1580305"/>
            <a:ext cx="9853127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atin typeface="Comic Sans MS" panose="030F0702030302020204" pitchFamily="66" charset="0"/>
              </a:rPr>
              <a:t>R3 = {(1, 1), (1, 2), (1, 4), (2, 1), (2, 2), (3, 3), (4, 1), (4, 4</a:t>
            </a:r>
            <a:r>
              <a:rPr lang="pt-BR" sz="2400" dirty="0" smtClean="0">
                <a:latin typeface="Comic Sans MS" panose="030F0702030302020204" pitchFamily="66" charset="0"/>
              </a:rPr>
              <a:t>), (5, 5)}, </a:t>
            </a:r>
          </a:p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is a relation on  A = {1, 2, 3, 4, 5}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8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Reflexive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448541" y="307444"/>
            <a:ext cx="3279820" cy="1263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</a:t>
            </a:r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2000" dirty="0">
                <a:latin typeface="Comic Sans MS" panose="030F0702030302020204" pitchFamily="66" charset="0"/>
              </a:rPr>
              <a:t>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reflexive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/>
            </a:r>
            <a:br>
              <a:rPr lang="en-US" sz="2000" dirty="0" smtClean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>if </a:t>
            </a:r>
            <a:r>
              <a:rPr lang="en-US" sz="2000" dirty="0">
                <a:latin typeface="Comic Sans MS" panose="030F0702030302020204" pitchFamily="66" charset="0"/>
              </a:rPr>
              <a:t>(a, a) ∈ </a:t>
            </a:r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2000" dirty="0">
                <a:latin typeface="Comic Sans MS" panose="030F0702030302020204" pitchFamily="66" charset="0"/>
              </a:rPr>
              <a:t> for every element a ∈ A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2" y="1580305"/>
            <a:ext cx="9853127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atin typeface="Comic Sans MS" panose="030F0702030302020204" pitchFamily="66" charset="0"/>
              </a:rPr>
              <a:t>R3 = {(1, 1), (1, 2), (1, 4), (2, 1), (2, 2), (3, 3), (4, 1), (4, 4</a:t>
            </a:r>
            <a:r>
              <a:rPr lang="pt-BR" sz="2400" dirty="0" smtClean="0">
                <a:latin typeface="Comic Sans MS" panose="030F0702030302020204" pitchFamily="66" charset="0"/>
              </a:rPr>
              <a:t>), (5, 5)}, </a:t>
            </a:r>
          </a:p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is a relation on  A = {1, 2, 3, 4, 5}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56919" y="2846231"/>
            <a:ext cx="1162033" cy="2318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(1,  1) 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(2, 2)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(3, 3)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(4, </a:t>
            </a:r>
            <a:r>
              <a:rPr lang="en-US" dirty="0">
                <a:latin typeface="Comic Sans MS" panose="030F0702030302020204" pitchFamily="66" charset="0"/>
              </a:rPr>
              <a:t>4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</a:p>
          <a:p>
            <a:pPr marL="0" indent="0">
              <a:buNone/>
            </a:pPr>
            <a:r>
              <a:rPr lang="en-US" sz="3000" dirty="0" smtClean="0">
                <a:latin typeface="Comic Sans MS" panose="030F0702030302020204" pitchFamily="66" charset="0"/>
              </a:rPr>
              <a:t>(5, 5)</a:t>
            </a: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26751" y="285696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24605" y="3279821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60988" y="3936644"/>
            <a:ext cx="5171654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reflexive relation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35337" y="3805708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07433" y="4305838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43923" y="4767331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98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Reflexive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{(1, 1), (1, 2), (2, 1), (2, 2), (3, 4), (4, 1), (4, 4</a:t>
            </a:r>
            <a:r>
              <a:rPr lang="pt-BR" sz="2400" dirty="0" smtClean="0">
                <a:latin typeface="Comic Sans MS" panose="030F0702030302020204" pitchFamily="66" charset="0"/>
              </a:rPr>
              <a:t>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56919" y="2846231"/>
            <a:ext cx="1162033" cy="2318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(1,  1) 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(2, 2)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(3, 3)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(4, </a:t>
            </a:r>
            <a:r>
              <a:rPr lang="en-US" dirty="0">
                <a:latin typeface="Comic Sans MS" panose="030F0702030302020204" pitchFamily="66" charset="0"/>
              </a:rPr>
              <a:t>4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  <a:endParaRPr lang="en-US" sz="30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26751" y="285696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24605" y="3279821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5337" y="3728436"/>
                <a:ext cx="1162033" cy="388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dirty="0" smtClean="0">
                    <a:latin typeface="Comic Sans MS" panose="030F0702030302020204" pitchFamily="66" charset="0"/>
                  </a:rPr>
                  <a:t/>
                </a:r>
                <a:br>
                  <a:rPr lang="en-US" dirty="0" smtClean="0">
                    <a:latin typeface="Comic Sans MS" panose="030F0702030302020204" pitchFamily="66" charset="0"/>
                  </a:rPr>
                </a:br>
                <a:endParaRPr lang="en-US" sz="3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337" y="3728436"/>
                <a:ext cx="1162033" cy="388512"/>
              </a:xfrm>
              <a:prstGeom prst="rect">
                <a:avLst/>
              </a:prstGeom>
              <a:blipFill rotWithShape="0">
                <a:blip r:embed="rId2"/>
                <a:stretch>
                  <a:fillRect t="-28571" b="-68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60988" y="3936644"/>
            <a:ext cx="5171654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Not a reflexive relation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448541" y="307444"/>
            <a:ext cx="3279820" cy="1263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</a:t>
            </a:r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2000" dirty="0">
                <a:latin typeface="Comic Sans MS" panose="030F0702030302020204" pitchFamily="66" charset="0"/>
              </a:rPr>
              <a:t>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reflexive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/>
            </a:r>
            <a:br>
              <a:rPr lang="en-US" sz="2000" dirty="0" smtClean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>if </a:t>
            </a:r>
            <a:r>
              <a:rPr lang="en-US" sz="2000" dirty="0">
                <a:latin typeface="Comic Sans MS" panose="030F0702030302020204" pitchFamily="66" charset="0"/>
              </a:rPr>
              <a:t>(a, a) ∈ </a:t>
            </a:r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2000" dirty="0">
                <a:latin typeface="Comic Sans MS" panose="030F0702030302020204" pitchFamily="66" charset="0"/>
              </a:rPr>
              <a:t> for every element a ∈ A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355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Binary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3" y="1636939"/>
            <a:ext cx="10425545" cy="432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A = {1, 5, 7, 9, 10}: Domain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90427" y="2207014"/>
            <a:ext cx="1607127" cy="34636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77392" y="2603918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10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703955" y="5838797"/>
            <a:ext cx="546074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A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 rot="19040530">
            <a:off x="1731339" y="3016177"/>
            <a:ext cx="1436863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Domain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1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6969" y="1492300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A relation R </a:t>
            </a:r>
            <a:r>
              <a:rPr lang="en-US" sz="3200" dirty="0">
                <a:latin typeface="Comic Sans MS" panose="030F0702030302020204" pitchFamily="66" charset="0"/>
              </a:rPr>
              <a:t>on a </a:t>
            </a:r>
            <a:r>
              <a:rPr lang="en-US" sz="3200" dirty="0" smtClean="0">
                <a:latin typeface="Comic Sans MS" panose="030F0702030302020204" pitchFamily="66" charset="0"/>
              </a:rPr>
              <a:t>set A is </a:t>
            </a:r>
            <a:r>
              <a:rPr lang="en-US" sz="3200" dirty="0">
                <a:latin typeface="Comic Sans MS" panose="030F0702030302020204" pitchFamily="66" charset="0"/>
              </a:rPr>
              <a:t>called </a:t>
            </a:r>
            <a:r>
              <a:rPr lang="en-US" sz="3200" dirty="0">
                <a:solidFill>
                  <a:srgbClr val="00B0F0"/>
                </a:solidFill>
                <a:latin typeface="Comic Sans MS" panose="030F0702030302020204" pitchFamily="66" charset="0"/>
              </a:rPr>
              <a:t>symmetric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smtClean="0">
                <a:latin typeface="Comic Sans MS" panose="030F0702030302020204" pitchFamily="66" charset="0"/>
              </a:rPr>
              <a:t/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if </a:t>
            </a:r>
            <a:r>
              <a:rPr lang="en-US" sz="3200" dirty="0">
                <a:latin typeface="Comic Sans MS" panose="030F0702030302020204" pitchFamily="66" charset="0"/>
              </a:rPr>
              <a:t>(b, a) ∈ R whenever (a, b) ∈ R, for all a, b ∈ A</a:t>
            </a:r>
            <a:r>
              <a:rPr lang="en-US" sz="3200" dirty="0" smtClean="0">
                <a:latin typeface="Comic Sans MS" panose="030F0702030302020204" pitchFamily="66" charset="0"/>
              </a:rPr>
              <a:t>.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448541" y="294566"/>
            <a:ext cx="3335628" cy="1250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symmetric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(b, a) ∈ R whenever (a, b) ∈ R, for all a, b ∈ A.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{(1, 1), (1, 2), (2, 1), 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92011"/>
              </p:ext>
            </p:extLst>
          </p:nvPr>
        </p:nvGraphicFramePr>
        <p:xfrm>
          <a:off x="847144" y="2612860"/>
          <a:ext cx="3699098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549"/>
                <a:gridCol w="1849549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sz="2000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a)</a:t>
                      </a:r>
                      <a:endParaRPr lang="en-US" sz="20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Comic Sans MS" panose="030F0702030302020204" pitchFamily="66" charset="0"/>
                        </a:rPr>
                        <a:t>(1, 2)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Comic Sans MS" panose="030F0702030302020204" pitchFamily="66" charset="0"/>
                        </a:rPr>
                        <a:t>(2, 1)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Comic Sans MS" panose="030F0702030302020204" pitchFamily="66" charset="0"/>
                        </a:rPr>
                        <a:t>(2, 2)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Comic Sans MS" panose="030F0702030302020204" pitchFamily="66" charset="0"/>
                        </a:rPr>
                        <a:t>(3, 4)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Comic Sans MS" panose="030F0702030302020204" pitchFamily="66" charset="0"/>
                        </a:rPr>
                        <a:t>(4, 1)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Comic Sans MS" panose="030F0702030302020204" pitchFamily="66" charset="0"/>
                        </a:rPr>
                        <a:t>(4, 4)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04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448541" y="294566"/>
            <a:ext cx="3335628" cy="1250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symmetric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(b, a) ∈ R whenever (a, b) ∈ R, for all a, b ∈ A.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{(1, 1), (1, 2), (2, 1), 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85861" y="2947117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6" y="3331337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8640"/>
              </p:ext>
            </p:extLst>
          </p:nvPr>
        </p:nvGraphicFramePr>
        <p:xfrm>
          <a:off x="847144" y="2612860"/>
          <a:ext cx="3699098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549"/>
                <a:gridCol w="1849549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a)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(2, 1)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(2, 2)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(3, 4)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(4, 3)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(4, 1)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(4, 4)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81568" y="374131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92301" y="412553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07326" y="4552684"/>
                <a:ext cx="1162033" cy="388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dirty="0" smtClean="0">
                    <a:latin typeface="Comic Sans MS" panose="030F0702030302020204" pitchFamily="66" charset="0"/>
                  </a:rPr>
                  <a:t/>
                </a:r>
                <a:br>
                  <a:rPr lang="en-US" dirty="0" smtClean="0">
                    <a:latin typeface="Comic Sans MS" panose="030F0702030302020204" pitchFamily="66" charset="0"/>
                  </a:rPr>
                </a:br>
                <a:endParaRPr lang="en-US" sz="3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326" y="4552684"/>
                <a:ext cx="1162033" cy="388512"/>
              </a:xfrm>
              <a:prstGeom prst="rect">
                <a:avLst/>
              </a:prstGeom>
              <a:blipFill rotWithShape="0">
                <a:blip r:embed="rId2"/>
                <a:stretch>
                  <a:fillRect t="-28125" b="-6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51151" y="4142706"/>
            <a:ext cx="5171654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Not symmetric</a:t>
            </a:r>
            <a:endParaRPr lang="en-US" sz="3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6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R2 </a:t>
            </a:r>
            <a:r>
              <a:rPr lang="pt-BR" sz="2400" dirty="0">
                <a:latin typeface="Comic Sans MS" panose="030F0702030302020204" pitchFamily="66" charset="0"/>
              </a:rPr>
              <a:t>= {(1, 1), (1, 2), (1, 4), (2, 1), (2, 2), (3, 3), (4, 1), (4, 4</a:t>
            </a:r>
            <a:r>
              <a:rPr lang="pt-BR" sz="2400" dirty="0" smtClean="0">
                <a:latin typeface="Comic Sans MS" panose="030F0702030302020204" pitchFamily="66" charset="0"/>
              </a:rPr>
              <a:t>), (5, 5)}, is a relation on  A = {1, 2, 3, 4, 5}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847787" y="1518057"/>
            <a:ext cx="2781836" cy="1637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symmetric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(b, a) ∈ R whenever (a, b) ∈ R, for all a, b ∈ A.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49611"/>
              </p:ext>
            </p:extLst>
          </p:nvPr>
        </p:nvGraphicFramePr>
        <p:xfrm>
          <a:off x="898659" y="2690134"/>
          <a:ext cx="3699098" cy="381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549"/>
                <a:gridCol w="1849549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a)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15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Antisymmetric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6969" y="1492300"/>
            <a:ext cx="10559702" cy="1701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A relation R on a set A such that for all a, b ∈ A, </a:t>
            </a:r>
            <a:r>
              <a:rPr lang="en-US" sz="3200" dirty="0" smtClean="0">
                <a:latin typeface="Comic Sans MS" panose="030F0702030302020204" pitchFamily="66" charset="0"/>
              </a:rPr>
              <a:t/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if </a:t>
            </a:r>
            <a:r>
              <a:rPr lang="en-US" sz="3200" dirty="0">
                <a:latin typeface="Comic Sans MS" panose="030F0702030302020204" pitchFamily="66" charset="0"/>
              </a:rPr>
              <a:t>(a, b) ∈ R and (b, a) ∈ R, then a = b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is called </a:t>
            </a:r>
            <a:r>
              <a:rPr lang="en-US" sz="3200" dirty="0">
                <a:solidFill>
                  <a:srgbClr val="0070C0"/>
                </a:solidFill>
                <a:latin typeface="Comic Sans MS" panose="030F0702030302020204" pitchFamily="66" charset="0"/>
              </a:rPr>
              <a:t>antisymmetric</a:t>
            </a:r>
            <a:r>
              <a:rPr lang="en-US" sz="32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090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Antisymmetric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650052" y="346080"/>
            <a:ext cx="4134118" cy="1109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such that for all a, b ∈ A, </a:t>
            </a:r>
            <a:r>
              <a:rPr lang="en-US" sz="2000" dirty="0" smtClean="0">
                <a:latin typeface="Comic Sans MS" panose="030F0702030302020204" pitchFamily="66" charset="0"/>
              </a:rPr>
              <a:t> if </a:t>
            </a:r>
            <a:r>
              <a:rPr lang="en-US" sz="2000" dirty="0">
                <a:latin typeface="Comic Sans MS" panose="030F0702030302020204" pitchFamily="66" charset="0"/>
              </a:rPr>
              <a:t>(a, b) ∈ R and (b, a) ∈ R, then a = </a:t>
            </a:r>
            <a:r>
              <a:rPr lang="en-US" sz="2000" dirty="0" smtClean="0">
                <a:latin typeface="Comic Sans MS" panose="030F0702030302020204" pitchFamily="66" charset="0"/>
              </a:rPr>
              <a:t>b is </a:t>
            </a:r>
            <a:r>
              <a:rPr lang="en-US" sz="2000" dirty="0">
                <a:latin typeface="Comic Sans MS" panose="030F0702030302020204" pitchFamily="66" charset="0"/>
              </a:rPr>
              <a:t>called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antisymmetric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{(1, 1), (1, 2), (2, 1), 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200078"/>
              </p:ext>
            </p:extLst>
          </p:nvPr>
        </p:nvGraphicFramePr>
        <p:xfrm>
          <a:off x="847144" y="2612860"/>
          <a:ext cx="3699098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549"/>
                <a:gridCol w="1849549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a)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(2, 1)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(2, 2)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(3, 4)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(4, 1)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(4, 4)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6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Antisymmetric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{(1, 1), (1, 2), (2, 1), 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85861" y="2947117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pass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6" y="3331337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03920"/>
              </p:ext>
            </p:extLst>
          </p:nvPr>
        </p:nvGraphicFramePr>
        <p:xfrm>
          <a:off x="847144" y="2612860"/>
          <a:ext cx="3699098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549"/>
                <a:gridCol w="1849549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a)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(2, 1)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(2, 2)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(3, 4)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(4, 1)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(4, 4)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51151" y="4142706"/>
            <a:ext cx="5171654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Not antisymmetric</a:t>
            </a: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91720" y="294564"/>
            <a:ext cx="4134118" cy="1109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such that for all a, b ∈ A, </a:t>
            </a:r>
            <a:r>
              <a:rPr lang="en-US" sz="2000" dirty="0" smtClean="0">
                <a:latin typeface="Comic Sans MS" panose="030F0702030302020204" pitchFamily="66" charset="0"/>
              </a:rPr>
              <a:t> if </a:t>
            </a:r>
            <a:r>
              <a:rPr lang="en-US" sz="2000" dirty="0">
                <a:latin typeface="Comic Sans MS" panose="030F0702030302020204" pitchFamily="66" charset="0"/>
              </a:rPr>
              <a:t>(a, b) ∈ R and (b, a) ∈ R, then a = </a:t>
            </a:r>
            <a:r>
              <a:rPr lang="en-US" sz="2000" dirty="0" smtClean="0">
                <a:latin typeface="Comic Sans MS" panose="030F0702030302020204" pitchFamily="66" charset="0"/>
              </a:rPr>
              <a:t>b is </a:t>
            </a:r>
            <a:r>
              <a:rPr lang="en-US" sz="2000" dirty="0">
                <a:latin typeface="Comic Sans MS" panose="030F0702030302020204" pitchFamily="66" charset="0"/>
              </a:rPr>
              <a:t>called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antisymmetric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472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Antisymmetric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R2 </a:t>
            </a:r>
            <a:r>
              <a:rPr lang="pt-BR" sz="2400" dirty="0">
                <a:latin typeface="Comic Sans MS" panose="030F0702030302020204" pitchFamily="66" charset="0"/>
              </a:rPr>
              <a:t>= {(1, 1), (1, 2), (1, 4</a:t>
            </a:r>
            <a:r>
              <a:rPr lang="pt-BR" sz="2400" dirty="0" smtClean="0">
                <a:latin typeface="Comic Sans MS" panose="030F0702030302020204" pitchFamily="66" charset="0"/>
              </a:rPr>
              <a:t>), (</a:t>
            </a:r>
            <a:r>
              <a:rPr lang="pt-BR" sz="2400" dirty="0">
                <a:latin typeface="Comic Sans MS" panose="030F0702030302020204" pitchFamily="66" charset="0"/>
              </a:rPr>
              <a:t>2, 2), (3, 3), </a:t>
            </a:r>
            <a:r>
              <a:rPr lang="pt-BR" sz="2400" dirty="0" smtClean="0">
                <a:latin typeface="Comic Sans MS" panose="030F0702030302020204" pitchFamily="66" charset="0"/>
              </a:rPr>
              <a:t>(</a:t>
            </a:r>
            <a:r>
              <a:rPr lang="pt-BR" sz="2400" dirty="0">
                <a:latin typeface="Comic Sans MS" panose="030F0702030302020204" pitchFamily="66" charset="0"/>
              </a:rPr>
              <a:t>4, 4</a:t>
            </a:r>
            <a:r>
              <a:rPr lang="pt-BR" sz="2400" dirty="0" smtClean="0">
                <a:latin typeface="Comic Sans MS" panose="030F0702030302020204" pitchFamily="66" charset="0"/>
              </a:rPr>
              <a:t>), (5, 5)}, is a relation on  A = {1, 2, 3, 4, 5}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00687"/>
              </p:ext>
            </p:extLst>
          </p:nvPr>
        </p:nvGraphicFramePr>
        <p:xfrm>
          <a:off x="924418" y="2857558"/>
          <a:ext cx="3699098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549"/>
                <a:gridCol w="1849549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a)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(4, 1)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(2, 2)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(3, 3)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(4, 4)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(5, 5)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85861" y="320469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pass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70836" y="3588915"/>
                <a:ext cx="1162033" cy="388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>R</a:t>
                </a:r>
                <a:endParaRPr lang="en-US" sz="3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836" y="3588915"/>
                <a:ext cx="1162033" cy="388512"/>
              </a:xfrm>
              <a:prstGeom prst="rect">
                <a:avLst/>
              </a:prstGeom>
              <a:blipFill rotWithShape="0">
                <a:blip r:embed="rId2"/>
                <a:stretch>
                  <a:fillRect t="-28571" b="-68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70836" y="3923766"/>
                <a:ext cx="1162033" cy="388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>R</a:t>
                </a:r>
                <a:endParaRPr lang="en-US" sz="4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/>
                </a:r>
                <a:br>
                  <a:rPr lang="en-US" dirty="0" smtClean="0">
                    <a:latin typeface="Comic Sans MS" panose="030F0702030302020204" pitchFamily="66" charset="0"/>
                  </a:rPr>
                </a:br>
                <a:endParaRPr lang="en-US" sz="30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836" y="3923766"/>
                <a:ext cx="1162033" cy="388512"/>
              </a:xfrm>
              <a:prstGeom prst="rect">
                <a:avLst/>
              </a:prstGeom>
              <a:blipFill rotWithShape="0">
                <a:blip r:embed="rId3"/>
                <a:stretch>
                  <a:fillRect t="-28571" b="-68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22351" y="4310132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pass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09473" y="473513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pass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09472" y="5121501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pass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09473" y="5520746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pass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51151" y="4142706"/>
            <a:ext cx="5171654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antisymmetric</a:t>
            </a: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91720" y="294564"/>
            <a:ext cx="4134118" cy="1109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such that for all a, b ∈ A, </a:t>
            </a:r>
            <a:r>
              <a:rPr lang="en-US" sz="2000" dirty="0" smtClean="0">
                <a:latin typeface="Comic Sans MS" panose="030F0702030302020204" pitchFamily="66" charset="0"/>
              </a:rPr>
              <a:t> if </a:t>
            </a:r>
            <a:r>
              <a:rPr lang="en-US" sz="2000" dirty="0">
                <a:latin typeface="Comic Sans MS" panose="030F0702030302020204" pitchFamily="66" charset="0"/>
              </a:rPr>
              <a:t>(a, b) ∈ R and (b, a) ∈ R, then a = </a:t>
            </a:r>
            <a:r>
              <a:rPr lang="en-US" sz="2000" dirty="0" smtClean="0">
                <a:latin typeface="Comic Sans MS" panose="030F0702030302020204" pitchFamily="66" charset="0"/>
              </a:rPr>
              <a:t>b is </a:t>
            </a:r>
            <a:r>
              <a:rPr lang="en-US" sz="2000" dirty="0">
                <a:latin typeface="Comic Sans MS" panose="030F0702030302020204" pitchFamily="66" charset="0"/>
              </a:rPr>
              <a:t>called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antisymmetric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219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Transitive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6969" y="1492300"/>
            <a:ext cx="10559702" cy="1701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A </a:t>
            </a:r>
            <a:r>
              <a:rPr lang="en-US" sz="3200" dirty="0">
                <a:latin typeface="Comic Sans MS" panose="030F0702030302020204" pitchFamily="66" charset="0"/>
              </a:rPr>
              <a:t>relation R on a set A is called </a:t>
            </a:r>
            <a:r>
              <a:rPr lang="en-US" sz="3200" dirty="0">
                <a:solidFill>
                  <a:srgbClr val="00B0F0"/>
                </a:solidFill>
                <a:latin typeface="Comic Sans MS" panose="030F0702030302020204" pitchFamily="66" charset="0"/>
              </a:rPr>
              <a:t>transitive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smtClean="0">
                <a:latin typeface="Comic Sans MS" panose="030F0702030302020204" pitchFamily="66" charset="0"/>
              </a:rPr>
              <a:t/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if </a:t>
            </a:r>
            <a:r>
              <a:rPr lang="en-US" sz="3200" dirty="0">
                <a:latin typeface="Comic Sans MS" panose="030F0702030302020204" pitchFamily="66" charset="0"/>
              </a:rPr>
              <a:t>whenever (a, b) ∈ R and (b, c) ∈ R, </a:t>
            </a:r>
            <a:r>
              <a:rPr lang="en-US" sz="3200" dirty="0" smtClean="0">
                <a:latin typeface="Comic Sans MS" panose="030F0702030302020204" pitchFamily="66" charset="0"/>
              </a:rPr>
              <a:t/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then </a:t>
            </a:r>
            <a:r>
              <a:rPr lang="en-US" sz="3200" dirty="0">
                <a:latin typeface="Comic Sans MS" panose="030F0702030302020204" pitchFamily="66" charset="0"/>
              </a:rPr>
              <a:t>(a, c) ∈ R, for all a, b, c ∈ A.</a:t>
            </a:r>
          </a:p>
        </p:txBody>
      </p:sp>
    </p:spTree>
    <p:extLst>
      <p:ext uri="{BB962C8B-B14F-4D97-AF65-F5344CB8AC3E}">
        <p14:creationId xmlns:p14="http://schemas.microsoft.com/office/powerpoint/2010/main" val="16176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Transitive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95504" y="127140"/>
            <a:ext cx="4696495" cy="1250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transitive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whenever (a, b) ∈ R and (b, c) ∈ R,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then (a, c) ∈ R, for all a, b, c ∈ A.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</a:t>
            </a:r>
            <a:r>
              <a:rPr lang="pt-BR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{(1, 1), </a:t>
            </a:r>
            <a:r>
              <a:rPr lang="pt-BR" sz="2400" dirty="0">
                <a:latin typeface="Comic Sans MS" panose="030F0702030302020204" pitchFamily="66" charset="0"/>
              </a:rPr>
              <a:t>(1, 2), (2, 1), 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7874"/>
              </p:ext>
            </p:extLst>
          </p:nvPr>
        </p:nvGraphicFramePr>
        <p:xfrm>
          <a:off x="847144" y="2612860"/>
          <a:ext cx="3699099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033"/>
                <a:gridCol w="1233033"/>
                <a:gridCol w="1233033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(a,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05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Binary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3" y="1636939"/>
            <a:ext cx="10425545" cy="432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B = {prime, not prime}: Co-domain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07092" y="2155500"/>
            <a:ext cx="1607127" cy="34636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94057" y="2513767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6672510" y="2201251"/>
            <a:ext cx="1607127" cy="3463637"/>
          </a:xfrm>
          <a:prstGeom prst="ellipse">
            <a:avLst/>
          </a:prstGeom>
          <a:solidFill>
            <a:srgbClr val="D33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09885" y="3170795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Not prime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278951" y="5761525"/>
            <a:ext cx="2220191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A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5483" y="5833234"/>
            <a:ext cx="1607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 rot="19040530">
            <a:off x="8210681" y="2254856"/>
            <a:ext cx="2011379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Co- domain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 rot="19040530">
            <a:off x="1293457" y="3157845"/>
            <a:ext cx="1436863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Domain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3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Transitive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95504" y="127140"/>
            <a:ext cx="4696495" cy="1250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transitive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whenever (a, b) ∈ R and (b, c) ∈ R,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then (a, c) ∈ R, for all a, b, c ∈ A.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</a:t>
            </a:r>
            <a:r>
              <a:rPr lang="pt-BR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{(1, 1), (1, 2), </a:t>
            </a:r>
            <a:r>
              <a:rPr lang="pt-BR" sz="2400" dirty="0">
                <a:latin typeface="Comic Sans MS" panose="030F0702030302020204" pitchFamily="66" charset="0"/>
              </a:rPr>
              <a:t>(2, 1), 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245330"/>
              </p:ext>
            </p:extLst>
          </p:nvPr>
        </p:nvGraphicFramePr>
        <p:xfrm>
          <a:off x="847144" y="2612860"/>
          <a:ext cx="3699099" cy="3047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033"/>
                <a:gridCol w="1233033"/>
                <a:gridCol w="1233033"/>
              </a:tblGrid>
              <a:tr h="375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(a,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02440" y="2481827"/>
            <a:ext cx="4696495" cy="2875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(1, 1) -&gt; (a, b)</a:t>
            </a:r>
          </a:p>
          <a:p>
            <a:pPr marL="0" indent="0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a = 1, b = 1</a:t>
            </a:r>
          </a:p>
          <a:p>
            <a:pPr marL="0" indent="0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Find the (b, c)s -&gt; find those tuples that start with 1s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Transitive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95504" y="127140"/>
            <a:ext cx="4696495" cy="1250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transitive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whenever (a, b) ∈ R and (b, c) ∈ R,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then (a, c) ∈ R, for all a, b, c ∈ A.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</a:t>
            </a:r>
            <a:r>
              <a:rPr lang="pt-BR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{(1, 1), </a:t>
            </a:r>
            <a:r>
              <a:rPr lang="pt-BR" sz="2400" dirty="0">
                <a:latin typeface="Comic Sans MS" panose="030F0702030302020204" pitchFamily="66" charset="0"/>
              </a:rPr>
              <a:t>(1, 2), (2, 1), 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21273"/>
              </p:ext>
            </p:extLst>
          </p:nvPr>
        </p:nvGraphicFramePr>
        <p:xfrm>
          <a:off x="847144" y="2612860"/>
          <a:ext cx="3699099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033"/>
                <a:gridCol w="1233033"/>
                <a:gridCol w="1233033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(a,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0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Transitive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95504" y="127140"/>
            <a:ext cx="4696495" cy="1250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transitive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whenever (a, b) ∈ R and (b, c) ∈ R,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then (a, c) ∈ R, for all a, b, c ∈ A.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</a:t>
            </a:r>
            <a:r>
              <a:rPr lang="pt-BR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{(1, 1), </a:t>
            </a:r>
            <a:r>
              <a:rPr lang="pt-BR" sz="2400" dirty="0">
                <a:latin typeface="Comic Sans MS" panose="030F0702030302020204" pitchFamily="66" charset="0"/>
              </a:rPr>
              <a:t>(1, 2), (2, 1), 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21273"/>
              </p:ext>
            </p:extLst>
          </p:nvPr>
        </p:nvGraphicFramePr>
        <p:xfrm>
          <a:off x="847144" y="2612860"/>
          <a:ext cx="3699099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033"/>
                <a:gridCol w="1233033"/>
                <a:gridCol w="1233033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(a,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6" y="294282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5" y="3356992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9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Transitive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{(1, 1), </a:t>
            </a:r>
            <a:r>
              <a:rPr lang="pt-BR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(1, 2</a:t>
            </a:r>
            <a:r>
              <a:rPr lang="pt-BR" sz="2400" dirty="0">
                <a:latin typeface="Comic Sans MS" panose="030F0702030302020204" pitchFamily="66" charset="0"/>
              </a:rPr>
              <a:t>), (2, 1), 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458213"/>
              </p:ext>
            </p:extLst>
          </p:nvPr>
        </p:nvGraphicFramePr>
        <p:xfrm>
          <a:off x="847144" y="2612860"/>
          <a:ext cx="3699099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033"/>
                <a:gridCol w="1233033"/>
                <a:gridCol w="1233033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(a,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(1, 2)</a:t>
                      </a: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6" y="294282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5" y="3356992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4" y="3745504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81567" y="4129723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95504" y="127140"/>
            <a:ext cx="4696495" cy="1250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transitive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whenever (a, b) ∈ R and (b, c) ∈ R,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then (a, c) ∈ R, for all a, b, c ∈ A.</a:t>
            </a:r>
          </a:p>
        </p:txBody>
      </p:sp>
    </p:spTree>
    <p:extLst>
      <p:ext uri="{BB962C8B-B14F-4D97-AF65-F5344CB8AC3E}">
        <p14:creationId xmlns:p14="http://schemas.microsoft.com/office/powerpoint/2010/main" val="23055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Transitive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{(1, 1), </a:t>
            </a:r>
            <a:r>
              <a:rPr lang="pt-BR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(1, 2</a:t>
            </a:r>
            <a:r>
              <a:rPr lang="pt-BR" sz="2400" dirty="0">
                <a:latin typeface="Comic Sans MS" panose="030F0702030302020204" pitchFamily="66" charset="0"/>
              </a:rPr>
              <a:t>), (2, 1), 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458213"/>
              </p:ext>
            </p:extLst>
          </p:nvPr>
        </p:nvGraphicFramePr>
        <p:xfrm>
          <a:off x="847144" y="2612860"/>
          <a:ext cx="3699099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033"/>
                <a:gridCol w="1233033"/>
                <a:gridCol w="1233033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(a,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(1, 2)</a:t>
                      </a: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6" y="294282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5" y="3356992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4" y="3745504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81567" y="4129723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95504" y="127140"/>
            <a:ext cx="4696495" cy="1250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transitive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whenever (a, b) ∈ R and (b, c) ∈ R,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then (a, c) ∈ R, for all a, b, c ∈ A.</a:t>
            </a:r>
          </a:p>
        </p:txBody>
      </p:sp>
    </p:spTree>
    <p:extLst>
      <p:ext uri="{BB962C8B-B14F-4D97-AF65-F5344CB8AC3E}">
        <p14:creationId xmlns:p14="http://schemas.microsoft.com/office/powerpoint/2010/main" val="86200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Transitive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{(1, 1), (1, 2), </a:t>
            </a:r>
            <a:r>
              <a:rPr lang="pt-BR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(2, 1), </a:t>
            </a:r>
            <a:r>
              <a:rPr lang="pt-BR" sz="2400" dirty="0">
                <a:latin typeface="Comic Sans MS" panose="030F0702030302020204" pitchFamily="66" charset="0"/>
              </a:rPr>
              <a:t>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13983"/>
              </p:ext>
            </p:extLst>
          </p:nvPr>
        </p:nvGraphicFramePr>
        <p:xfrm>
          <a:off x="847144" y="2612860"/>
          <a:ext cx="3699099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033"/>
                <a:gridCol w="1233033"/>
                <a:gridCol w="1233033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(a,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(1, 2)</a:t>
                      </a: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5" y="3356992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4" y="3745504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6" y="4134016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07326" y="4492478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92301" y="4889577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16480"/>
              </p:ext>
            </p:extLst>
          </p:nvPr>
        </p:nvGraphicFramePr>
        <p:xfrm>
          <a:off x="6254124" y="2520561"/>
          <a:ext cx="3699099" cy="2290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033"/>
                <a:gridCol w="1233033"/>
                <a:gridCol w="1233033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(a,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(2, 2)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(3,4)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(4,1)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(3, 1)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(4,4)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(1, 2)</a:t>
                      </a: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0074785" y="2811890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0074785" y="3224013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543" y="3623259"/>
                <a:ext cx="1162033" cy="388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dirty="0" smtClean="0">
                    <a:latin typeface="Comic Sans MS" panose="030F0702030302020204" pitchFamily="66" charset="0"/>
                  </a:rPr>
                  <a:t/>
                </a:r>
                <a:br>
                  <a:rPr lang="en-US" dirty="0" smtClean="0">
                    <a:latin typeface="Comic Sans MS" panose="030F0702030302020204" pitchFamily="66" charset="0"/>
                  </a:rPr>
                </a:br>
                <a:endParaRPr lang="en-US" sz="3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543" y="3623259"/>
                <a:ext cx="1162033" cy="388512"/>
              </a:xfrm>
              <a:prstGeom prst="rect">
                <a:avLst/>
              </a:prstGeom>
              <a:blipFill rotWithShape="0">
                <a:blip r:embed="rId2"/>
                <a:stretch>
                  <a:fillRect t="-26563" b="-6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42932" y="2914920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 rot="20059723">
            <a:off x="8385507" y="1135489"/>
            <a:ext cx="2909265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Not transitive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19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8333" y="706689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Is the “divides” relation on the set of positive integers </a:t>
            </a:r>
            <a:r>
              <a:rPr lang="en-US" sz="3200" dirty="0" smtClean="0">
                <a:latin typeface="Comic Sans MS" panose="030F0702030302020204" pitchFamily="66" charset="0"/>
              </a:rPr>
              <a:t>reflexive?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2733" y="2097607"/>
            <a:ext cx="3387144" cy="1972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</a:t>
            </a:r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2000" dirty="0">
                <a:latin typeface="Comic Sans MS" panose="030F0702030302020204" pitchFamily="66" charset="0"/>
              </a:rPr>
              <a:t>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reflexive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/>
            </a:r>
            <a:br>
              <a:rPr lang="en-US" sz="2000" dirty="0" smtClean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>if </a:t>
            </a:r>
            <a:r>
              <a:rPr lang="en-US" sz="2000" dirty="0">
                <a:latin typeface="Comic Sans MS" panose="030F0702030302020204" pitchFamily="66" charset="0"/>
              </a:rPr>
              <a:t>(a, a) ∈ </a:t>
            </a:r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2000" dirty="0">
                <a:latin typeface="Comic Sans MS" panose="030F0702030302020204" pitchFamily="66" charset="0"/>
              </a:rPr>
              <a:t> for every element a ∈ A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63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8333" y="706689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Is the “divides” relation on the set of positive integers </a:t>
            </a:r>
            <a:r>
              <a:rPr lang="en-US" sz="3200" dirty="0" smtClean="0">
                <a:latin typeface="Comic Sans MS" panose="030F0702030302020204" pitchFamily="66" charset="0"/>
              </a:rPr>
              <a:t>symmetric?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11369" y="2277912"/>
            <a:ext cx="3335628" cy="1972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symmetric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(b, a) ∈ R whenever (a, b) ∈ R, for all a, b ∈ A.</a:t>
            </a:r>
          </a:p>
        </p:txBody>
      </p:sp>
    </p:spTree>
    <p:extLst>
      <p:ext uri="{BB962C8B-B14F-4D97-AF65-F5344CB8AC3E}">
        <p14:creationId xmlns:p14="http://schemas.microsoft.com/office/powerpoint/2010/main" val="6012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8333" y="706689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Is the “divides” relation on the set of positive integers </a:t>
            </a:r>
            <a:r>
              <a:rPr lang="en-US" sz="3200" dirty="0" smtClean="0">
                <a:latin typeface="Comic Sans MS" panose="030F0702030302020204" pitchFamily="66" charset="0"/>
              </a:rPr>
              <a:t>anti-symmetric?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34098" y="2265032"/>
            <a:ext cx="3078048" cy="1663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such that for all a, b ∈ A, </a:t>
            </a:r>
            <a:r>
              <a:rPr lang="en-US" sz="2000" dirty="0" smtClean="0">
                <a:latin typeface="Comic Sans MS" panose="030F0702030302020204" pitchFamily="66" charset="0"/>
              </a:rPr>
              <a:t> if </a:t>
            </a:r>
            <a:r>
              <a:rPr lang="en-US" sz="2000" dirty="0">
                <a:latin typeface="Comic Sans MS" panose="030F0702030302020204" pitchFamily="66" charset="0"/>
              </a:rPr>
              <a:t>(a, b) ∈ R and (b, a) ∈ R, then a = </a:t>
            </a:r>
            <a:r>
              <a:rPr lang="en-US" sz="2000" dirty="0" smtClean="0">
                <a:latin typeface="Comic Sans MS" panose="030F0702030302020204" pitchFamily="66" charset="0"/>
              </a:rPr>
              <a:t>b is </a:t>
            </a:r>
            <a:r>
              <a:rPr lang="en-US" sz="2000" dirty="0">
                <a:latin typeface="Comic Sans MS" panose="030F0702030302020204" pitchFamily="66" charset="0"/>
              </a:rPr>
              <a:t>called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antisymmetric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29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8333" y="706689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Is the “divides” relation on the set of positive integers </a:t>
            </a:r>
            <a:r>
              <a:rPr lang="en-US" sz="3200" dirty="0" smtClean="0">
                <a:latin typeface="Comic Sans MS" panose="030F0702030302020204" pitchFamily="66" charset="0"/>
              </a:rPr>
              <a:t>transitive?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95459" y="2123365"/>
            <a:ext cx="3103809" cy="2500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transitive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whenever (a, b) ∈ R and (b, c) ∈ R,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then (a, c) ∈ R, for all a, b, c ∈ A.</a:t>
            </a:r>
          </a:p>
        </p:txBody>
      </p:sp>
    </p:spTree>
    <p:extLst>
      <p:ext uri="{BB962C8B-B14F-4D97-AF65-F5344CB8AC3E}">
        <p14:creationId xmlns:p14="http://schemas.microsoft.com/office/powerpoint/2010/main" val="1198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Binary Relation</a:t>
            </a:r>
          </a:p>
        </p:txBody>
      </p:sp>
      <p:sp>
        <p:nvSpPr>
          <p:cNvPr id="6" name="Oval 5"/>
          <p:cNvSpPr/>
          <p:nvPr/>
        </p:nvSpPr>
        <p:spPr>
          <a:xfrm>
            <a:off x="2678303" y="1769134"/>
            <a:ext cx="1607127" cy="34636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49358" y="2101643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6543721" y="1814885"/>
            <a:ext cx="1607127" cy="3463637"/>
          </a:xfrm>
          <a:prstGeom prst="ellipse">
            <a:avLst/>
          </a:prstGeom>
          <a:solidFill>
            <a:srgbClr val="D33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48521" y="2655640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Not prime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81866" y="2254043"/>
            <a:ext cx="3366655" cy="15932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81866" y="2849788"/>
            <a:ext cx="32696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481866" y="3050679"/>
            <a:ext cx="3269673" cy="343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30356" y="3876475"/>
            <a:ext cx="3318165" cy="123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30356" y="4132968"/>
            <a:ext cx="3318165" cy="430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317587" y="5478190"/>
            <a:ext cx="455923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A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53816" y="5433989"/>
            <a:ext cx="370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 rot="19040530">
            <a:off x="8159167" y="2345008"/>
            <a:ext cx="2011379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Co- domain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 rot="19040530">
            <a:off x="1241943" y="3247997"/>
            <a:ext cx="1436863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Domain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Binary Relation</a:t>
            </a:r>
          </a:p>
        </p:txBody>
      </p:sp>
      <p:sp>
        <p:nvSpPr>
          <p:cNvPr id="6" name="Oval 5"/>
          <p:cNvSpPr/>
          <p:nvPr/>
        </p:nvSpPr>
        <p:spPr>
          <a:xfrm>
            <a:off x="2678303" y="1769134"/>
            <a:ext cx="1607127" cy="34636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49358" y="2101643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6543721" y="1814885"/>
            <a:ext cx="1607127" cy="3463637"/>
          </a:xfrm>
          <a:prstGeom prst="ellipse">
            <a:avLst/>
          </a:prstGeom>
          <a:solidFill>
            <a:srgbClr val="D33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48521" y="2655640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Not prime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81866" y="2254043"/>
            <a:ext cx="3366655" cy="15932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81866" y="2849788"/>
            <a:ext cx="32696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481866" y="3050679"/>
            <a:ext cx="3269673" cy="343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30356" y="3876475"/>
            <a:ext cx="3318165" cy="123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30356" y="4132968"/>
            <a:ext cx="3318165" cy="430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317587" y="5478190"/>
            <a:ext cx="455923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A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53816" y="5433989"/>
            <a:ext cx="370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9741D65F-8C99-4060-A68F-4CC5E788901B}"/>
                  </a:ext>
                </a:extLst>
              </p:cNvPr>
              <p:cNvSpPr/>
              <p:nvPr/>
            </p:nvSpPr>
            <p:spPr>
              <a:xfrm>
                <a:off x="6048596" y="875319"/>
                <a:ext cx="522041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6"/>
                    </a:solidFill>
                    <a:latin typeface="Comic Sans MS" panose="030F0702030302020204" pitchFamily="66" charset="0"/>
                  </a:rPr>
                  <a:t>R = Is a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800" dirty="0" smtClean="0">
                    <a:solidFill>
                      <a:schemeClr val="accent6"/>
                    </a:solidFill>
                    <a:latin typeface="Comic Sans MS" panose="030F0702030302020204" pitchFamily="66" charset="0"/>
                  </a:rPr>
                  <a:t>A prime or not?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9741D65F-8C99-4060-A68F-4CC5E7889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596" y="875319"/>
                <a:ext cx="522041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2334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 rot="19040530">
            <a:off x="8159167" y="2345008"/>
            <a:ext cx="2011379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Co- domain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 rot="19040530">
            <a:off x="1241943" y="3247997"/>
            <a:ext cx="1436863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Domain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9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Binary Relation</a:t>
            </a:r>
          </a:p>
        </p:txBody>
      </p:sp>
      <p:sp>
        <p:nvSpPr>
          <p:cNvPr id="6" name="Oval 5"/>
          <p:cNvSpPr/>
          <p:nvPr/>
        </p:nvSpPr>
        <p:spPr>
          <a:xfrm>
            <a:off x="1763903" y="1794892"/>
            <a:ext cx="1607127" cy="34636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34958" y="2127401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5629321" y="1840643"/>
            <a:ext cx="1607127" cy="3463637"/>
          </a:xfrm>
          <a:prstGeom prst="ellipse">
            <a:avLst/>
          </a:prstGeom>
          <a:solidFill>
            <a:srgbClr val="D33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34121" y="2681398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Not prime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67466" y="2279801"/>
            <a:ext cx="3366655" cy="15932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67466" y="2875546"/>
            <a:ext cx="32696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567466" y="3076437"/>
            <a:ext cx="3269673" cy="343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15956" y="3902233"/>
            <a:ext cx="3318165" cy="123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15956" y="4158726"/>
            <a:ext cx="3318165" cy="430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2403187" y="5503948"/>
            <a:ext cx="455923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A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39416" y="5459747"/>
            <a:ext cx="370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9741D65F-8C99-4060-A68F-4CC5E788901B}"/>
                  </a:ext>
                </a:extLst>
              </p:cNvPr>
              <p:cNvSpPr/>
              <p:nvPr/>
            </p:nvSpPr>
            <p:spPr>
              <a:xfrm>
                <a:off x="6048596" y="875319"/>
                <a:ext cx="522041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6"/>
                    </a:solidFill>
                    <a:latin typeface="Comic Sans MS" panose="030F0702030302020204" pitchFamily="66" charset="0"/>
                  </a:rPr>
                  <a:t>R = Is a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800" dirty="0" smtClean="0">
                    <a:solidFill>
                      <a:schemeClr val="accent6"/>
                    </a:solidFill>
                    <a:latin typeface="Comic Sans MS" panose="030F0702030302020204" pitchFamily="66" charset="0"/>
                  </a:rPr>
                  <a:t>A prime or not?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9741D65F-8C99-4060-A68F-4CC5E7889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596" y="875319"/>
                <a:ext cx="522041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2334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418229" y="1815921"/>
            <a:ext cx="43144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R = {(1, Not prime), </a:t>
            </a:r>
            <a:br>
              <a:rPr lang="en-US" sz="2800" dirty="0" smtClean="0">
                <a:latin typeface="Comic Sans MS" panose="030F0702030302020204" pitchFamily="66" charset="0"/>
              </a:rPr>
            </a:br>
            <a:r>
              <a:rPr lang="en-US" sz="2800" dirty="0" smtClean="0">
                <a:latin typeface="Comic Sans MS" panose="030F0702030302020204" pitchFamily="66" charset="0"/>
              </a:rPr>
              <a:t>(5, prime</a:t>
            </a:r>
            <a:r>
              <a:rPr lang="en-US" sz="2800" dirty="0">
                <a:latin typeface="Comic Sans MS" panose="030F0702030302020204" pitchFamily="66" charset="0"/>
              </a:rPr>
              <a:t>), </a:t>
            </a:r>
            <a:r>
              <a:rPr lang="en-US" sz="2800" dirty="0" smtClean="0">
                <a:latin typeface="Comic Sans MS" panose="030F0702030302020204" pitchFamily="66" charset="0"/>
              </a:rPr>
              <a:t/>
            </a:r>
            <a:br>
              <a:rPr lang="en-US" sz="2800" dirty="0" smtClean="0">
                <a:latin typeface="Comic Sans MS" panose="030F0702030302020204" pitchFamily="66" charset="0"/>
              </a:rPr>
            </a:br>
            <a:r>
              <a:rPr lang="en-US" sz="2800" dirty="0" smtClean="0">
                <a:latin typeface="Comic Sans MS" panose="030F0702030302020204" pitchFamily="66" charset="0"/>
              </a:rPr>
              <a:t>(7, prime</a:t>
            </a:r>
            <a:r>
              <a:rPr lang="en-US" sz="2800" dirty="0">
                <a:latin typeface="Comic Sans MS" panose="030F0702030302020204" pitchFamily="66" charset="0"/>
              </a:rPr>
              <a:t>), </a:t>
            </a:r>
            <a:r>
              <a:rPr lang="en-US" sz="2800" dirty="0" smtClean="0">
                <a:latin typeface="Comic Sans MS" panose="030F0702030302020204" pitchFamily="66" charset="0"/>
              </a:rPr>
              <a:t/>
            </a:r>
            <a:br>
              <a:rPr lang="en-US" sz="2800" dirty="0" smtClean="0">
                <a:latin typeface="Comic Sans MS" panose="030F0702030302020204" pitchFamily="66" charset="0"/>
              </a:rPr>
            </a:br>
            <a:r>
              <a:rPr lang="en-US" sz="2800" dirty="0" smtClean="0">
                <a:latin typeface="Comic Sans MS" panose="030F0702030302020204" pitchFamily="66" charset="0"/>
              </a:rPr>
              <a:t>(9, </a:t>
            </a:r>
            <a:r>
              <a:rPr lang="en-US" sz="2800" dirty="0">
                <a:latin typeface="Comic Sans MS" panose="030F0702030302020204" pitchFamily="66" charset="0"/>
              </a:rPr>
              <a:t>Not prime), </a:t>
            </a:r>
            <a:r>
              <a:rPr lang="en-US" sz="2800" dirty="0" smtClean="0">
                <a:latin typeface="Comic Sans MS" panose="030F0702030302020204" pitchFamily="66" charset="0"/>
              </a:rPr>
              <a:t/>
            </a:r>
            <a:br>
              <a:rPr lang="en-US" sz="2800" dirty="0" smtClean="0">
                <a:latin typeface="Comic Sans MS" panose="030F0702030302020204" pitchFamily="66" charset="0"/>
              </a:rPr>
            </a:br>
            <a:r>
              <a:rPr lang="en-US" sz="2800" dirty="0" smtClean="0">
                <a:latin typeface="Comic Sans MS" panose="030F0702030302020204" pitchFamily="66" charset="0"/>
              </a:rPr>
              <a:t>(10, </a:t>
            </a:r>
            <a:r>
              <a:rPr lang="en-US" sz="2800" dirty="0">
                <a:latin typeface="Comic Sans MS" panose="030F0702030302020204" pitchFamily="66" charset="0"/>
              </a:rPr>
              <a:t>Not prime</a:t>
            </a:r>
            <a:r>
              <a:rPr lang="en-US" sz="2800" dirty="0" smtClean="0">
                <a:latin typeface="Comic Sans MS" panose="030F0702030302020204" pitchFamily="66" charset="0"/>
              </a:rPr>
              <a:t>)}</a:t>
            </a:r>
            <a:endParaRPr lang="en-US" sz="2800" dirty="0">
              <a:latin typeface="Comic Sans MS" panose="030F0702030302020204" pitchFamily="66" charset="0"/>
            </a:endParaRPr>
          </a:p>
          <a:p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Binary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3" y="1636939"/>
            <a:ext cx="10425545" cy="432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A binary relation associates elements of one set called domain, with element of another set called co-domain</a:t>
            </a:r>
          </a:p>
        </p:txBody>
      </p:sp>
      <p:sp>
        <p:nvSpPr>
          <p:cNvPr id="6" name="Oval 5"/>
          <p:cNvSpPr/>
          <p:nvPr/>
        </p:nvSpPr>
        <p:spPr>
          <a:xfrm>
            <a:off x="3206337" y="2541866"/>
            <a:ext cx="1607127" cy="34636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77392" y="2874375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7071755" y="2587617"/>
            <a:ext cx="1607127" cy="3463637"/>
          </a:xfrm>
          <a:prstGeom prst="ellipse">
            <a:avLst/>
          </a:prstGeom>
          <a:solidFill>
            <a:srgbClr val="D33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6555" y="3428372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Not prime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09900" y="3026775"/>
            <a:ext cx="3366655" cy="15932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09900" y="3622520"/>
            <a:ext cx="32696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009900" y="3823411"/>
            <a:ext cx="3269673" cy="343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58390" y="4649207"/>
            <a:ext cx="3318165" cy="123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58390" y="4905700"/>
            <a:ext cx="3318165" cy="430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163041" y="6199406"/>
            <a:ext cx="2220191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A(numbers)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79573" y="6271115"/>
            <a:ext cx="1607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B(prime/not)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9741D65F-8C99-4060-A68F-4CC5E788901B}"/>
                  </a:ext>
                </a:extLst>
              </p:cNvPr>
              <p:cNvSpPr/>
              <p:nvPr/>
            </p:nvSpPr>
            <p:spPr>
              <a:xfrm>
                <a:off x="4528890" y="2549572"/>
                <a:ext cx="29578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accent6"/>
                    </a:solidFill>
                    <a:latin typeface="Comic Sans MS" panose="030F0702030302020204" pitchFamily="66" charset="0"/>
                  </a:rPr>
                  <a:t>R </a:t>
                </a:r>
                <a:r>
                  <a:rPr lang="en-US" dirty="0">
                    <a:solidFill>
                      <a:schemeClr val="accent6"/>
                    </a:solidFill>
                    <a:latin typeface="Comic Sans MS" panose="030F0702030302020204" pitchFamily="66" charset="0"/>
                  </a:rPr>
                  <a:t>= Is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  <a:latin typeface="Comic Sans MS" panose="030F0702030302020204" pitchFamily="66" charset="0"/>
                  </a:rPr>
                  <a:t>A prime or not?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9741D65F-8C99-4060-A68F-4CC5E7889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890" y="2549572"/>
                <a:ext cx="2957861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1856" t="-4717" r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 rot="19040530">
            <a:off x="1241943" y="3247997"/>
            <a:ext cx="1436863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Domain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 rot="19040530">
            <a:off x="8919020" y="3001829"/>
            <a:ext cx="2011379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Co- domain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“Is prime/ not” relation </a:t>
            </a:r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4" y="1636938"/>
            <a:ext cx="1899364" cy="1436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Notation: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1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mic Sans MS" panose="030F0702030302020204" pitchFamily="66" charset="0"/>
              </a:rPr>
              <a:t>R </a:t>
            </a:r>
            <a:r>
              <a:rPr lang="en-US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prime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  <a:r>
              <a:rPr lang="en-US" sz="2400" dirty="0">
                <a:latin typeface="Comic Sans MS" panose="030F0702030302020204" pitchFamily="66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1</a:t>
            </a:r>
            <a:r>
              <a:rPr lang="en-US" sz="2400" dirty="0">
                <a:latin typeface="Comic Sans MS" panose="030F0702030302020204" pitchFamily="66" charset="0"/>
              </a:rPr>
              <a:t>,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prime</a:t>
            </a:r>
            <a:r>
              <a:rPr lang="en-US" sz="2400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6" name="Oval 5"/>
          <p:cNvSpPr/>
          <p:nvPr/>
        </p:nvSpPr>
        <p:spPr>
          <a:xfrm>
            <a:off x="5708730" y="2200730"/>
            <a:ext cx="1607127" cy="34636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76768" y="2519268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9671131" y="2232510"/>
            <a:ext cx="1607127" cy="3463637"/>
          </a:xfrm>
          <a:prstGeom prst="ellipse">
            <a:avLst/>
          </a:prstGeom>
          <a:solidFill>
            <a:srgbClr val="D33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75931" y="3073265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Not prime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09276" y="2671668"/>
            <a:ext cx="3366655" cy="15932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09276" y="3267413"/>
            <a:ext cx="32696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682011" y="3430375"/>
            <a:ext cx="3269673" cy="343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57766" y="4294100"/>
            <a:ext cx="3318165" cy="123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657766" y="4550593"/>
            <a:ext cx="3318165" cy="430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5762417" y="5844299"/>
            <a:ext cx="2220191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mic Sans MS" panose="030F0702030302020204" pitchFamily="66" charset="0"/>
              </a:rPr>
              <a:t>A(numbers)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878949" y="5916008"/>
            <a:ext cx="1607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B(prime/not)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0FEE9F7-37E5-469B-A785-1165543765C4}"/>
              </a:ext>
            </a:extLst>
          </p:cNvPr>
          <p:cNvSpPr/>
          <p:nvPr/>
        </p:nvSpPr>
        <p:spPr>
          <a:xfrm>
            <a:off x="8368804" y="2618442"/>
            <a:ext cx="328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Images under R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3" y="1636938"/>
            <a:ext cx="4775355" cy="1436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  <a:r>
              <a:rPr lang="en-US" sz="2400" dirty="0" smtClean="0">
                <a:latin typeface="Comic Sans MS" panose="030F0702030302020204" pitchFamily="66" charset="0"/>
              </a:rPr>
              <a:t>(</a:t>
            </a: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1</a:t>
            </a:r>
            <a:r>
              <a:rPr lang="en-US" sz="2400" dirty="0" smtClean="0">
                <a:latin typeface="Comic Sans MS" panose="030F0702030302020204" pitchFamily="66" charset="0"/>
              </a:rPr>
              <a:t>) </a:t>
            </a:r>
            <a:r>
              <a:rPr lang="en-US" sz="2400" dirty="0">
                <a:latin typeface="Comic Sans MS" panose="030F0702030302020204" pitchFamily="66" charset="0"/>
              </a:rPr>
              <a:t>= </a:t>
            </a:r>
            <a:r>
              <a:rPr lang="en-US" sz="2400" dirty="0" smtClean="0">
                <a:latin typeface="Comic Sans MS" panose="030F0702030302020204" pitchFamily="66" charset="0"/>
              </a:rPr>
              <a:t> {</a:t>
            </a:r>
            <a:r>
              <a:rPr lang="en-US" sz="2400" dirty="0" smtClean="0">
                <a:solidFill>
                  <a:srgbClr val="D3359B"/>
                </a:solidFill>
                <a:latin typeface="Comic Sans MS" panose="030F0702030302020204" pitchFamily="66" charset="0"/>
              </a:rPr>
              <a:t>not prime</a:t>
            </a:r>
            <a:r>
              <a:rPr lang="en-US" sz="2400" dirty="0" smtClean="0">
                <a:latin typeface="Comic Sans MS" panose="030F0702030302020204" pitchFamily="66" charset="0"/>
              </a:rPr>
              <a:t>}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708730" y="2200730"/>
            <a:ext cx="1607127" cy="34636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76768" y="2519268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9671131" y="2232510"/>
            <a:ext cx="1607127" cy="3463637"/>
          </a:xfrm>
          <a:prstGeom prst="ellipse">
            <a:avLst/>
          </a:prstGeom>
          <a:solidFill>
            <a:srgbClr val="D33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75931" y="3073265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Not prime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09276" y="2671668"/>
            <a:ext cx="3366655" cy="159327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09276" y="3267413"/>
            <a:ext cx="32696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682011" y="3430375"/>
            <a:ext cx="3269673" cy="343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57766" y="4294100"/>
            <a:ext cx="3318165" cy="123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657766" y="4550593"/>
            <a:ext cx="3318165" cy="430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5762417" y="5844299"/>
            <a:ext cx="2220191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mic Sans MS" panose="030F0702030302020204" pitchFamily="66" charset="0"/>
              </a:rPr>
              <a:t>A(numbers)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878949" y="5916008"/>
            <a:ext cx="1607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B(prime/not)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0FEE9F7-37E5-469B-A785-1165543765C4}"/>
              </a:ext>
            </a:extLst>
          </p:cNvPr>
          <p:cNvSpPr/>
          <p:nvPr/>
        </p:nvSpPr>
        <p:spPr>
          <a:xfrm>
            <a:off x="8368804" y="2618442"/>
            <a:ext cx="328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6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2536</Words>
  <Application>Microsoft Office PowerPoint</Application>
  <PresentationFormat>Widescreen</PresentationFormat>
  <Paragraphs>432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Comic Sans MS</vt:lpstr>
      <vt:lpstr>Office Theme</vt:lpstr>
      <vt:lpstr>Relations</vt:lpstr>
      <vt:lpstr>Binary Relation</vt:lpstr>
      <vt:lpstr>Binary Relation</vt:lpstr>
      <vt:lpstr>Binary Relation</vt:lpstr>
      <vt:lpstr>Binary Relation</vt:lpstr>
      <vt:lpstr>Binary Relation</vt:lpstr>
      <vt:lpstr>Binary Relation</vt:lpstr>
      <vt:lpstr>“Is prime/ not” relation R</vt:lpstr>
      <vt:lpstr>Images under R</vt:lpstr>
      <vt:lpstr>Binary Relation</vt:lpstr>
      <vt:lpstr>Relation on a set </vt:lpstr>
      <vt:lpstr>Relation on a set </vt:lpstr>
      <vt:lpstr>Relation on a set </vt:lpstr>
      <vt:lpstr>Relation on a set </vt:lpstr>
      <vt:lpstr>Properties of Relations</vt:lpstr>
      <vt:lpstr>Reflexive Relation</vt:lpstr>
      <vt:lpstr>Reflexive Relation</vt:lpstr>
      <vt:lpstr>Reflexive Relation</vt:lpstr>
      <vt:lpstr>Reflexive Relation</vt:lpstr>
      <vt:lpstr>Symmetric Relation</vt:lpstr>
      <vt:lpstr>Symmetric Relation</vt:lpstr>
      <vt:lpstr>Symmetric Relation</vt:lpstr>
      <vt:lpstr>Symmetric Relation</vt:lpstr>
      <vt:lpstr>Antisymmetric Relation</vt:lpstr>
      <vt:lpstr>Antisymmetric Relation</vt:lpstr>
      <vt:lpstr>Antisymmetric Relation</vt:lpstr>
      <vt:lpstr>Antisymmetric Relation</vt:lpstr>
      <vt:lpstr>Transitive Relation</vt:lpstr>
      <vt:lpstr>Transitive Relation</vt:lpstr>
      <vt:lpstr>Transitive Relation</vt:lpstr>
      <vt:lpstr>Transitive Relation</vt:lpstr>
      <vt:lpstr>Transitive Relation</vt:lpstr>
      <vt:lpstr>Transitive Relation</vt:lpstr>
      <vt:lpstr>Transitive Relation</vt:lpstr>
      <vt:lpstr>Transitive Relation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 Quantifiers</dc:title>
  <dc:creator>HP</dc:creator>
  <cp:lastModifiedBy>Yeasir Rayhan Prince</cp:lastModifiedBy>
  <cp:revision>212</cp:revision>
  <dcterms:created xsi:type="dcterms:W3CDTF">2020-01-14T07:01:06Z</dcterms:created>
  <dcterms:modified xsi:type="dcterms:W3CDTF">2020-08-12T03:53:35Z</dcterms:modified>
</cp:coreProperties>
</file>