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8" r:id="rId3"/>
    <p:sldId id="324" r:id="rId4"/>
    <p:sldId id="325" r:id="rId5"/>
    <p:sldId id="296" r:id="rId6"/>
    <p:sldId id="326" r:id="rId7"/>
    <p:sldId id="327" r:id="rId8"/>
    <p:sldId id="313" r:id="rId9"/>
    <p:sldId id="315" r:id="rId10"/>
    <p:sldId id="328" r:id="rId11"/>
    <p:sldId id="316" r:id="rId12"/>
    <p:sldId id="317" r:id="rId13"/>
    <p:sldId id="318" r:id="rId14"/>
    <p:sldId id="329" r:id="rId15"/>
    <p:sldId id="319" r:id="rId16"/>
    <p:sldId id="320" r:id="rId17"/>
    <p:sldId id="321" r:id="rId18"/>
    <p:sldId id="322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One </a:t>
            </a:r>
            <a:r>
              <a:rPr lang="en-US" dirty="0">
                <a:latin typeface="Comic Sans MS" panose="030F0702030302020204" pitchFamily="66" charset="0"/>
              </a:rPr>
              <a:t>to One(Injective) </a:t>
            </a:r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900234"/>
                <a:ext cx="4210646" cy="52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900234"/>
                <a:ext cx="4210646" cy="529067"/>
              </a:xfrm>
              <a:prstGeom prst="rect">
                <a:avLst/>
              </a:prstGeom>
              <a:blipFill rotWithShape="0">
                <a:blip r:embed="rId2"/>
                <a:stretch>
                  <a:fillRect l="-3768" t="-32184" b="-29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88405" y="1241947"/>
            <a:ext cx="402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To show that f is injective Show that if f (x) = f (y) for arbitrary x, y ∈ A with x = </a:t>
            </a:r>
            <a:r>
              <a:rPr lang="en-US" sz="2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y, then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x = 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74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One </a:t>
            </a:r>
            <a:r>
              <a:rPr lang="en-US" dirty="0">
                <a:latin typeface="Comic Sans MS" panose="030F0702030302020204" pitchFamily="66" charset="0"/>
              </a:rPr>
              <a:t>to One(Injective) </a:t>
            </a:r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736462"/>
                <a:ext cx="4374419" cy="6246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f(x</a:t>
                </a:r>
                <a:r>
                  <a:rPr lang="en-US" sz="3200" dirty="0">
                    <a:latin typeface="Comic Sans MS" panose="030F0702030302020204" pitchFamily="66" charset="0"/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736462"/>
                <a:ext cx="4374419" cy="624602"/>
              </a:xfrm>
              <a:prstGeom prst="rect">
                <a:avLst/>
              </a:prstGeom>
              <a:blipFill rotWithShape="0">
                <a:blip r:embed="rId2"/>
                <a:stretch>
                  <a:fillRect l="-3626" t="-19608" b="-18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88405" y="1241947"/>
            <a:ext cx="4026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To show that f is injective Show that if f (x) = f (y) for arbitrary x, y ∈ A with x = </a:t>
            </a:r>
            <a:r>
              <a:rPr lang="en-US" sz="2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y, then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x = 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82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Onto(Surjective)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617" y="1900234"/>
            <a:ext cx="10393082" cy="268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A function f from A to B is called </a:t>
            </a:r>
            <a:r>
              <a:rPr lang="en-US" sz="4000" dirty="0" smtClean="0">
                <a:latin typeface="Comic Sans MS" panose="030F0702030302020204" pitchFamily="66" charset="0"/>
              </a:rPr>
              <a:t>onto if </a:t>
            </a:r>
            <a:r>
              <a:rPr lang="en-US" sz="4000" dirty="0">
                <a:latin typeface="Comic Sans MS" panose="030F0702030302020204" pitchFamily="66" charset="0"/>
              </a:rPr>
              <a:t>and only if for every </a:t>
            </a:r>
            <a:r>
              <a:rPr lang="en-US" sz="4000" dirty="0" smtClean="0">
                <a:latin typeface="Comic Sans MS" panose="030F0702030302020204" pitchFamily="66" charset="0"/>
              </a:rPr>
              <a:t>element b </a:t>
            </a:r>
            <a:r>
              <a:rPr lang="en-US" sz="4000" dirty="0">
                <a:latin typeface="Comic Sans MS" panose="030F0702030302020204" pitchFamily="66" charset="0"/>
              </a:rPr>
              <a:t>∈ B there is an element a ∈ A with f (a) = b</a:t>
            </a:r>
            <a:r>
              <a:rPr lang="en-US" sz="4000" dirty="0" smtClean="0">
                <a:latin typeface="Comic Sans MS" panose="030F0702030302020204" pitchFamily="66" charset="0"/>
              </a:rPr>
              <a:t>.</a:t>
            </a:r>
          </a:p>
          <a:p>
            <a:pPr marL="0" indent="0" algn="ctr">
              <a:buNone/>
            </a:pPr>
            <a:r>
              <a:rPr lang="en-US" sz="4000" dirty="0">
                <a:latin typeface="Comic Sans MS" panose="030F0702030302020204" pitchFamily="66" charset="0"/>
              </a:rPr>
              <a:t>∀</a:t>
            </a:r>
            <a:r>
              <a:rPr lang="en-US" sz="4000" dirty="0" err="1">
                <a:latin typeface="Comic Sans MS" panose="030F0702030302020204" pitchFamily="66" charset="0"/>
              </a:rPr>
              <a:t>y∃</a:t>
            </a:r>
            <a:r>
              <a:rPr lang="en-US" sz="4000" dirty="0" err="1" smtClean="0">
                <a:latin typeface="Comic Sans MS" panose="030F0702030302020204" pitchFamily="66" charset="0"/>
              </a:rPr>
              <a:t>xf</a:t>
            </a:r>
            <a:r>
              <a:rPr lang="en-US" sz="4000" dirty="0" smtClean="0">
                <a:latin typeface="Comic Sans MS" panose="030F0702030302020204" pitchFamily="66" charset="0"/>
              </a:rPr>
              <a:t> </a:t>
            </a:r>
            <a:r>
              <a:rPr lang="en-US" sz="4000" dirty="0">
                <a:latin typeface="Comic Sans MS" panose="030F0702030302020204" pitchFamily="66" charset="0"/>
              </a:rPr>
              <a:t>(x) = y</a:t>
            </a:r>
            <a:endParaRPr lang="en-US" sz="4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Onto(Surjective) </a:t>
            </a:r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7344" y="302527"/>
            <a:ext cx="2740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To show that f is surjective Consider an arbitrary element y ∈ B and find an element x ∈ </a:t>
            </a:r>
            <a:r>
              <a:rPr lang="en-US" sz="2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 such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that f (x) = y.</a:t>
            </a: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900234"/>
                <a:ext cx="4210646" cy="529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900234"/>
                <a:ext cx="4210646" cy="529067"/>
              </a:xfrm>
              <a:prstGeom prst="rect">
                <a:avLst/>
              </a:prstGeom>
              <a:blipFill rotWithShape="0">
                <a:blip r:embed="rId2"/>
                <a:stretch>
                  <a:fillRect l="-3768" t="-32184" b="-29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2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Onto(Surjective) </a:t>
            </a:r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37344" y="302527"/>
            <a:ext cx="2740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To show that f is surjective Consider an arbitrary element y ∈ B and find an element x ∈ </a:t>
            </a:r>
            <a:r>
              <a:rPr lang="en-US" sz="20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A such </a:t>
            </a:r>
            <a:r>
              <a:rPr lang="en-US" sz="2000" dirty="0">
                <a:solidFill>
                  <a:srgbClr val="00B0F0"/>
                </a:solidFill>
                <a:latin typeface="Comic Sans MS" panose="030F0702030302020204" pitchFamily="66" charset="0"/>
              </a:rPr>
              <a:t>that f (x) = y.</a:t>
            </a: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736462"/>
                <a:ext cx="4374419" cy="6246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f(x</a:t>
                </a:r>
                <a:r>
                  <a:rPr lang="en-US" sz="3200" dirty="0">
                    <a:latin typeface="Comic Sans MS" panose="030F0702030302020204" pitchFamily="66" charset="0"/>
                  </a:rPr>
                  <a:t>) 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x+1 from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736462"/>
                <a:ext cx="4374419" cy="624602"/>
              </a:xfrm>
              <a:prstGeom prst="rect">
                <a:avLst/>
              </a:prstGeom>
              <a:blipFill rotWithShape="0">
                <a:blip r:embed="rId2"/>
                <a:stretch>
                  <a:fillRect l="-3626" t="-2058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Bijective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617" y="1900234"/>
            <a:ext cx="10502264" cy="268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A function f </a:t>
            </a:r>
            <a:r>
              <a:rPr lang="en-US" sz="4000" dirty="0" smtClean="0">
                <a:latin typeface="Comic Sans MS" panose="030F0702030302020204" pitchFamily="66" charset="0"/>
              </a:rPr>
              <a:t>is a one-to-one correspondence</a:t>
            </a:r>
            <a:r>
              <a:rPr lang="en-US" sz="4000" dirty="0">
                <a:latin typeface="Comic Sans MS" panose="030F0702030302020204" pitchFamily="66" charset="0"/>
              </a:rPr>
              <a:t>, or a bijection, if it is both one-to-one </a:t>
            </a:r>
            <a:r>
              <a:rPr lang="en-US" sz="4000" dirty="0" smtClean="0">
                <a:latin typeface="Comic Sans MS" panose="030F0702030302020204" pitchFamily="66" charset="0"/>
              </a:rPr>
              <a:t>and onto</a:t>
            </a:r>
            <a:r>
              <a:rPr lang="en-US" sz="4000" dirty="0">
                <a:latin typeface="Comic Sans MS" panose="030F0702030302020204" pitchFamily="66" charset="0"/>
              </a:rPr>
              <a:t>.</a:t>
            </a:r>
            <a:endParaRPr lang="en-US" sz="4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Inverse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6321" y="1763755"/>
                <a:ext cx="10502264" cy="25898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Let f be a bijective function from the set A to the set B. </a:t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r>
                  <a:rPr lang="en-US" dirty="0" smtClean="0">
                    <a:latin typeface="Comic Sans MS" panose="030F0702030302020204" pitchFamily="66" charset="0"/>
                  </a:rPr>
                  <a:t>The </a:t>
                </a:r>
                <a:r>
                  <a:rPr lang="en-US" dirty="0">
                    <a:latin typeface="Comic Sans MS" panose="030F0702030302020204" pitchFamily="66" charset="0"/>
                  </a:rPr>
                  <a:t>inverse function of f is the function that assigns to an element b belonging to B the unique element a in A such that f(a) = b. 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r>
                  <a:rPr lang="en-US" dirty="0" smtClean="0">
                    <a:latin typeface="Comic Sans MS" panose="030F0702030302020204" pitchFamily="66" charset="0"/>
                  </a:rPr>
                  <a:t>The </a:t>
                </a:r>
                <a:r>
                  <a:rPr lang="en-US" dirty="0">
                    <a:latin typeface="Comic Sans MS" panose="030F0702030302020204" pitchFamily="66" charset="0"/>
                  </a:rPr>
                  <a:t>inverse function of f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. </a:t>
                </a:r>
                <a:r>
                  <a:rPr lang="en-US" dirty="0">
                    <a:latin typeface="Comic Sans MS" panose="030F0702030302020204" pitchFamily="66" charset="0"/>
                  </a:rPr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>
                    <a:latin typeface="Comic Sans MS" panose="030F0702030302020204" pitchFamily="66" charset="0"/>
                  </a:rPr>
                  <a:t>when f(a) = b. </a:t>
                </a:r>
                <a:endParaRPr lang="en-US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21" y="1763755"/>
                <a:ext cx="10502264" cy="2589881"/>
              </a:xfrm>
              <a:prstGeom prst="rect">
                <a:avLst/>
              </a:prstGeom>
              <a:blipFill rotWithShape="0">
                <a:blip r:embed="rId2"/>
                <a:stretch>
                  <a:fillRect l="-1161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8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Inverse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1062" y="2620370"/>
            <a:ext cx="2156347" cy="20744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07791" y="2554405"/>
            <a:ext cx="2156347" cy="20744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3701" y="3098042"/>
            <a:ext cx="95535" cy="122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17725" y="3182203"/>
            <a:ext cx="95535" cy="122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3343701" y="3159457"/>
            <a:ext cx="4217159" cy="6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84645" y="3370997"/>
            <a:ext cx="4299046" cy="9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8958" y="3257050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56153" y="3108332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8424" y="2800066"/>
            <a:ext cx="63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</a:t>
            </a:r>
            <a:r>
              <a:rPr lang="en-US" dirty="0" smtClean="0">
                <a:latin typeface="Comic Sans MS" panose="030F0702030302020204" pitchFamily="66" charset="0"/>
              </a:rPr>
              <a:t>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0698" y="3593911"/>
            <a:ext cx="166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r>
              <a:rPr lang="en-US" baseline="30000" dirty="0" smtClean="0">
                <a:latin typeface="Comic Sans MS" panose="030F0702030302020204" pitchFamily="66" charset="0"/>
              </a:rPr>
              <a:t>-1</a:t>
            </a:r>
            <a:r>
              <a:rPr lang="en-US" dirty="0" smtClean="0">
                <a:latin typeface="Comic Sans MS" panose="030F0702030302020204" pitchFamily="66" charset="0"/>
              </a:rPr>
              <a:t>(b)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27246" y="4140688"/>
            <a:ext cx="4217159" cy="6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753677" y="4352228"/>
            <a:ext cx="4299046" cy="9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85853" y="3878564"/>
            <a:ext cx="63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9709" y="4537665"/>
            <a:ext cx="6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r>
              <a:rPr lang="en-US" baseline="30000" dirty="0" smtClean="0">
                <a:latin typeface="Comic Sans MS" panose="030F0702030302020204" pitchFamily="66" charset="0"/>
              </a:rPr>
              <a:t>-1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Inverse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1730" y="1586336"/>
                <a:ext cx="10393082" cy="8020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f: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 such that f(x) = x + 1. Find if f is invertible and if invertible what’s the inverse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30" y="1586336"/>
                <a:ext cx="10393082" cy="802022"/>
              </a:xfrm>
              <a:prstGeom prst="rect">
                <a:avLst/>
              </a:prstGeom>
              <a:blipFill rotWithShape="0">
                <a:blip r:embed="rId2"/>
                <a:stretch>
                  <a:fillRect l="-1173" t="-1742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9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Composition of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321" y="1763755"/>
            <a:ext cx="10502264" cy="258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Let g be a function from the set A to the set B and 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let </a:t>
            </a:r>
            <a:r>
              <a:rPr lang="en-US" dirty="0">
                <a:latin typeface="Comic Sans MS" panose="030F0702030302020204" pitchFamily="66" charset="0"/>
              </a:rPr>
              <a:t>f be a function from the set B to </a:t>
            </a:r>
            <a:r>
              <a:rPr lang="en-US" dirty="0" smtClean="0">
                <a:latin typeface="Comic Sans MS" panose="030F0702030302020204" pitchFamily="66" charset="0"/>
              </a:rPr>
              <a:t>the set </a:t>
            </a:r>
            <a:r>
              <a:rPr lang="en-US" dirty="0">
                <a:latin typeface="Comic Sans MS" panose="030F0702030302020204" pitchFamily="66" charset="0"/>
              </a:rPr>
              <a:t>C. 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composition of the functions f and g, 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denoted </a:t>
            </a:r>
            <a:r>
              <a:rPr lang="en-US" dirty="0">
                <a:latin typeface="Comic Sans MS" panose="030F0702030302020204" pitchFamily="66" charset="0"/>
              </a:rPr>
              <a:t>for all a ∈ A by </a:t>
            </a:r>
            <a:r>
              <a:rPr lang="en-US" dirty="0" smtClean="0">
                <a:latin typeface="Comic Sans MS" panose="030F0702030302020204" pitchFamily="66" charset="0"/>
              </a:rPr>
              <a:t>f ◦ g</a:t>
            </a:r>
            <a:r>
              <a:rPr lang="en-US" dirty="0">
                <a:latin typeface="Comic Sans MS" panose="030F0702030302020204" pitchFamily="66" charset="0"/>
              </a:rPr>
              <a:t>, is </a:t>
            </a:r>
            <a:r>
              <a:rPr lang="en-US" dirty="0" smtClean="0">
                <a:latin typeface="Comic Sans MS" panose="030F0702030302020204" pitchFamily="66" charset="0"/>
              </a:rPr>
              <a:t>defined by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(f ◦ g)(a) = f (g(a</a:t>
            </a:r>
            <a:r>
              <a:rPr lang="en-US" dirty="0" smtClean="0">
                <a:latin typeface="Comic Sans MS" panose="030F0702030302020204" pitchFamily="66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762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43" y="1457135"/>
            <a:ext cx="10425545" cy="4326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Informally, mapping between two sets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78336" y="2089993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9391" y="2422502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43754" y="2135744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8554" y="2976499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prime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81899" y="2574902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81899" y="3170647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81899" y="3371538"/>
            <a:ext cx="3269673" cy="34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30389" y="4197334"/>
            <a:ext cx="3318165" cy="123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30389" y="4453827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57869" y="5788476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A(numbers)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15094" y="5791947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43" y="1457135"/>
            <a:ext cx="10425545" cy="4326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Informally, mapping between two sets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78336" y="2089993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9391" y="2422502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43754" y="2135744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8554" y="2976499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prime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81899" y="2574902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81899" y="3170647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81899" y="3371538"/>
            <a:ext cx="3269673" cy="34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30389" y="4197334"/>
            <a:ext cx="3318165" cy="123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30389" y="4453827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57869" y="5788476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A(numbers)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15094" y="5791947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8297" y="2036711"/>
                <a:ext cx="4699595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Comic Sans MS" panose="030F0702030302020204" pitchFamily="66" charset="0"/>
                  </a:rPr>
                  <a:t>f: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B</a:t>
                </a:r>
                <a:endParaRPr lang="en-US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 =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Domain; B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=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Co-Domain</a:t>
                </a: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297" y="2036711"/>
                <a:ext cx="4699595" cy="1291649"/>
              </a:xfrm>
              <a:prstGeom prst="rect">
                <a:avLst/>
              </a:prstGeom>
              <a:blipFill rotWithShape="0">
                <a:blip r:embed="rId2"/>
                <a:stretch>
                  <a:fillRect l="-2727" t="-8019" r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969145" y="3712519"/>
            <a:ext cx="4520211" cy="211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If f(a) = b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b = image of a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= pre-image of </a:t>
            </a:r>
            <a:r>
              <a:rPr lang="en-US" sz="2400" dirty="0" smtClean="0">
                <a:latin typeface="Comic Sans MS" panose="030F0702030302020204" pitchFamily="66" charset="0"/>
              </a:rPr>
              <a:t>b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Range, R = Images of A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4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2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Examples of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79970" y="1422564"/>
            <a:ext cx="10515600" cy="162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</a:t>
            </a:r>
            <a:r>
              <a:rPr lang="en-US" dirty="0" smtClean="0">
                <a:latin typeface="Comic Sans MS" panose="030F0702030302020204" pitchFamily="66" charset="0"/>
              </a:rPr>
              <a:t>uppose </a:t>
            </a:r>
            <a:r>
              <a:rPr lang="en-US" dirty="0">
                <a:latin typeface="Comic Sans MS" panose="030F0702030302020204" pitchFamily="66" charset="0"/>
              </a:rPr>
              <a:t>that each student in a discrete </a:t>
            </a:r>
            <a:r>
              <a:rPr lang="en-US" dirty="0" smtClean="0">
                <a:latin typeface="Comic Sans MS" panose="030F0702030302020204" pitchFamily="66" charset="0"/>
              </a:rPr>
              <a:t>mathematics class </a:t>
            </a:r>
            <a:r>
              <a:rPr lang="en-US" dirty="0">
                <a:latin typeface="Comic Sans MS" panose="030F0702030302020204" pitchFamily="66" charset="0"/>
              </a:rPr>
              <a:t>is assigned a letter grade from the set {</a:t>
            </a:r>
            <a:r>
              <a:rPr lang="en-US" i="1" dirty="0">
                <a:latin typeface="Comic Sans MS" panose="030F0702030302020204" pitchFamily="66" charset="0"/>
              </a:rPr>
              <a:t>A</a:t>
            </a:r>
            <a:r>
              <a:rPr lang="en-US" i="1" dirty="0" smtClean="0">
                <a:latin typeface="Comic Sans MS" panose="030F0702030302020204" pitchFamily="66" charset="0"/>
              </a:rPr>
              <a:t>, B, C, D</a:t>
            </a:r>
            <a:r>
              <a:rPr lang="en-US" i="1" dirty="0">
                <a:latin typeface="Comic Sans MS" panose="030F0702030302020204" pitchFamily="66" charset="0"/>
              </a:rPr>
              <a:t>, F</a:t>
            </a:r>
            <a:r>
              <a:rPr lang="en-US" dirty="0">
                <a:latin typeface="Comic Sans MS" panose="030F0702030302020204" pitchFamily="66" charset="0"/>
              </a:rPr>
              <a:t>}. And suppose that the grades are </a:t>
            </a:r>
            <a:r>
              <a:rPr lang="en-US" i="1" dirty="0" smtClean="0">
                <a:latin typeface="Comic Sans MS" panose="030F0702030302020204" pitchFamily="66" charset="0"/>
              </a:rPr>
              <a:t>A </a:t>
            </a:r>
            <a:r>
              <a:rPr lang="en-US" dirty="0" smtClean="0">
                <a:latin typeface="Comic Sans MS" panose="030F0702030302020204" pitchFamily="66" charset="0"/>
              </a:rPr>
              <a:t>for </a:t>
            </a:r>
            <a:r>
              <a:rPr lang="en-US" dirty="0">
                <a:latin typeface="Comic Sans MS" panose="030F0702030302020204" pitchFamily="66" charset="0"/>
              </a:rPr>
              <a:t>Adams, </a:t>
            </a:r>
            <a:r>
              <a:rPr lang="en-US" i="1" dirty="0">
                <a:latin typeface="Comic Sans MS" panose="030F0702030302020204" pitchFamily="66" charset="0"/>
              </a:rPr>
              <a:t>C </a:t>
            </a:r>
            <a:r>
              <a:rPr lang="en-US" dirty="0">
                <a:latin typeface="Comic Sans MS" panose="030F0702030302020204" pitchFamily="66" charset="0"/>
              </a:rPr>
              <a:t>for Chou, </a:t>
            </a:r>
            <a:r>
              <a:rPr lang="en-US" i="1" dirty="0">
                <a:latin typeface="Comic Sans MS" panose="030F0702030302020204" pitchFamily="66" charset="0"/>
              </a:rPr>
              <a:t>B </a:t>
            </a:r>
            <a:r>
              <a:rPr lang="en-US" dirty="0">
                <a:latin typeface="Comic Sans MS" panose="030F0702030302020204" pitchFamily="66" charset="0"/>
              </a:rPr>
              <a:t>for Goodfriend, </a:t>
            </a:r>
            <a:r>
              <a:rPr lang="en-US" i="1" dirty="0">
                <a:latin typeface="Comic Sans MS" panose="030F0702030302020204" pitchFamily="66" charset="0"/>
              </a:rPr>
              <a:t>A </a:t>
            </a:r>
            <a:r>
              <a:rPr lang="en-US" dirty="0">
                <a:latin typeface="Comic Sans MS" panose="030F0702030302020204" pitchFamily="66" charset="0"/>
              </a:rPr>
              <a:t>for Rodriguez, and </a:t>
            </a:r>
            <a:r>
              <a:rPr lang="en-US" i="1" dirty="0">
                <a:latin typeface="Comic Sans MS" panose="030F0702030302020204" pitchFamily="66" charset="0"/>
              </a:rPr>
              <a:t>F </a:t>
            </a:r>
            <a:r>
              <a:rPr lang="en-US" dirty="0">
                <a:latin typeface="Comic Sans MS" panose="030F0702030302020204" pitchFamily="66" charset="0"/>
              </a:rPr>
              <a:t>for Stevens.</a:t>
            </a:r>
            <a:endParaRPr lang="en-US" dirty="0" smtClean="0">
              <a:solidFill>
                <a:srgbClr val="D3359B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4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79970" y="1559041"/>
            <a:ext cx="10515600" cy="829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A function from A to B </a:t>
            </a:r>
            <a:r>
              <a:rPr lang="en-US" dirty="0" smtClean="0">
                <a:latin typeface="Comic Sans MS" panose="030F0702030302020204" pitchFamily="66" charset="0"/>
              </a:rPr>
              <a:t>is an </a:t>
            </a:r>
            <a:r>
              <a:rPr lang="en-US" dirty="0" smtClean="0">
                <a:latin typeface="Comic Sans MS" panose="030F0702030302020204" pitchFamily="66" charset="0"/>
              </a:rPr>
              <a:t>assignment of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exactly one member of B </a:t>
            </a:r>
            <a:r>
              <a:rPr lang="en-US" dirty="0" smtClean="0">
                <a:latin typeface="Comic Sans MS" panose="030F0702030302020204" pitchFamily="66" charset="0"/>
              </a:rPr>
              <a:t>to </a:t>
            </a:r>
            <a:r>
              <a:rPr lang="en-US" dirty="0" smtClean="0">
                <a:solidFill>
                  <a:srgbClr val="D3359B"/>
                </a:solidFill>
                <a:latin typeface="Comic Sans MS" panose="030F0702030302020204" pitchFamily="66" charset="0"/>
              </a:rPr>
              <a:t>each </a:t>
            </a:r>
            <a:r>
              <a:rPr lang="en-US" dirty="0" smtClean="0">
                <a:solidFill>
                  <a:srgbClr val="D3359B"/>
                </a:solidFill>
                <a:latin typeface="Comic Sans MS" panose="030F0702030302020204" pitchFamily="66" charset="0"/>
              </a:rPr>
              <a:t>element of </a:t>
            </a:r>
            <a:r>
              <a:rPr lang="en-US" dirty="0" smtClean="0">
                <a:solidFill>
                  <a:srgbClr val="D3359B"/>
                </a:solidFill>
                <a:latin typeface="Comic Sans MS" panose="030F0702030302020204" pitchFamily="66" charset="0"/>
              </a:rPr>
              <a:t>A</a:t>
            </a:r>
            <a:endParaRPr lang="en-US" dirty="0" smtClean="0">
              <a:solidFill>
                <a:srgbClr val="D3359B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00" y="1789743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5619" y="2122252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16209" y="1821846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21009" y="2662601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prime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54354" y="2261004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54354" y="2856749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54354" y="3057640"/>
            <a:ext cx="3269673" cy="34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302844" y="4139929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80660" y="1641892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51715" y="1974401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146078" y="1687643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50878" y="2528398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prime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84223" y="2126801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84223" y="2722546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84223" y="2811439"/>
            <a:ext cx="3410905" cy="455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132713" y="4005726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72850" y="3766807"/>
            <a:ext cx="3313096" cy="5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148635" y="2920621"/>
            <a:ext cx="3373789" cy="1408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20031" y="1776094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91086" y="2108603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585449" y="1821845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2010" y="2608009"/>
            <a:ext cx="1468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</a:t>
            </a:r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composite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23594" y="2261003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23594" y="2856748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23594" y="3057639"/>
            <a:ext cx="3269673" cy="34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72084" y="3883435"/>
            <a:ext cx="3318165" cy="123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72084" y="4139928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Multiplication and addition of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900234"/>
                <a:ext cx="4520211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f1: </a:t>
                </a:r>
                <a:r>
                  <a:rPr lang="en-US" sz="40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f2: </a:t>
                </a:r>
                <a:r>
                  <a:rPr lang="en-US" sz="40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900234"/>
                <a:ext cx="4520211" cy="1291649"/>
              </a:xfrm>
              <a:prstGeom prst="rect">
                <a:avLst/>
              </a:prstGeom>
              <a:blipFill rotWithShape="1">
                <a:blip r:embed="rId2"/>
                <a:stretch>
                  <a:fillRect l="-4858" t="-1745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357" y="3780758"/>
                <a:ext cx="5180613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>
                    <a:latin typeface="Comic Sans MS" panose="030F0702030302020204" pitchFamily="66" charset="0"/>
                  </a:rPr>
                  <a:t>f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1 + f2</a:t>
                </a:r>
                <a:r>
                  <a:rPr lang="en-US" sz="4000" dirty="0">
                    <a:latin typeface="Comic Sans MS" panose="030F0702030302020204" pitchFamily="66" charset="0"/>
                  </a:rPr>
                  <a:t>: 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(f1+f2)(x) = f1(x) + f2(x)</a:t>
                </a:r>
                <a:endParaRPr lang="en-US" sz="4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4000" dirty="0" smtClean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57" y="3780758"/>
                <a:ext cx="5180613" cy="1291649"/>
              </a:xfrm>
              <a:prstGeom prst="rect">
                <a:avLst/>
              </a:prstGeom>
              <a:blipFill rotWithShape="0">
                <a:blip r:embed="rId3"/>
                <a:stretch>
                  <a:fillRect l="-3294" t="-14151" r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6629" y="1903364"/>
                <a:ext cx="5180613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>
                    <a:latin typeface="Comic Sans MS" panose="030F0702030302020204" pitchFamily="66" charset="0"/>
                  </a:rPr>
                  <a:t>f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1 f2</a:t>
                </a:r>
                <a:r>
                  <a:rPr lang="en-US" sz="4000" dirty="0">
                    <a:latin typeface="Comic Sans MS" panose="030F0702030302020204" pitchFamily="66" charset="0"/>
                  </a:rPr>
                  <a:t>: 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(f1f2)(x) = f1(x) f2(x)</a:t>
                </a:r>
                <a:endParaRPr lang="en-US" sz="4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40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29" y="1903364"/>
                <a:ext cx="5180613" cy="1291649"/>
              </a:xfrm>
              <a:prstGeom prst="rect">
                <a:avLst/>
              </a:prstGeom>
              <a:blipFill rotWithShape="1">
                <a:blip r:embed="rId4"/>
                <a:stretch>
                  <a:fillRect l="-3647" t="-11792" r="-118" b="-13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2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One to One(Injective)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617" y="1900234"/>
            <a:ext cx="10393082" cy="26854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A function </a:t>
            </a:r>
            <a:r>
              <a:rPr lang="en-US" sz="4000" dirty="0">
                <a:latin typeface="Comic Sans MS" panose="030F0702030302020204" pitchFamily="66" charset="0"/>
              </a:rPr>
              <a:t>f is said to be one-to-one, or an injunction, </a:t>
            </a:r>
            <a:r>
              <a:rPr lang="en-US" sz="4000" dirty="0" smtClean="0">
                <a:latin typeface="Comic Sans MS" panose="030F0702030302020204" pitchFamily="66" charset="0"/>
              </a:rPr>
              <a:t/>
            </a:r>
            <a:br>
              <a:rPr lang="en-US" sz="4000" dirty="0" smtClean="0">
                <a:latin typeface="Comic Sans MS" panose="030F0702030302020204" pitchFamily="66" charset="0"/>
              </a:rPr>
            </a:br>
            <a:r>
              <a:rPr lang="en-US" sz="4000" dirty="0" smtClean="0">
                <a:latin typeface="Comic Sans MS" panose="030F0702030302020204" pitchFamily="66" charset="0"/>
              </a:rPr>
              <a:t>if </a:t>
            </a:r>
            <a:r>
              <a:rPr lang="en-US" sz="4000" dirty="0">
                <a:latin typeface="Comic Sans MS" panose="030F0702030302020204" pitchFamily="66" charset="0"/>
              </a:rPr>
              <a:t>and only if f (a) = f (b) implies </a:t>
            </a:r>
            <a:r>
              <a:rPr lang="en-US" sz="4000" dirty="0" smtClean="0">
                <a:latin typeface="Comic Sans MS" panose="030F0702030302020204" pitchFamily="66" charset="0"/>
              </a:rPr>
              <a:t>that a </a:t>
            </a:r>
            <a:r>
              <a:rPr lang="en-US" sz="4000" dirty="0">
                <a:latin typeface="Comic Sans MS" panose="030F0702030302020204" pitchFamily="66" charset="0"/>
              </a:rPr>
              <a:t>= b for all a and b in the domain of </a:t>
            </a:r>
            <a:r>
              <a:rPr lang="en-US" sz="4000" dirty="0" smtClean="0">
                <a:latin typeface="Comic Sans MS" panose="030F0702030302020204" pitchFamily="66" charset="0"/>
              </a:rPr>
              <a:t>f</a:t>
            </a:r>
          </a:p>
          <a:p>
            <a:pPr marL="0" indent="0" algn="ctr">
              <a:buNone/>
            </a:pPr>
            <a:r>
              <a:rPr lang="en-US" sz="4000" dirty="0">
                <a:latin typeface="Comic Sans MS" panose="030F0702030302020204" pitchFamily="66" charset="0"/>
              </a:rPr>
              <a:t>∀</a:t>
            </a:r>
            <a:r>
              <a:rPr lang="en-US" sz="4000" dirty="0" err="1">
                <a:latin typeface="Comic Sans MS" panose="030F0702030302020204" pitchFamily="66" charset="0"/>
              </a:rPr>
              <a:t>a∀b</a:t>
            </a:r>
            <a:r>
              <a:rPr lang="en-US" sz="4000" dirty="0">
                <a:latin typeface="Comic Sans MS" panose="030F0702030302020204" pitchFamily="66" charset="0"/>
              </a:rPr>
              <a:t>(f (a) = f (b</a:t>
            </a:r>
            <a:r>
              <a:rPr lang="en-US" sz="4000" dirty="0" smtClean="0">
                <a:latin typeface="Comic Sans MS" panose="030F0702030302020204" pitchFamily="66" charset="0"/>
              </a:rPr>
              <a:t>)) </a:t>
            </a:r>
            <a:r>
              <a:rPr lang="en-US" sz="4000" dirty="0">
                <a:latin typeface="Comic Sans MS" panose="030F0702030302020204" pitchFamily="66" charset="0"/>
              </a:rPr>
              <a:t>→ a = </a:t>
            </a:r>
            <a:r>
              <a:rPr lang="en-US" sz="4000" dirty="0" smtClean="0">
                <a:latin typeface="Comic Sans MS" panose="030F0702030302020204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42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560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Comic Sans MS</vt:lpstr>
      <vt:lpstr>Office Theme</vt:lpstr>
      <vt:lpstr>Functions</vt:lpstr>
      <vt:lpstr>What are functions?</vt:lpstr>
      <vt:lpstr>What are functions?</vt:lpstr>
      <vt:lpstr>Examples of functions</vt:lpstr>
      <vt:lpstr>What are functions?</vt:lpstr>
      <vt:lpstr>What are functions?</vt:lpstr>
      <vt:lpstr>What are functions?</vt:lpstr>
      <vt:lpstr>Multiplication and addition of functions</vt:lpstr>
      <vt:lpstr>One to One(Injective) functions</vt:lpstr>
      <vt:lpstr>One to One(Injective) functions</vt:lpstr>
      <vt:lpstr>One to One(Injective) functions</vt:lpstr>
      <vt:lpstr>Onto(Surjective) Functions</vt:lpstr>
      <vt:lpstr>Onto(Surjective) functions</vt:lpstr>
      <vt:lpstr>Onto(Surjective) functions</vt:lpstr>
      <vt:lpstr>Bijective Functions</vt:lpstr>
      <vt:lpstr>Inverse Functions</vt:lpstr>
      <vt:lpstr>Inverse Functions</vt:lpstr>
      <vt:lpstr>Inverse functions</vt:lpstr>
      <vt:lpstr>Composition of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136</cp:revision>
  <dcterms:created xsi:type="dcterms:W3CDTF">2020-01-14T07:01:06Z</dcterms:created>
  <dcterms:modified xsi:type="dcterms:W3CDTF">2020-08-16T07:27:28Z</dcterms:modified>
</cp:coreProperties>
</file>