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58" r:id="rId3"/>
    <p:sldId id="324" r:id="rId4"/>
    <p:sldId id="325" r:id="rId5"/>
    <p:sldId id="296" r:id="rId6"/>
    <p:sldId id="326" r:id="rId7"/>
    <p:sldId id="327" r:id="rId8"/>
    <p:sldId id="313" r:id="rId9"/>
    <p:sldId id="315" r:id="rId10"/>
    <p:sldId id="328" r:id="rId11"/>
    <p:sldId id="316" r:id="rId12"/>
    <p:sldId id="317" r:id="rId13"/>
    <p:sldId id="318" r:id="rId14"/>
    <p:sldId id="329" r:id="rId15"/>
    <p:sldId id="319" r:id="rId16"/>
    <p:sldId id="320" r:id="rId17"/>
    <p:sldId id="321" r:id="rId18"/>
    <p:sldId id="322" r:id="rId19"/>
    <p:sldId id="32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3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852FDB-C65D-41E9-89C2-C530EF2B4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AEEF26-7C22-4F4D-8311-CA7D08600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FED0D7-458C-455E-8544-7F4FB22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4BE479-F30A-42AD-9F57-F69961CF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E6237C-6508-45AC-A65A-8988FEA3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C09935-CB0F-4147-B42A-ED3B9F1E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019B112-47D9-477E-8F70-56F30DEC2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C16462-43A1-462A-AE45-0EF834CF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9A7AE0-42F4-434A-A672-3BF167C6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77513D-7167-431D-9243-B45CAF35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81DC520-FEA9-492D-A282-4EB0B653B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7E4A549-EDB1-49AE-91E7-4B9F9B07A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A75A99-64FD-4982-B025-60A2A3AD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2E719E-62FE-4BDD-B1A9-3903FF70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660DEE-60E9-491D-BCCD-66BF7BBE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F828E4-CD31-4E08-9042-18A54834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8D670-48EE-4E79-9632-ED6C0C65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26F468-0AD5-4234-B33C-A5A21E0E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7F4839-FB68-485F-8927-47F468A8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5E2014-BE1B-4729-A66C-3BD8CAB2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8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2AB2D-E870-419D-97BC-61742125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A07E9E-5920-4D15-94AB-989A4836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CB3C6E-1A37-41A5-A05B-7046DE33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ADBC4C-8B94-4DFB-9121-41A73455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92F611-984C-4700-8F37-9E1549C6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ADE4F3-2E91-4B7B-A523-4F20D9DB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BFEFF9-26D6-4A12-9EA0-C90492A03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E3AE41-6594-47EC-896F-6F854579A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09353D-8B36-4661-8F38-7F672E0C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BE5FC0-FCB4-4A00-9B13-EF95E782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734B99-3D29-484C-B00E-6681F8E4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B0D425-A8D8-40C3-AADC-ED0A1F06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CE5B86-8B8A-4F2D-BF50-F9A1BFA1A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2A5037-5960-4074-98D6-73D02BAD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D79AB3D-A0C4-43C8-9AE5-466CD15A0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D78A97C-7EBD-4F84-BA6E-25D45A7C1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577F049-3FBA-4D4F-94A1-4C75C327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770C7D9-907C-4916-8158-03680A1F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1C3B229-17EA-4B52-8721-91DCF9AA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3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B11FC9-9919-4FE2-A084-F8E8852C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F52948-BD2D-4B96-9757-E89999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EA6FBD-C6D4-429A-AF22-58EAED3E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FCAB54-AAEC-412D-AD85-B853F8E4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5EBC5A4-17CB-434C-9609-2219D18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46A0E82-BFF7-48D4-B4BE-19F68E22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E4AC46-62DE-4650-854E-0178023A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11F1E2-AA8C-4F5A-AD3C-DE865B15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AF90EB-2E06-4841-8535-150EBA09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B85B0F3-AC9A-47AB-AA9C-8696B66FE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C64471-6160-4EAC-BB24-78B60CD5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336C18-C959-43BB-81AD-588F23FB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C75149-E3CE-4F34-BCDB-1DC926C2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9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985B36-160C-4B77-B9F6-6E6ADC4B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CD1F2B6-8B27-46DA-815F-AEC2588D8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4048D5-AF6C-4AE7-903A-9F0BBEE06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06F619A-F3F8-479D-B382-1B06C87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955CF4-8167-4C02-A662-5E3ED1E7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B652C0-1103-4529-AAEB-70E8920E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0F10A20-DCB1-4469-82F2-DA58857D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C14E44-AA3E-46A4-AF98-6D730D58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F36B15-1CB7-4724-91CF-C3AF193C9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DDB4-F553-424D-81C5-266A1B530A9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ACD7DB-2840-4940-B50F-42527C398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87367D-22C9-4D20-9B6B-372D4388D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4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2FDA3E-FC10-4645-9A57-FCA21E1CA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Functions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73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One </a:t>
            </a:r>
            <a:r>
              <a:rPr lang="en-US" dirty="0">
                <a:latin typeface="Comic Sans MS" panose="030F0702030302020204" pitchFamily="66" charset="0"/>
              </a:rPr>
              <a:t>to One(Injective) </a:t>
            </a:r>
            <a:r>
              <a:rPr lang="en-US" dirty="0" smtClean="0">
                <a:latin typeface="Comic Sans MS" panose="030F0702030302020204" pitchFamily="66" charset="0"/>
              </a:rPr>
              <a:t>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617" y="1900234"/>
                <a:ext cx="4210646" cy="5290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m:rPr>
                        <m:nor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0" i="0" smtClean="0">
                        <a:latin typeface="Comic Sans MS" panose="030F0702030302020204" pitchFamily="66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7" y="1900234"/>
                <a:ext cx="4210646" cy="529067"/>
              </a:xfrm>
              <a:prstGeom prst="rect">
                <a:avLst/>
              </a:prstGeom>
              <a:blipFill rotWithShape="0">
                <a:blip r:embed="rId2"/>
                <a:stretch>
                  <a:fillRect l="-3768" t="-32184" b="-29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888405" y="1241947"/>
            <a:ext cx="4026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To show that f is injective Show that if f (x) = f (y) for arbitrary x, y ∈ A with x = </a:t>
            </a:r>
            <a:r>
              <a:rPr lang="en-US" sz="20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y, then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x = 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74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One </a:t>
            </a:r>
            <a:r>
              <a:rPr lang="en-US" dirty="0">
                <a:latin typeface="Comic Sans MS" panose="030F0702030302020204" pitchFamily="66" charset="0"/>
              </a:rPr>
              <a:t>to One(Injective) </a:t>
            </a:r>
            <a:r>
              <a:rPr lang="en-US" dirty="0" smtClean="0">
                <a:latin typeface="Comic Sans MS" panose="030F0702030302020204" pitchFamily="66" charset="0"/>
              </a:rPr>
              <a:t>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617" y="1736462"/>
                <a:ext cx="4374419" cy="6246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f(x</a:t>
                </a:r>
                <a:r>
                  <a:rPr lang="en-US" sz="3200" dirty="0">
                    <a:latin typeface="Comic Sans MS" panose="030F0702030302020204" pitchFamily="66" charset="0"/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m:rPr>
                        <m:nor/>
                      </m:rPr>
                      <a:rPr lang="en-US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>
                        <a:latin typeface="Comic Sans MS" panose="030F0702030302020204" pitchFamily="66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 smtClean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7" y="1736462"/>
                <a:ext cx="4374419" cy="624602"/>
              </a:xfrm>
              <a:prstGeom prst="rect">
                <a:avLst/>
              </a:prstGeom>
              <a:blipFill rotWithShape="0">
                <a:blip r:embed="rId2"/>
                <a:stretch>
                  <a:fillRect l="-3626" t="-19608" b="-18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888405" y="1241947"/>
            <a:ext cx="4026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To show that f is injective Show that if f (x) = f (y) for arbitrary x, y ∈ A with x = </a:t>
            </a:r>
            <a:r>
              <a:rPr lang="en-US" sz="20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y, then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x = 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82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Onto(Surjective) 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93617" y="1900234"/>
            <a:ext cx="10393082" cy="2685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latin typeface="Comic Sans MS" panose="030F0702030302020204" pitchFamily="66" charset="0"/>
              </a:rPr>
              <a:t>A function f from A to B is called </a:t>
            </a:r>
            <a:r>
              <a:rPr lang="en-US" sz="4000" dirty="0" smtClean="0">
                <a:latin typeface="Comic Sans MS" panose="030F0702030302020204" pitchFamily="66" charset="0"/>
              </a:rPr>
              <a:t>onto if </a:t>
            </a:r>
            <a:r>
              <a:rPr lang="en-US" sz="4000" dirty="0">
                <a:latin typeface="Comic Sans MS" panose="030F0702030302020204" pitchFamily="66" charset="0"/>
              </a:rPr>
              <a:t>and only if for every </a:t>
            </a:r>
            <a:r>
              <a:rPr lang="en-US" sz="4000" dirty="0" smtClean="0">
                <a:latin typeface="Comic Sans MS" panose="030F0702030302020204" pitchFamily="66" charset="0"/>
              </a:rPr>
              <a:t>element b </a:t>
            </a:r>
            <a:r>
              <a:rPr lang="en-US" sz="4000" dirty="0">
                <a:latin typeface="Comic Sans MS" panose="030F0702030302020204" pitchFamily="66" charset="0"/>
              </a:rPr>
              <a:t>∈ B there is an element a ∈ A with f (a) = b</a:t>
            </a:r>
            <a:r>
              <a:rPr lang="en-US" sz="4000" dirty="0" smtClean="0">
                <a:latin typeface="Comic Sans MS" panose="030F0702030302020204" pitchFamily="66" charset="0"/>
              </a:rPr>
              <a:t>.</a:t>
            </a:r>
          </a:p>
          <a:p>
            <a:pPr marL="0" indent="0" algn="ctr">
              <a:buNone/>
            </a:pPr>
            <a:r>
              <a:rPr lang="en-US" sz="4000" dirty="0">
                <a:latin typeface="Comic Sans MS" panose="030F0702030302020204" pitchFamily="66" charset="0"/>
              </a:rPr>
              <a:t>∀</a:t>
            </a:r>
            <a:r>
              <a:rPr lang="en-US" sz="4000" dirty="0" err="1">
                <a:latin typeface="Comic Sans MS" panose="030F0702030302020204" pitchFamily="66" charset="0"/>
              </a:rPr>
              <a:t>y∃</a:t>
            </a:r>
            <a:r>
              <a:rPr lang="en-US" sz="4000" dirty="0" err="1" smtClean="0">
                <a:latin typeface="Comic Sans MS" panose="030F0702030302020204" pitchFamily="66" charset="0"/>
              </a:rPr>
              <a:t>xf</a:t>
            </a:r>
            <a:r>
              <a:rPr lang="en-US" sz="4000" dirty="0" smtClean="0">
                <a:latin typeface="Comic Sans MS" panose="030F0702030302020204" pitchFamily="66" charset="0"/>
              </a:rPr>
              <a:t> </a:t>
            </a:r>
            <a:r>
              <a:rPr lang="en-US" sz="4000" dirty="0">
                <a:latin typeface="Comic Sans MS" panose="030F0702030302020204" pitchFamily="66" charset="0"/>
              </a:rPr>
              <a:t>(x) = y</a:t>
            </a:r>
            <a:endParaRPr lang="en-US" sz="40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22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Onto(Surjective) </a:t>
            </a:r>
            <a:r>
              <a:rPr lang="en-US" dirty="0" smtClean="0">
                <a:latin typeface="Comic Sans MS" panose="030F0702030302020204" pitchFamily="66" charset="0"/>
              </a:rPr>
              <a:t>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37344" y="302527"/>
            <a:ext cx="27409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To show that f is surjective Consider an arbitrary element y ∈ B and find an element x ∈ </a:t>
            </a:r>
            <a:r>
              <a:rPr lang="en-US" sz="20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A such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that f (x) = y.</a:t>
            </a:r>
          </a:p>
          <a:p>
            <a:endParaRPr lang="en-US" sz="20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617" y="1900234"/>
                <a:ext cx="4210646" cy="5290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m:rPr>
                        <m:nor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0" i="0" smtClean="0">
                        <a:latin typeface="Comic Sans MS" panose="030F0702030302020204" pitchFamily="66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7" y="1900234"/>
                <a:ext cx="4210646" cy="529067"/>
              </a:xfrm>
              <a:prstGeom prst="rect">
                <a:avLst/>
              </a:prstGeom>
              <a:blipFill rotWithShape="0">
                <a:blip r:embed="rId2"/>
                <a:stretch>
                  <a:fillRect l="-3768" t="-32184" b="-29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21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Onto(Surjective) </a:t>
            </a:r>
            <a:r>
              <a:rPr lang="en-US" dirty="0" smtClean="0">
                <a:latin typeface="Comic Sans MS" panose="030F0702030302020204" pitchFamily="66" charset="0"/>
              </a:rPr>
              <a:t>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37344" y="302527"/>
            <a:ext cx="27409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To show that f is surjective Consider an arbitrary element y ∈ B and find an element x ∈ </a:t>
            </a:r>
            <a:r>
              <a:rPr lang="en-US" sz="20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A such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that f (x) = y.</a:t>
            </a:r>
          </a:p>
          <a:p>
            <a:endParaRPr lang="en-US" sz="20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617" y="1736462"/>
                <a:ext cx="4374419" cy="6246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f(x</a:t>
                </a:r>
                <a:r>
                  <a:rPr lang="en-US" sz="3200" dirty="0">
                    <a:latin typeface="Comic Sans MS" panose="030F0702030302020204" pitchFamily="66" charset="0"/>
                  </a:rPr>
                  <a:t>) =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x+1 from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m:rPr>
                        <m:nor/>
                      </m:rPr>
                      <a:rPr lang="en-US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>
                        <a:latin typeface="Comic Sans MS" panose="030F0702030302020204" pitchFamily="66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 smtClean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7" y="1736462"/>
                <a:ext cx="4374419" cy="624602"/>
              </a:xfrm>
              <a:prstGeom prst="rect">
                <a:avLst/>
              </a:prstGeom>
              <a:blipFill rotWithShape="0">
                <a:blip r:embed="rId2"/>
                <a:stretch>
                  <a:fillRect l="-3626" t="-20588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9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Bijective 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93617" y="1900234"/>
            <a:ext cx="10502264" cy="2685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latin typeface="Comic Sans MS" panose="030F0702030302020204" pitchFamily="66" charset="0"/>
              </a:rPr>
              <a:t>A function f </a:t>
            </a:r>
            <a:r>
              <a:rPr lang="en-US" sz="4000" dirty="0" smtClean="0">
                <a:latin typeface="Comic Sans MS" panose="030F0702030302020204" pitchFamily="66" charset="0"/>
              </a:rPr>
              <a:t>is a one-to-one correspondence</a:t>
            </a:r>
            <a:r>
              <a:rPr lang="en-US" sz="4000" dirty="0">
                <a:latin typeface="Comic Sans MS" panose="030F0702030302020204" pitchFamily="66" charset="0"/>
              </a:rPr>
              <a:t>, or a bijection, if it is both one-to-one </a:t>
            </a:r>
            <a:r>
              <a:rPr lang="en-US" sz="4000" dirty="0" smtClean="0">
                <a:latin typeface="Comic Sans MS" panose="030F0702030302020204" pitchFamily="66" charset="0"/>
              </a:rPr>
              <a:t>and onto</a:t>
            </a:r>
            <a:r>
              <a:rPr lang="en-US" sz="4000" dirty="0">
                <a:latin typeface="Comic Sans MS" panose="030F0702030302020204" pitchFamily="66" charset="0"/>
              </a:rPr>
              <a:t>.</a:t>
            </a:r>
            <a:endParaRPr lang="en-US" sz="40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52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Inverse 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6321" y="1763755"/>
                <a:ext cx="10502264" cy="25898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Let f be a bijective function from the set A to the set B. </a:t>
                </a:r>
                <a:br>
                  <a:rPr lang="en-US" dirty="0" smtClean="0">
                    <a:latin typeface="Comic Sans MS" panose="030F0702030302020204" pitchFamily="66" charset="0"/>
                  </a:rPr>
                </a:br>
                <a:r>
                  <a:rPr lang="en-US" dirty="0" smtClean="0">
                    <a:latin typeface="Comic Sans MS" panose="030F0702030302020204" pitchFamily="66" charset="0"/>
                  </a:rPr>
                  <a:t>The </a:t>
                </a:r>
                <a:r>
                  <a:rPr lang="en-US" dirty="0">
                    <a:latin typeface="Comic Sans MS" panose="030F0702030302020204" pitchFamily="66" charset="0"/>
                  </a:rPr>
                  <a:t>inverse function of f is the function that assigns to an element b belonging to B the unique element a in A such that f(a) = b. </a:t>
                </a:r>
                <a:r>
                  <a:rPr lang="en-US" dirty="0" smtClean="0">
                    <a:latin typeface="Comic Sans MS" panose="030F0702030302020204" pitchFamily="66" charset="0"/>
                  </a:rPr>
                  <a:t/>
                </a:r>
                <a:br>
                  <a:rPr lang="en-US" dirty="0" smtClean="0">
                    <a:latin typeface="Comic Sans MS" panose="030F0702030302020204" pitchFamily="66" charset="0"/>
                  </a:rPr>
                </a:br>
                <a:r>
                  <a:rPr lang="en-US" dirty="0" smtClean="0">
                    <a:latin typeface="Comic Sans MS" panose="030F0702030302020204" pitchFamily="66" charset="0"/>
                  </a:rPr>
                  <a:t>The </a:t>
                </a:r>
                <a:r>
                  <a:rPr lang="en-US" dirty="0">
                    <a:latin typeface="Comic Sans MS" panose="030F0702030302020204" pitchFamily="66" charset="0"/>
                  </a:rPr>
                  <a:t>inverse function of f is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. </a:t>
                </a:r>
                <a:r>
                  <a:rPr lang="en-US" dirty="0">
                    <a:latin typeface="Comic Sans MS" panose="030F0702030302020204" pitchFamily="66" charset="0"/>
                  </a:rPr>
                  <a:t>Hence,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dirty="0">
                    <a:latin typeface="Comic Sans MS" panose="030F0702030302020204" pitchFamily="66" charset="0"/>
                  </a:rPr>
                  <a:t>when f(a) = b. </a:t>
                </a:r>
                <a:endParaRPr lang="en-US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21" y="1763755"/>
                <a:ext cx="10502264" cy="2589881"/>
              </a:xfrm>
              <a:prstGeom prst="rect">
                <a:avLst/>
              </a:prstGeom>
              <a:blipFill rotWithShape="0">
                <a:blip r:embed="rId2"/>
                <a:stretch>
                  <a:fillRect l="-1161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87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Inverse 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61062" y="2620370"/>
            <a:ext cx="2156347" cy="20744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607791" y="2554405"/>
            <a:ext cx="2156347" cy="20744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43701" y="3098042"/>
            <a:ext cx="95535" cy="1228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17725" y="3182203"/>
            <a:ext cx="95535" cy="1228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3343701" y="3159457"/>
            <a:ext cx="4217159" cy="6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384645" y="3370997"/>
            <a:ext cx="4299046" cy="9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98958" y="3257050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56153" y="3108332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88424" y="2800066"/>
            <a:ext cx="63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</a:t>
            </a:r>
            <a:r>
              <a:rPr lang="en-US" dirty="0" smtClean="0">
                <a:latin typeface="Comic Sans MS" panose="030F0702030302020204" pitchFamily="66" charset="0"/>
              </a:rPr>
              <a:t>(a)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90698" y="3593911"/>
            <a:ext cx="166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f</a:t>
            </a:r>
            <a:r>
              <a:rPr lang="en-US" baseline="30000" dirty="0" smtClean="0">
                <a:latin typeface="Comic Sans MS" panose="030F0702030302020204" pitchFamily="66" charset="0"/>
              </a:rPr>
              <a:t>-1</a:t>
            </a:r>
            <a:r>
              <a:rPr lang="en-US" dirty="0" smtClean="0">
                <a:latin typeface="Comic Sans MS" panose="030F0702030302020204" pitchFamily="66" charset="0"/>
              </a:rPr>
              <a:t>(b)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727246" y="4140688"/>
            <a:ext cx="4217159" cy="6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753677" y="4352228"/>
            <a:ext cx="4299046" cy="9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85853" y="3878564"/>
            <a:ext cx="63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f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79709" y="4537665"/>
            <a:ext cx="64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f</a:t>
            </a:r>
            <a:r>
              <a:rPr lang="en-US" baseline="30000" dirty="0" smtClean="0">
                <a:latin typeface="Comic Sans MS" panose="030F0702030302020204" pitchFamily="66" charset="0"/>
              </a:rPr>
              <a:t>-1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3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Inverse 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1730" y="1586336"/>
                <a:ext cx="10393082" cy="8020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f: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omic Sans MS" panose="030F0702030302020204" pitchFamily="66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 such that f(x) = x + 1. Find if f is invertible and if invertible what’s the inverse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30" y="1586336"/>
                <a:ext cx="10393082" cy="802022"/>
              </a:xfrm>
              <a:prstGeom prst="rect">
                <a:avLst/>
              </a:prstGeom>
              <a:blipFill rotWithShape="0">
                <a:blip r:embed="rId2"/>
                <a:stretch>
                  <a:fillRect l="-1173" t="-17424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9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Composition of 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6321" y="1763755"/>
            <a:ext cx="10502264" cy="2589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Let g be a function from the set A to the set B and 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let </a:t>
            </a:r>
            <a:r>
              <a:rPr lang="en-US" dirty="0">
                <a:latin typeface="Comic Sans MS" panose="030F0702030302020204" pitchFamily="66" charset="0"/>
              </a:rPr>
              <a:t>f be a function from the set B to </a:t>
            </a:r>
            <a:r>
              <a:rPr lang="en-US" dirty="0" smtClean="0">
                <a:latin typeface="Comic Sans MS" panose="030F0702030302020204" pitchFamily="66" charset="0"/>
              </a:rPr>
              <a:t>the set </a:t>
            </a:r>
            <a:r>
              <a:rPr lang="en-US" dirty="0">
                <a:latin typeface="Comic Sans MS" panose="030F0702030302020204" pitchFamily="66" charset="0"/>
              </a:rPr>
              <a:t>C. 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The </a:t>
            </a:r>
            <a:r>
              <a:rPr lang="en-US" dirty="0">
                <a:latin typeface="Comic Sans MS" panose="030F0702030302020204" pitchFamily="66" charset="0"/>
              </a:rPr>
              <a:t>composition of the functions f and g, 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denoted </a:t>
            </a:r>
            <a:r>
              <a:rPr lang="en-US" dirty="0">
                <a:latin typeface="Comic Sans MS" panose="030F0702030302020204" pitchFamily="66" charset="0"/>
              </a:rPr>
              <a:t>for all a ∈ A by </a:t>
            </a:r>
            <a:r>
              <a:rPr lang="en-US" dirty="0" smtClean="0">
                <a:latin typeface="Comic Sans MS" panose="030F0702030302020204" pitchFamily="66" charset="0"/>
              </a:rPr>
              <a:t>f ◦ g</a:t>
            </a:r>
            <a:r>
              <a:rPr lang="en-US" dirty="0">
                <a:latin typeface="Comic Sans MS" panose="030F0702030302020204" pitchFamily="66" charset="0"/>
              </a:rPr>
              <a:t>, is </a:t>
            </a:r>
            <a:r>
              <a:rPr lang="en-US" dirty="0" smtClean="0">
                <a:latin typeface="Comic Sans MS" panose="030F0702030302020204" pitchFamily="66" charset="0"/>
              </a:rPr>
              <a:t>defined by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dirty="0">
                <a:latin typeface="Comic Sans MS" panose="030F0702030302020204" pitchFamily="66" charset="0"/>
              </a:rPr>
              <a:t>(f ◦ g)(a) = f (g(a</a:t>
            </a:r>
            <a:r>
              <a:rPr lang="en-US" dirty="0" smtClean="0">
                <a:latin typeface="Comic Sans MS" panose="030F0702030302020204" pitchFamily="66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37620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What are functions?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143" y="1457135"/>
            <a:ext cx="10425545" cy="43266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dirty="0" smtClean="0">
                <a:latin typeface="Comic Sans MS" panose="030F0702030302020204" pitchFamily="66" charset="0"/>
              </a:rPr>
              <a:t>Informally, mapping between two sets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78336" y="2089993"/>
            <a:ext cx="1607127" cy="3463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49391" y="2422502"/>
            <a:ext cx="59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7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9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10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43754" y="2135744"/>
            <a:ext cx="1607127" cy="3463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48554" y="2976499"/>
            <a:ext cx="1468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Prime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Not prime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81899" y="2574902"/>
            <a:ext cx="3366655" cy="1593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81899" y="3170647"/>
            <a:ext cx="3269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581899" y="3371538"/>
            <a:ext cx="3269673" cy="343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30389" y="4197334"/>
            <a:ext cx="3318165" cy="123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30389" y="4453827"/>
            <a:ext cx="3318165" cy="430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57869" y="5788476"/>
            <a:ext cx="2220191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A(numbers)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15094" y="5791947"/>
            <a:ext cx="1607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B(prime/not)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6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What are functions?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143" y="1457135"/>
            <a:ext cx="10425545" cy="43266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dirty="0" smtClean="0">
                <a:latin typeface="Comic Sans MS" panose="030F0702030302020204" pitchFamily="66" charset="0"/>
              </a:rPr>
              <a:t>Informally, mapping between two sets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78336" y="2089993"/>
            <a:ext cx="1607127" cy="3463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49391" y="2422502"/>
            <a:ext cx="59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7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9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10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43754" y="2135744"/>
            <a:ext cx="1607127" cy="3463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48554" y="2976499"/>
            <a:ext cx="1468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Prime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Not prime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81899" y="2574902"/>
            <a:ext cx="3366655" cy="1593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81899" y="3170647"/>
            <a:ext cx="3269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581899" y="3371538"/>
            <a:ext cx="3269673" cy="343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30389" y="4197334"/>
            <a:ext cx="3318165" cy="123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30389" y="4453827"/>
            <a:ext cx="3318165" cy="430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57869" y="5788476"/>
            <a:ext cx="2220191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A(numbers)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15094" y="5791947"/>
            <a:ext cx="1607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B(prime/not)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28297" y="2036711"/>
                <a:ext cx="4699595" cy="1291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latin typeface="Comic Sans MS" panose="030F0702030302020204" pitchFamily="66" charset="0"/>
                  </a:rPr>
                  <a:t>f: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latin typeface="Comic Sans MS" panose="030F0702030302020204" pitchFamily="66" charset="0"/>
                  </a:rPr>
                  <a:t>B</a:t>
                </a:r>
                <a:endParaRPr lang="en-US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A = </a:t>
                </a:r>
                <a:r>
                  <a:rPr lang="en-US" dirty="0" smtClean="0">
                    <a:latin typeface="Comic Sans MS" panose="030F0702030302020204" pitchFamily="66" charset="0"/>
                  </a:rPr>
                  <a:t>Domain; B </a:t>
                </a:r>
                <a:r>
                  <a:rPr lang="en-US" dirty="0" smtClean="0">
                    <a:latin typeface="Comic Sans MS" panose="030F0702030302020204" pitchFamily="66" charset="0"/>
                  </a:rPr>
                  <a:t>= </a:t>
                </a:r>
                <a:r>
                  <a:rPr lang="en-US" dirty="0" smtClean="0">
                    <a:latin typeface="Comic Sans MS" panose="030F0702030302020204" pitchFamily="66" charset="0"/>
                  </a:rPr>
                  <a:t>Co-Domain</a:t>
                </a:r>
              </a:p>
            </p:txBody>
          </p:sp>
        </mc:Choice>
        <mc:Fallback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297" y="2036711"/>
                <a:ext cx="4699595" cy="1291649"/>
              </a:xfrm>
              <a:prstGeom prst="rect">
                <a:avLst/>
              </a:prstGeom>
              <a:blipFill rotWithShape="0">
                <a:blip r:embed="rId2"/>
                <a:stretch>
                  <a:fillRect l="-2727" t="-8019" r="-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969145" y="3712519"/>
            <a:ext cx="4520211" cy="2115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If f(a) = b</a:t>
            </a:r>
          </a:p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b = image of a</a:t>
            </a:r>
          </a:p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a = pre-image of </a:t>
            </a:r>
            <a:r>
              <a:rPr lang="en-US" sz="2400" dirty="0" smtClean="0">
                <a:latin typeface="Comic Sans MS" panose="030F0702030302020204" pitchFamily="66" charset="0"/>
              </a:rPr>
              <a:t>b</a:t>
            </a:r>
          </a:p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Range, R = Images of A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40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82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build="p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Examples of 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79970" y="1422564"/>
            <a:ext cx="10515600" cy="1620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S</a:t>
            </a:r>
            <a:r>
              <a:rPr lang="en-US" dirty="0" smtClean="0">
                <a:latin typeface="Comic Sans MS" panose="030F0702030302020204" pitchFamily="66" charset="0"/>
              </a:rPr>
              <a:t>uppose </a:t>
            </a:r>
            <a:r>
              <a:rPr lang="en-US" dirty="0">
                <a:latin typeface="Comic Sans MS" panose="030F0702030302020204" pitchFamily="66" charset="0"/>
              </a:rPr>
              <a:t>that each student in a discrete </a:t>
            </a:r>
            <a:r>
              <a:rPr lang="en-US" dirty="0" smtClean="0">
                <a:latin typeface="Comic Sans MS" panose="030F0702030302020204" pitchFamily="66" charset="0"/>
              </a:rPr>
              <a:t>mathematics class </a:t>
            </a:r>
            <a:r>
              <a:rPr lang="en-US" dirty="0">
                <a:latin typeface="Comic Sans MS" panose="030F0702030302020204" pitchFamily="66" charset="0"/>
              </a:rPr>
              <a:t>is assigned a letter grade from the set {</a:t>
            </a:r>
            <a:r>
              <a:rPr lang="en-US" i="1" dirty="0">
                <a:latin typeface="Comic Sans MS" panose="030F0702030302020204" pitchFamily="66" charset="0"/>
              </a:rPr>
              <a:t>A</a:t>
            </a:r>
            <a:r>
              <a:rPr lang="en-US" i="1" dirty="0" smtClean="0">
                <a:latin typeface="Comic Sans MS" panose="030F0702030302020204" pitchFamily="66" charset="0"/>
              </a:rPr>
              <a:t>, B, C, D</a:t>
            </a:r>
            <a:r>
              <a:rPr lang="en-US" i="1" dirty="0">
                <a:latin typeface="Comic Sans MS" panose="030F0702030302020204" pitchFamily="66" charset="0"/>
              </a:rPr>
              <a:t>, F</a:t>
            </a:r>
            <a:r>
              <a:rPr lang="en-US" dirty="0">
                <a:latin typeface="Comic Sans MS" panose="030F0702030302020204" pitchFamily="66" charset="0"/>
              </a:rPr>
              <a:t>}. And suppose that the grades are </a:t>
            </a:r>
            <a:r>
              <a:rPr lang="en-US" i="1" dirty="0" smtClean="0">
                <a:latin typeface="Comic Sans MS" panose="030F0702030302020204" pitchFamily="66" charset="0"/>
              </a:rPr>
              <a:t>A </a:t>
            </a:r>
            <a:r>
              <a:rPr lang="en-US" dirty="0" smtClean="0">
                <a:latin typeface="Comic Sans MS" panose="030F0702030302020204" pitchFamily="66" charset="0"/>
              </a:rPr>
              <a:t>for </a:t>
            </a:r>
            <a:r>
              <a:rPr lang="en-US" dirty="0">
                <a:latin typeface="Comic Sans MS" panose="030F0702030302020204" pitchFamily="66" charset="0"/>
              </a:rPr>
              <a:t>Adams, </a:t>
            </a:r>
            <a:r>
              <a:rPr lang="en-US" i="1" dirty="0">
                <a:latin typeface="Comic Sans MS" panose="030F0702030302020204" pitchFamily="66" charset="0"/>
              </a:rPr>
              <a:t>C </a:t>
            </a:r>
            <a:r>
              <a:rPr lang="en-US" dirty="0">
                <a:latin typeface="Comic Sans MS" panose="030F0702030302020204" pitchFamily="66" charset="0"/>
              </a:rPr>
              <a:t>for Chou, </a:t>
            </a:r>
            <a:r>
              <a:rPr lang="en-US" i="1" dirty="0">
                <a:latin typeface="Comic Sans MS" panose="030F0702030302020204" pitchFamily="66" charset="0"/>
              </a:rPr>
              <a:t>B </a:t>
            </a:r>
            <a:r>
              <a:rPr lang="en-US" dirty="0">
                <a:latin typeface="Comic Sans MS" panose="030F0702030302020204" pitchFamily="66" charset="0"/>
              </a:rPr>
              <a:t>for Goodfriend, </a:t>
            </a:r>
            <a:r>
              <a:rPr lang="en-US" i="1" dirty="0">
                <a:latin typeface="Comic Sans MS" panose="030F0702030302020204" pitchFamily="66" charset="0"/>
              </a:rPr>
              <a:t>A </a:t>
            </a:r>
            <a:r>
              <a:rPr lang="en-US" dirty="0">
                <a:latin typeface="Comic Sans MS" panose="030F0702030302020204" pitchFamily="66" charset="0"/>
              </a:rPr>
              <a:t>for Rodriguez, and </a:t>
            </a:r>
            <a:r>
              <a:rPr lang="en-US" i="1" dirty="0">
                <a:latin typeface="Comic Sans MS" panose="030F0702030302020204" pitchFamily="66" charset="0"/>
              </a:rPr>
              <a:t>F </a:t>
            </a:r>
            <a:r>
              <a:rPr lang="en-US" dirty="0">
                <a:latin typeface="Comic Sans MS" panose="030F0702030302020204" pitchFamily="66" charset="0"/>
              </a:rPr>
              <a:t>for Stevens.</a:t>
            </a:r>
            <a:endParaRPr lang="en-US" dirty="0" smtClean="0">
              <a:solidFill>
                <a:srgbClr val="D3359B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4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What are functions?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79970" y="1559041"/>
            <a:ext cx="10515600" cy="829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A function from A to B </a:t>
            </a:r>
            <a:r>
              <a:rPr lang="en-US" dirty="0" smtClean="0">
                <a:latin typeface="Comic Sans MS" panose="030F0702030302020204" pitchFamily="66" charset="0"/>
              </a:rPr>
              <a:t>is an </a:t>
            </a:r>
            <a:r>
              <a:rPr lang="en-US" dirty="0" smtClean="0">
                <a:latin typeface="Comic Sans MS" panose="030F0702030302020204" pitchFamily="66" charset="0"/>
              </a:rPr>
              <a:t>assignment of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exactly one member of B </a:t>
            </a:r>
            <a:r>
              <a:rPr lang="en-US" dirty="0" smtClean="0">
                <a:latin typeface="Comic Sans MS" panose="030F0702030302020204" pitchFamily="66" charset="0"/>
              </a:rPr>
              <a:t>to </a:t>
            </a:r>
            <a:r>
              <a:rPr lang="en-US" dirty="0" smtClean="0">
                <a:solidFill>
                  <a:srgbClr val="D3359B"/>
                </a:solidFill>
                <a:latin typeface="Comic Sans MS" panose="030F0702030302020204" pitchFamily="66" charset="0"/>
              </a:rPr>
              <a:t>each </a:t>
            </a:r>
            <a:r>
              <a:rPr lang="en-US" dirty="0" smtClean="0">
                <a:solidFill>
                  <a:srgbClr val="D3359B"/>
                </a:solidFill>
                <a:latin typeface="Comic Sans MS" panose="030F0702030302020204" pitchFamily="66" charset="0"/>
              </a:rPr>
              <a:t>element of </a:t>
            </a:r>
            <a:r>
              <a:rPr lang="en-US" dirty="0" smtClean="0">
                <a:solidFill>
                  <a:srgbClr val="D3359B"/>
                </a:solidFill>
                <a:latin typeface="Comic Sans MS" panose="030F0702030302020204" pitchFamily="66" charset="0"/>
              </a:rPr>
              <a:t>A</a:t>
            </a:r>
            <a:endParaRPr lang="en-US" dirty="0" smtClean="0">
              <a:solidFill>
                <a:srgbClr val="D3359B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12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What are functions?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96200" y="1789743"/>
            <a:ext cx="1607127" cy="3463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85619" y="2122252"/>
            <a:ext cx="59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7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9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10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316209" y="1821846"/>
            <a:ext cx="1607127" cy="3463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21009" y="2662601"/>
            <a:ext cx="1468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Prime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Not prime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54354" y="2261004"/>
            <a:ext cx="3366655" cy="1593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54354" y="2856749"/>
            <a:ext cx="3269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254354" y="3057640"/>
            <a:ext cx="3269673" cy="343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302844" y="4139929"/>
            <a:ext cx="3318165" cy="430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280660" y="1641892"/>
            <a:ext cx="1607127" cy="3463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751715" y="1974401"/>
            <a:ext cx="59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7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9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10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146078" y="1687643"/>
            <a:ext cx="1607127" cy="3463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450878" y="2528398"/>
            <a:ext cx="1468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Prime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Not prime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084223" y="2126801"/>
            <a:ext cx="3366655" cy="1593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84223" y="2722546"/>
            <a:ext cx="3269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084223" y="2811439"/>
            <a:ext cx="3410905" cy="455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132713" y="4005726"/>
            <a:ext cx="3318165" cy="430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072850" y="3766807"/>
            <a:ext cx="3313096" cy="54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148635" y="2920621"/>
            <a:ext cx="3373789" cy="1408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37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What are functions?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720031" y="1776094"/>
            <a:ext cx="1607127" cy="3463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91086" y="2108603"/>
            <a:ext cx="59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7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9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10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585449" y="1821845"/>
            <a:ext cx="1607127" cy="3463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22010" y="2608009"/>
            <a:ext cx="1468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Prime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Not </a:t>
            </a:r>
            <a:r>
              <a:rPr lang="en-US" dirty="0" smtClean="0">
                <a:latin typeface="Comic Sans MS" pitchFamily="66" charset="0"/>
              </a:rPr>
              <a:t>prime</a:t>
            </a: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composite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23594" y="2261003"/>
            <a:ext cx="3366655" cy="1593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23594" y="2856748"/>
            <a:ext cx="3269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523594" y="3057639"/>
            <a:ext cx="3269673" cy="343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72084" y="3883435"/>
            <a:ext cx="3318165" cy="123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572084" y="4139928"/>
            <a:ext cx="3318165" cy="430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3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Multiplication and addition of 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617" y="1900234"/>
                <a:ext cx="4520211" cy="1291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4000" dirty="0" smtClean="0">
                    <a:latin typeface="Comic Sans MS" panose="030F0702030302020204" pitchFamily="66" charset="0"/>
                  </a:rPr>
                  <a:t>f1: </a:t>
                </a:r>
                <a:r>
                  <a:rPr lang="en-US" sz="4000" dirty="0">
                    <a:latin typeface="Comic Sans MS" panose="030F0702030302020204" pitchFamily="66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4000" dirty="0" smtClean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US" sz="4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4000" dirty="0" smtClean="0">
                    <a:latin typeface="Comic Sans MS" panose="030F0702030302020204" pitchFamily="66" charset="0"/>
                  </a:rPr>
                  <a:t>f2: </a:t>
                </a:r>
                <a:r>
                  <a:rPr lang="en-US" sz="4000" dirty="0">
                    <a:latin typeface="Comic Sans MS" panose="030F0702030302020204" pitchFamily="66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US" sz="4000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7" y="1900234"/>
                <a:ext cx="4520211" cy="1291649"/>
              </a:xfrm>
              <a:prstGeom prst="rect">
                <a:avLst/>
              </a:prstGeom>
              <a:blipFill rotWithShape="1">
                <a:blip r:embed="rId2"/>
                <a:stretch>
                  <a:fillRect l="-4858" t="-17453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357" y="3780758"/>
                <a:ext cx="5180613" cy="1291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4000" dirty="0">
                    <a:latin typeface="Comic Sans MS" panose="030F0702030302020204" pitchFamily="66" charset="0"/>
                  </a:rPr>
                  <a:t>f</a:t>
                </a:r>
                <a:r>
                  <a:rPr lang="en-US" sz="4000" dirty="0" smtClean="0">
                    <a:latin typeface="Comic Sans MS" panose="030F0702030302020204" pitchFamily="66" charset="0"/>
                  </a:rPr>
                  <a:t>1 + f2</a:t>
                </a:r>
                <a:r>
                  <a:rPr lang="en-US" sz="4000" dirty="0">
                    <a:latin typeface="Comic Sans MS" panose="030F0702030302020204" pitchFamily="66" charset="0"/>
                  </a:rPr>
                  <a:t>: A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US" sz="40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4000" dirty="0" smtClean="0">
                    <a:latin typeface="Comic Sans MS" panose="030F0702030302020204" pitchFamily="66" charset="0"/>
                  </a:rPr>
                  <a:t>(f1+f2)(x) = f1(x) + f2(x)</a:t>
                </a:r>
                <a:endParaRPr lang="en-US" sz="4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4000" dirty="0" smtClean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57" y="3780758"/>
                <a:ext cx="5180613" cy="1291649"/>
              </a:xfrm>
              <a:prstGeom prst="rect">
                <a:avLst/>
              </a:prstGeom>
              <a:blipFill rotWithShape="0">
                <a:blip r:embed="rId3"/>
                <a:stretch>
                  <a:fillRect l="-3294" t="-14151" r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6629" y="1903364"/>
                <a:ext cx="5180613" cy="1291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4000" dirty="0">
                    <a:latin typeface="Comic Sans MS" panose="030F0702030302020204" pitchFamily="66" charset="0"/>
                  </a:rPr>
                  <a:t>f</a:t>
                </a:r>
                <a:r>
                  <a:rPr lang="en-US" sz="4000" dirty="0" smtClean="0">
                    <a:latin typeface="Comic Sans MS" panose="030F0702030302020204" pitchFamily="66" charset="0"/>
                  </a:rPr>
                  <a:t>1 f2</a:t>
                </a:r>
                <a:r>
                  <a:rPr lang="en-US" sz="4000" dirty="0">
                    <a:latin typeface="Comic Sans MS" panose="030F0702030302020204" pitchFamily="66" charset="0"/>
                  </a:rPr>
                  <a:t>: A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US" sz="40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4000" dirty="0" smtClean="0">
                    <a:latin typeface="Comic Sans MS" panose="030F0702030302020204" pitchFamily="66" charset="0"/>
                  </a:rPr>
                  <a:t>(f1f2)(x) = f1(x) f2(x)</a:t>
                </a:r>
                <a:endParaRPr lang="en-US" sz="4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4000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629" y="1903364"/>
                <a:ext cx="5180613" cy="1291649"/>
              </a:xfrm>
              <a:prstGeom prst="rect">
                <a:avLst/>
              </a:prstGeom>
              <a:blipFill rotWithShape="1">
                <a:blip r:embed="rId4"/>
                <a:stretch>
                  <a:fillRect l="-3647" t="-11792" r="-118" b="-13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21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One to One(Injective) 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93617" y="1900234"/>
            <a:ext cx="10393082" cy="26854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Comic Sans MS" panose="030F0702030302020204" pitchFamily="66" charset="0"/>
              </a:rPr>
              <a:t>A function </a:t>
            </a:r>
            <a:r>
              <a:rPr lang="en-US" sz="4000" dirty="0">
                <a:latin typeface="Comic Sans MS" panose="030F0702030302020204" pitchFamily="66" charset="0"/>
              </a:rPr>
              <a:t>f is said to be one-to-one, or an injunction, </a:t>
            </a:r>
            <a:r>
              <a:rPr lang="en-US" sz="4000" dirty="0" smtClean="0">
                <a:latin typeface="Comic Sans MS" panose="030F0702030302020204" pitchFamily="66" charset="0"/>
              </a:rPr>
              <a:t/>
            </a:r>
            <a:br>
              <a:rPr lang="en-US" sz="4000" dirty="0" smtClean="0">
                <a:latin typeface="Comic Sans MS" panose="030F0702030302020204" pitchFamily="66" charset="0"/>
              </a:rPr>
            </a:br>
            <a:r>
              <a:rPr lang="en-US" sz="4000" dirty="0" smtClean="0">
                <a:latin typeface="Comic Sans MS" panose="030F0702030302020204" pitchFamily="66" charset="0"/>
              </a:rPr>
              <a:t>if </a:t>
            </a:r>
            <a:r>
              <a:rPr lang="en-US" sz="4000" dirty="0">
                <a:latin typeface="Comic Sans MS" panose="030F0702030302020204" pitchFamily="66" charset="0"/>
              </a:rPr>
              <a:t>and only if f (a) = f (b) implies </a:t>
            </a:r>
            <a:r>
              <a:rPr lang="en-US" sz="4000" dirty="0" smtClean="0">
                <a:latin typeface="Comic Sans MS" panose="030F0702030302020204" pitchFamily="66" charset="0"/>
              </a:rPr>
              <a:t>that a </a:t>
            </a:r>
            <a:r>
              <a:rPr lang="en-US" sz="4000" dirty="0">
                <a:latin typeface="Comic Sans MS" panose="030F0702030302020204" pitchFamily="66" charset="0"/>
              </a:rPr>
              <a:t>= b for all a and b in the domain of </a:t>
            </a:r>
            <a:r>
              <a:rPr lang="en-US" sz="4000" dirty="0" smtClean="0">
                <a:latin typeface="Comic Sans MS" panose="030F0702030302020204" pitchFamily="66" charset="0"/>
              </a:rPr>
              <a:t>f</a:t>
            </a:r>
          </a:p>
          <a:p>
            <a:pPr marL="0" indent="0" algn="ctr">
              <a:buNone/>
            </a:pPr>
            <a:r>
              <a:rPr lang="en-US" sz="4000" dirty="0">
                <a:latin typeface="Comic Sans MS" panose="030F0702030302020204" pitchFamily="66" charset="0"/>
              </a:rPr>
              <a:t>∀</a:t>
            </a:r>
            <a:r>
              <a:rPr lang="en-US" sz="4000" dirty="0" err="1">
                <a:latin typeface="Comic Sans MS" panose="030F0702030302020204" pitchFamily="66" charset="0"/>
              </a:rPr>
              <a:t>a∀b</a:t>
            </a:r>
            <a:r>
              <a:rPr lang="en-US" sz="4000" dirty="0">
                <a:latin typeface="Comic Sans MS" panose="030F0702030302020204" pitchFamily="66" charset="0"/>
              </a:rPr>
              <a:t>(f (a) = f (b</a:t>
            </a:r>
            <a:r>
              <a:rPr lang="en-US" sz="4000" dirty="0" smtClean="0">
                <a:latin typeface="Comic Sans MS" panose="030F0702030302020204" pitchFamily="66" charset="0"/>
              </a:rPr>
              <a:t>)) </a:t>
            </a:r>
            <a:r>
              <a:rPr lang="en-US" sz="4000" dirty="0">
                <a:latin typeface="Comic Sans MS" panose="030F0702030302020204" pitchFamily="66" charset="0"/>
              </a:rPr>
              <a:t>→ a = </a:t>
            </a:r>
            <a:r>
              <a:rPr lang="en-US" sz="4000" dirty="0" smtClean="0">
                <a:latin typeface="Comic Sans MS" panose="030F0702030302020204" pitchFamily="66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5424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560</Words>
  <Application>Microsoft Office PowerPoint</Application>
  <PresentationFormat>Widescreen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Comic Sans MS</vt:lpstr>
      <vt:lpstr>Office Theme</vt:lpstr>
      <vt:lpstr>Functions</vt:lpstr>
      <vt:lpstr>What are functions?</vt:lpstr>
      <vt:lpstr>What are functions?</vt:lpstr>
      <vt:lpstr>Examples of functions</vt:lpstr>
      <vt:lpstr>What are functions?</vt:lpstr>
      <vt:lpstr>What are functions?</vt:lpstr>
      <vt:lpstr>What are functions?</vt:lpstr>
      <vt:lpstr>Multiplication and addition of functions</vt:lpstr>
      <vt:lpstr>One to One(Injective) functions</vt:lpstr>
      <vt:lpstr>One to One(Injective) functions</vt:lpstr>
      <vt:lpstr>One to One(Injective) functions</vt:lpstr>
      <vt:lpstr>Onto(Surjective) Functions</vt:lpstr>
      <vt:lpstr>Onto(Surjective) functions</vt:lpstr>
      <vt:lpstr>Onto(Surjective) functions</vt:lpstr>
      <vt:lpstr>Bijective Functions</vt:lpstr>
      <vt:lpstr>Inverse Functions</vt:lpstr>
      <vt:lpstr>Inverse Functions</vt:lpstr>
      <vt:lpstr>Inverse functions</vt:lpstr>
      <vt:lpstr>Composition of functions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 Quantifiers</dc:title>
  <dc:creator>HP</dc:creator>
  <cp:lastModifiedBy>Yeasir Rayhan Prince</cp:lastModifiedBy>
  <cp:revision>136</cp:revision>
  <dcterms:created xsi:type="dcterms:W3CDTF">2020-01-14T07:01:06Z</dcterms:created>
  <dcterms:modified xsi:type="dcterms:W3CDTF">2020-08-16T07:26:57Z</dcterms:modified>
</cp:coreProperties>
</file>