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0" r:id="rId38"/>
    <p:sldId id="291" r:id="rId39"/>
    <p:sldId id="292" r:id="rId40"/>
    <p:sldId id="296" r:id="rId41"/>
    <p:sldId id="297" r:id="rId42"/>
    <p:sldId id="298" r:id="rId43"/>
    <p:sldId id="299" r:id="rId44"/>
    <p:sldId id="293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FE93-5AE4-4B55-8800-C0F6E1B921B3}">
  <a:tblStyle styleId="{6362FE93-5AE4-4B55-8800-C0F6E1B92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2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15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f651b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5f651b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2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f651b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5f651b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49be0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49be0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6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5f651b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5f651b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8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5f651b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5f651b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f651b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f651b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49be0d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649be0d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3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649be0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649be0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5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f651b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f651b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3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649be0d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649be0d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8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96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649be0d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649be0d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11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649be0d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649be0d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649be0d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649be0d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3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649be0d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649be0d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49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5649be0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5649be0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649be0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649be0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49be0d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49be0d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83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649be0d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649be0d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8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649be0d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649be0d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45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649be0d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649be0d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66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649be0d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649be0d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04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649be0d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649be0d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50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2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34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49be0d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49be0d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1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4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649be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649be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47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56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79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9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99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649be0d7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5649be0d7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649be0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649be0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49be0d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49be0d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49be0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49be0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49be0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49be0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651b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651b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6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72637"/>
            <a:ext cx="8520600" cy="82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05" name="Google Shape;205;p22"/>
          <p:cNvGraphicFramePr/>
          <p:nvPr>
            <p:extLst>
              <p:ext uri="{D42A27DB-BD31-4B8C-83A1-F6EECF244321}">
                <p14:modId xmlns:p14="http://schemas.microsoft.com/office/powerpoint/2010/main" val="3563084047"/>
              </p:ext>
            </p:extLst>
          </p:nvPr>
        </p:nvGraphicFramePr>
        <p:xfrm>
          <a:off x="451325" y="1202388"/>
          <a:ext cx="4107978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6854"/>
                <a:gridCol w="586854"/>
                <a:gridCol w="586854"/>
                <a:gridCol w="586854"/>
                <a:gridCol w="586854"/>
                <a:gridCol w="586854"/>
                <a:gridCol w="586854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 panose="030F0702030302020204" pitchFamily="66" charset="0"/>
              </a:rPr>
              <a:t>Adjacency Matrix Representation: Undirected Graph</a:t>
            </a:r>
            <a:endParaRPr sz="2400">
              <a:latin typeface="Comic Sans MS" panose="030F0702030302020204" pitchFamily="66" charset="0"/>
            </a:endParaRPr>
          </a:p>
        </p:txBody>
      </p:sp>
      <p:graphicFrame>
        <p:nvGraphicFramePr>
          <p:cNvPr id="212" name="Google Shape;212;p23"/>
          <p:cNvGraphicFramePr/>
          <p:nvPr>
            <p:extLst>
              <p:ext uri="{D42A27DB-BD31-4B8C-83A1-F6EECF244321}">
                <p14:modId xmlns:p14="http://schemas.microsoft.com/office/powerpoint/2010/main" val="1961870852"/>
              </p:ext>
            </p:extLst>
          </p:nvPr>
        </p:nvGraphicFramePr>
        <p:xfrm>
          <a:off x="451326" y="1202388"/>
          <a:ext cx="4095273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5039"/>
                <a:gridCol w="585039"/>
                <a:gridCol w="585039"/>
                <a:gridCol w="585039"/>
                <a:gridCol w="585039"/>
                <a:gridCol w="585039"/>
                <a:gridCol w="585039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991800" y="2399612"/>
            <a:ext cx="409650" cy="407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851401" y="1661685"/>
            <a:ext cx="3098800" cy="188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2D array: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2053738130"/>
              </p:ext>
            </p:extLst>
          </p:nvPr>
        </p:nvGraphicFramePr>
        <p:xfrm>
          <a:off x="451325" y="1202388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1560626"/>
              </p:ext>
            </p:extLst>
          </p:nvPr>
        </p:nvGraphicFramePr>
        <p:xfrm>
          <a:off x="932700" y="1611238"/>
          <a:ext cx="3896025" cy="28607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5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Initial Vertex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97075" y="1127625"/>
            <a:ext cx="408517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Terminal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5994825" y="127432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05300" y="1536052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579775" y="2698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7964538" y="3220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834425" y="37611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14075" y="2325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643721" y="1774550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629400" y="1568302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20529" y="1774550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650075" y="2831127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446721" y="2892847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382871" y="3198900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09896" y="2036275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855188" y="2042877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35" name="Google Shape;235;p26"/>
          <p:cNvGraphicFramePr/>
          <p:nvPr>
            <p:extLst>
              <p:ext uri="{D42A27DB-BD31-4B8C-83A1-F6EECF244321}">
                <p14:modId xmlns:p14="http://schemas.microsoft.com/office/powerpoint/2010/main" val="3192230272"/>
              </p:ext>
            </p:extLst>
          </p:nvPr>
        </p:nvGraphicFramePr>
        <p:xfrm>
          <a:off x="932700" y="1611238"/>
          <a:ext cx="3896025" cy="28992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0710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815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6559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0407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9106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902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7199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705600" y="1528025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967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7262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5229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4590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860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931388" y="20026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Adjacency Matrix Representation: Directed Graph</a:t>
            </a:r>
            <a:endParaRPr>
              <a:latin typeface="Comic Sans MS" panose="030F0702030302020204" pitchFamily="66" charset="0"/>
            </a:endParaRPr>
          </a:p>
        </p:txBody>
      </p:sp>
      <p:graphicFrame>
        <p:nvGraphicFramePr>
          <p:cNvPr id="244" name="Google Shape;244;p27"/>
          <p:cNvGraphicFramePr/>
          <p:nvPr>
            <p:extLst>
              <p:ext uri="{D42A27DB-BD31-4B8C-83A1-F6EECF244321}">
                <p14:modId xmlns:p14="http://schemas.microsoft.com/office/powerpoint/2010/main" val="4029697637"/>
              </p:ext>
            </p:extLst>
          </p:nvPr>
        </p:nvGraphicFramePr>
        <p:xfrm>
          <a:off x="932700" y="1611238"/>
          <a:ext cx="4134599" cy="294806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90657"/>
                <a:gridCol w="590657"/>
                <a:gridCol w="590657"/>
                <a:gridCol w="590657"/>
                <a:gridCol w="590657"/>
                <a:gridCol w="590657"/>
                <a:gridCol w="590657"/>
              </a:tblGrid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413925" y="126534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724400" y="152707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998875" y="2689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383638" y="3211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253525" y="37521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533175" y="2316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6062821" y="1765572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7048500" y="1559324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939629" y="1765572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6069175" y="2822149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865821" y="2883869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801971" y="3189922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528996" y="2027297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274288" y="2033899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3" name="Google Shape;253;p28"/>
          <p:cNvGraphicFramePr/>
          <p:nvPr>
            <p:extLst>
              <p:ext uri="{D42A27DB-BD31-4B8C-83A1-F6EECF244321}">
                <p14:modId xmlns:p14="http://schemas.microsoft.com/office/powerpoint/2010/main" val="1227380084"/>
              </p:ext>
            </p:extLst>
          </p:nvPr>
        </p:nvGraphicFramePr>
        <p:xfrm>
          <a:off x="932701" y="1611238"/>
          <a:ext cx="3969497" cy="280623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67071"/>
                <a:gridCol w="567071"/>
                <a:gridCol w="567071"/>
                <a:gridCol w="567071"/>
                <a:gridCol w="567071"/>
                <a:gridCol w="567071"/>
                <a:gridCol w="567071"/>
              </a:tblGrid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8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248825" y="131930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559300" y="158102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833775" y="2743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218538" y="3265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088425" y="38061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368075" y="2370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897721" y="1819527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883400" y="1613279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774529" y="1819527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904075" y="2876104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700721" y="2937824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636871" y="3243877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363896" y="2081252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109188" y="2087854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Adjacency Matrix Representation: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62" name="Google Shape;262;p29"/>
          <p:cNvGraphicFramePr/>
          <p:nvPr>
            <p:extLst>
              <p:ext uri="{D42A27DB-BD31-4B8C-83A1-F6EECF244321}">
                <p14:modId xmlns:p14="http://schemas.microsoft.com/office/powerpoint/2010/main" val="1017923185"/>
              </p:ext>
            </p:extLst>
          </p:nvPr>
        </p:nvGraphicFramePr>
        <p:xfrm>
          <a:off x="932700" y="1611238"/>
          <a:ext cx="3464475" cy="28360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94925"/>
                <a:gridCol w="494925"/>
                <a:gridCol w="494925"/>
                <a:gridCol w="494925"/>
                <a:gridCol w="494925"/>
                <a:gridCol w="494925"/>
                <a:gridCol w="494925"/>
              </a:tblGrid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74525" y="2613837"/>
            <a:ext cx="349200" cy="334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130800" y="1427725"/>
            <a:ext cx="3461466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 2D array: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a[j][i]/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a[i][j] </a:t>
            </a:r>
            <a:r>
              <a:rPr lang="en" sz="24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= </a:t>
            </a: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a[j][i]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mic Sans MS" panose="030F0702030302020204" pitchFamily="66" charset="0"/>
              </a:rPr>
              <a:t>No Restriction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3" name="Google Shape;273;p30"/>
          <p:cNvGraphicFramePr/>
          <p:nvPr>
            <p:extLst>
              <p:ext uri="{D42A27DB-BD31-4B8C-83A1-F6EECF244321}">
                <p14:modId xmlns:p14="http://schemas.microsoft.com/office/powerpoint/2010/main" val="1450421845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59041" y="2595946"/>
            <a:ext cx="30495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Direction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50137" y="158140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49288" y="1512606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64" name="Google Shape;64;p14"/>
          <p:cNvCxnSpPr>
            <a:endCxn id="63" idx="2"/>
          </p:cNvCxnSpPr>
          <p:nvPr/>
        </p:nvCxnSpPr>
        <p:spPr>
          <a:xfrm rot="10800000" flipH="1">
            <a:off x="3369688" y="1798956"/>
            <a:ext cx="1179600" cy="37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2046" cy="667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94" name="Google Shape;294;p31"/>
          <p:cNvGraphicFramePr/>
          <p:nvPr>
            <p:extLst>
              <p:ext uri="{D42A27DB-BD31-4B8C-83A1-F6EECF244321}">
                <p14:modId xmlns:p14="http://schemas.microsoft.com/office/powerpoint/2010/main" val="91401876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1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99" name="Google Shape;299;p31"/>
          <p:cNvCxnSpPr>
            <a:endCxn id="295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0" name="Google Shape;300;p31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1" name="Google Shape;301;p31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2" name="Google Shape;302;p31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3" name="Google Shape;303;p31"/>
          <p:cNvCxnSpPr>
            <a:endCxn id="297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Google Shape;304;p31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Google Shape;305;p31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Google Shape;306;p31"/>
          <p:cNvCxnSpPr>
            <a:endCxn id="296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7" name="Google Shape;307;p31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0350" cy="75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15" name="Google Shape;315;p32"/>
          <p:cNvGraphicFramePr/>
          <p:nvPr>
            <p:extLst>
              <p:ext uri="{D42A27DB-BD31-4B8C-83A1-F6EECF244321}">
                <p14:modId xmlns:p14="http://schemas.microsoft.com/office/powerpoint/2010/main" val="446697151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2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320" name="Google Shape;320;p32"/>
          <p:cNvCxnSpPr>
            <a:endCxn id="316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1" name="Google Shape;321;p32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2" name="Google Shape;322;p32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Google Shape;323;p32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Google Shape;324;p32"/>
          <p:cNvCxnSpPr>
            <a:endCxn id="318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Google Shape;325;p32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Google Shape;326;p32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7" name="Google Shape;327;p32"/>
          <p:cNvCxnSpPr>
            <a:endCxn id="317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8" name="Google Shape;328;p32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1400" cy="71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37" name="Google Shape;337;p33"/>
          <p:cNvGraphicFramePr/>
          <p:nvPr>
            <p:extLst>
              <p:ext uri="{D42A27DB-BD31-4B8C-83A1-F6EECF244321}">
                <p14:modId xmlns:p14="http://schemas.microsoft.com/office/powerpoint/2010/main" val="272908882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 (3 + 2)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16;p32"/>
          <p:cNvSpPr/>
          <p:nvPr/>
        </p:nvSpPr>
        <p:spPr>
          <a:xfrm>
            <a:off x="5731746" y="17873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317;p32"/>
          <p:cNvSpPr/>
          <p:nvPr/>
        </p:nvSpPr>
        <p:spPr>
          <a:xfrm>
            <a:off x="7701459" y="3733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318;p32"/>
          <p:cNvSpPr/>
          <p:nvPr/>
        </p:nvSpPr>
        <p:spPr>
          <a:xfrm>
            <a:off x="5571346" y="42742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319;p32"/>
          <p:cNvSpPr/>
          <p:nvPr/>
        </p:nvSpPr>
        <p:spPr>
          <a:xfrm>
            <a:off x="4850996" y="2838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320;p32"/>
          <p:cNvCxnSpPr>
            <a:endCxn id="7" idx="3"/>
          </p:cNvCxnSpPr>
          <p:nvPr/>
        </p:nvCxnSpPr>
        <p:spPr>
          <a:xfrm rot="10800000" flipH="1">
            <a:off x="5380642" y="2276212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321;p32"/>
          <p:cNvCxnSpPr/>
          <p:nvPr/>
        </p:nvCxnSpPr>
        <p:spPr>
          <a:xfrm>
            <a:off x="6366321" y="2081357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322;p32"/>
          <p:cNvCxnSpPr/>
          <p:nvPr/>
        </p:nvCxnSpPr>
        <p:spPr>
          <a:xfrm>
            <a:off x="6033692" y="2352702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323;p32"/>
          <p:cNvCxnSpPr/>
          <p:nvPr/>
        </p:nvCxnSpPr>
        <p:spPr>
          <a:xfrm rot="10800000" flipH="1">
            <a:off x="5386892" y="3295602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324;p32"/>
          <p:cNvCxnSpPr>
            <a:endCxn id="9" idx="1"/>
          </p:cNvCxnSpPr>
          <p:nvPr/>
        </p:nvCxnSpPr>
        <p:spPr>
          <a:xfrm>
            <a:off x="5183642" y="3405902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325;p32"/>
          <p:cNvCxnSpPr/>
          <p:nvPr/>
        </p:nvCxnSpPr>
        <p:spPr>
          <a:xfrm rot="10800000" flipH="1">
            <a:off x="6119792" y="3700562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326;p32"/>
          <p:cNvCxnSpPr/>
          <p:nvPr/>
        </p:nvCxnSpPr>
        <p:spPr>
          <a:xfrm rot="10800000" flipH="1">
            <a:off x="6846817" y="2537937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327;p32"/>
          <p:cNvCxnSpPr>
            <a:endCxn id="8" idx="0"/>
          </p:cNvCxnSpPr>
          <p:nvPr/>
        </p:nvCxnSpPr>
        <p:spPr>
          <a:xfrm>
            <a:off x="7592109" y="2555932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Google Shape;328;p32"/>
          <p:cNvSpPr/>
          <p:nvPr/>
        </p:nvSpPr>
        <p:spPr>
          <a:xfrm>
            <a:off x="7044434" y="2042557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0" name="Google Shape;329;p32"/>
          <p:cNvSpPr/>
          <p:nvPr/>
        </p:nvSpPr>
        <p:spPr>
          <a:xfrm>
            <a:off x="6318909" y="320518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17116" y="1345600"/>
            <a:ext cx="1015353" cy="520582"/>
          </a:xfrm>
          <a:custGeom>
            <a:avLst/>
            <a:gdLst>
              <a:gd name="connsiteX0" fmla="*/ 414780 w 1015353"/>
              <a:gd name="connsiteY0" fmla="*/ 520582 h 520582"/>
              <a:gd name="connsiteX1" fmla="*/ 21080 w 1015353"/>
              <a:gd name="connsiteY1" fmla="*/ 101482 h 520582"/>
              <a:gd name="connsiteX2" fmla="*/ 986280 w 1015353"/>
              <a:gd name="connsiteY2" fmla="*/ 25282 h 520582"/>
              <a:gd name="connsiteX3" fmla="*/ 783080 w 1015353"/>
              <a:gd name="connsiteY3" fmla="*/ 457082 h 520582"/>
              <a:gd name="connsiteX4" fmla="*/ 783080 w 1015353"/>
              <a:gd name="connsiteY4" fmla="*/ 457082 h 520582"/>
              <a:gd name="connsiteX5" fmla="*/ 783080 w 1015353"/>
              <a:gd name="connsiteY5" fmla="*/ 457082 h 520582"/>
              <a:gd name="connsiteX6" fmla="*/ 808480 w 1015353"/>
              <a:gd name="connsiteY6" fmla="*/ 457082 h 52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353" h="520582">
                <a:moveTo>
                  <a:pt x="414780" y="520582"/>
                </a:moveTo>
                <a:cubicBezTo>
                  <a:pt x="170305" y="352307"/>
                  <a:pt x="-74170" y="184032"/>
                  <a:pt x="21080" y="101482"/>
                </a:cubicBezTo>
                <a:cubicBezTo>
                  <a:pt x="116330" y="18932"/>
                  <a:pt x="859280" y="-33985"/>
                  <a:pt x="986280" y="25282"/>
                </a:cubicBezTo>
                <a:cubicBezTo>
                  <a:pt x="1113280" y="84549"/>
                  <a:pt x="783080" y="457082"/>
                  <a:pt x="783080" y="457082"/>
                </a:cubicBezTo>
                <a:lnTo>
                  <a:pt x="783080" y="457082"/>
                </a:lnTo>
                <a:lnTo>
                  <a:pt x="783080" y="457082"/>
                </a:lnTo>
                <a:lnTo>
                  <a:pt x="808480" y="45708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Undirected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44" name="Google Shape;344;p34"/>
          <p:cNvGraphicFramePr/>
          <p:nvPr>
            <p:extLst>
              <p:ext uri="{D42A27DB-BD31-4B8C-83A1-F6EECF244321}">
                <p14:modId xmlns:p14="http://schemas.microsoft.com/office/powerpoint/2010/main" val="113355156"/>
              </p:ext>
            </p:extLst>
          </p:nvPr>
        </p:nvGraphicFramePr>
        <p:xfrm>
          <a:off x="410675" y="1203450"/>
          <a:ext cx="175000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75000"/>
                <a:gridCol w="87500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 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4"/>
          <p:cNvGraphicFramePr/>
          <p:nvPr>
            <p:extLst>
              <p:ext uri="{D42A27DB-BD31-4B8C-83A1-F6EECF244321}">
                <p14:modId xmlns:p14="http://schemas.microsoft.com/office/powerpoint/2010/main" val="3404506834"/>
              </p:ext>
            </p:extLst>
          </p:nvPr>
        </p:nvGraphicFramePr>
        <p:xfrm>
          <a:off x="4257675" y="1251913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2285200" y="17656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000074" y="1602750"/>
            <a:ext cx="133570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2297325" y="22255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027440" y="2085510"/>
            <a:ext cx="120928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INCOMING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Out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OUTGOING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6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7" name="Google Shape;367;p36"/>
          <p:cNvCxnSpPr>
            <a:endCxn id="36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8" name="Google Shape;368;p36"/>
          <p:cNvCxnSpPr>
            <a:endCxn id="36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9" name="Google Shape;369;p36"/>
          <p:cNvCxnSpPr>
            <a:stCxn id="360" idx="5"/>
            <a:endCxn id="36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0" name="Google Shape;370;p36"/>
          <p:cNvCxnSpPr>
            <a:endCxn id="36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1" name="Google Shape;371;p36"/>
          <p:cNvCxnSpPr>
            <a:endCxn id="36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2" name="Google Shape;372;p36"/>
          <p:cNvCxnSpPr>
            <a:endCxn id="36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3" name="Google Shape;373;p36"/>
          <p:cNvCxnSpPr>
            <a:endCxn id="36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Google Shape;374;p36"/>
          <p:cNvCxnSpPr>
            <a:endCxn id="36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75" name="Google Shape;375;p36"/>
          <p:cNvGraphicFramePr/>
          <p:nvPr>
            <p:extLst>
              <p:ext uri="{D42A27DB-BD31-4B8C-83A1-F6EECF244321}">
                <p14:modId xmlns:p14="http://schemas.microsoft.com/office/powerpoint/2010/main" val="3782000146"/>
              </p:ext>
            </p:extLst>
          </p:nvPr>
        </p:nvGraphicFramePr>
        <p:xfrm>
          <a:off x="410675" y="1203450"/>
          <a:ext cx="2891325" cy="327581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963775"/>
                <a:gridCol w="963775"/>
                <a:gridCol w="963775"/>
              </a:tblGrid>
              <a:tr h="606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7435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7" name="Google Shape;387;p37"/>
          <p:cNvCxnSpPr>
            <a:endCxn id="38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8" name="Google Shape;388;p37"/>
          <p:cNvCxnSpPr>
            <a:endCxn id="38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9" name="Google Shape;389;p37"/>
          <p:cNvCxnSpPr>
            <a:stCxn id="380" idx="5"/>
            <a:endCxn id="38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0" name="Google Shape;390;p37"/>
          <p:cNvCxnSpPr>
            <a:endCxn id="38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1" name="Google Shape;391;p37"/>
          <p:cNvCxnSpPr>
            <a:endCxn id="38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2" name="Google Shape;392;p37"/>
          <p:cNvCxnSpPr>
            <a:endCxn id="38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3" name="Google Shape;393;p37"/>
          <p:cNvCxnSpPr>
            <a:endCxn id="38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4" name="Google Shape;394;p37"/>
          <p:cNvCxnSpPr>
            <a:endCxn id="38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95" name="Google Shape;395;p37"/>
          <p:cNvGraphicFramePr/>
          <p:nvPr>
            <p:extLst>
              <p:ext uri="{D42A27DB-BD31-4B8C-83A1-F6EECF244321}">
                <p14:modId xmlns:p14="http://schemas.microsoft.com/office/powerpoint/2010/main" val="4193144706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Out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38"/>
          <p:cNvCxnSpPr>
            <a:endCxn id="40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8" name="Google Shape;408;p38"/>
          <p:cNvCxnSpPr>
            <a:endCxn id="40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9" name="Google Shape;409;p38"/>
          <p:cNvCxnSpPr>
            <a:stCxn id="400" idx="5"/>
            <a:endCxn id="40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Google Shape;410;p38"/>
          <p:cNvCxnSpPr>
            <a:endCxn id="40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1" name="Google Shape;411;p38"/>
          <p:cNvCxnSpPr>
            <a:endCxn id="40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2" name="Google Shape;412;p38"/>
          <p:cNvCxnSpPr>
            <a:endCxn id="40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3" name="Google Shape;413;p38"/>
          <p:cNvCxnSpPr>
            <a:endCxn id="40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4" name="Google Shape;414;p38"/>
          <p:cNvCxnSpPr>
            <a:endCxn id="40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15" name="Google Shape;415;p38"/>
          <p:cNvGraphicFramePr/>
          <p:nvPr>
            <p:extLst>
              <p:ext uri="{D42A27DB-BD31-4B8C-83A1-F6EECF244321}">
                <p14:modId xmlns:p14="http://schemas.microsoft.com/office/powerpoint/2010/main" val="2254037158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7" name="Google Shape;427;p39"/>
          <p:cNvCxnSpPr>
            <a:endCxn id="42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8" name="Google Shape;428;p39"/>
          <p:cNvCxnSpPr>
            <a:endCxn id="42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Google Shape;429;p39"/>
          <p:cNvCxnSpPr>
            <a:stCxn id="420" idx="5"/>
            <a:endCxn id="42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Google Shape;430;p39"/>
          <p:cNvCxnSpPr>
            <a:endCxn id="42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1" name="Google Shape;431;p39"/>
          <p:cNvCxnSpPr>
            <a:endCxn id="42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2" name="Google Shape;432;p39"/>
          <p:cNvCxnSpPr>
            <a:endCxn id="42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3" name="Google Shape;433;p39"/>
          <p:cNvCxnSpPr>
            <a:endCxn id="42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4" name="Google Shape;434;p39"/>
          <p:cNvCxnSpPr>
            <a:endCxn id="42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35" name="Google Shape;435;p39"/>
          <p:cNvGraphicFramePr/>
          <p:nvPr>
            <p:extLst>
              <p:ext uri="{D42A27DB-BD31-4B8C-83A1-F6EECF244321}">
                <p14:modId xmlns:p14="http://schemas.microsoft.com/office/powerpoint/2010/main" val="2854811790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of a vertex: Directed Graph</a:t>
            </a:r>
            <a:endParaRPr/>
          </a:p>
        </p:txBody>
      </p:sp>
      <p:graphicFrame>
        <p:nvGraphicFramePr>
          <p:cNvPr id="441" name="Google Shape;441;p40"/>
          <p:cNvGraphicFramePr/>
          <p:nvPr>
            <p:extLst>
              <p:ext uri="{D42A27DB-BD31-4B8C-83A1-F6EECF244321}">
                <p14:modId xmlns:p14="http://schemas.microsoft.com/office/powerpoint/2010/main" val="1866210382"/>
              </p:ext>
            </p:extLst>
          </p:nvPr>
        </p:nvGraphicFramePr>
        <p:xfrm>
          <a:off x="410675" y="1203451"/>
          <a:ext cx="2726225" cy="100578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97938"/>
                <a:gridCol w="897938"/>
                <a:gridCol w="930349"/>
              </a:tblGrid>
              <a:tr h="548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564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40"/>
          <p:cNvSpPr txBox="1"/>
          <p:nvPr/>
        </p:nvSpPr>
        <p:spPr>
          <a:xfrm>
            <a:off x="4248525" y="1245724"/>
            <a:ext cx="4075200" cy="12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= number of incoming edges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of vertex 0 = number of incoming edges to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11700" y="3462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445" name="Google Shape;445;p40"/>
          <p:cNvSpPr/>
          <p:nvPr/>
        </p:nvSpPr>
        <p:spPr>
          <a:xfrm>
            <a:off x="809600" y="3102030"/>
            <a:ext cx="1634300" cy="410625"/>
          </a:xfrm>
          <a:custGeom>
            <a:avLst/>
            <a:gdLst/>
            <a:ahLst/>
            <a:cxnLst/>
            <a:rect l="l" t="t" r="r" b="b"/>
            <a:pathLst>
              <a:path w="65372" h="16425" extrusionOk="0">
                <a:moveTo>
                  <a:pt x="0" y="16425"/>
                </a:moveTo>
                <a:cubicBezTo>
                  <a:pt x="4858" y="13690"/>
                  <a:pt x="18254" y="106"/>
                  <a:pt x="29149" y="12"/>
                </a:cubicBezTo>
                <a:cubicBezTo>
                  <a:pt x="40044" y="-82"/>
                  <a:pt x="59335" y="13218"/>
                  <a:pt x="65372" y="1585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6" name="Google Shape;446;p40"/>
          <p:cNvSpPr/>
          <p:nvPr/>
        </p:nvSpPr>
        <p:spPr>
          <a:xfrm>
            <a:off x="929875" y="3717825"/>
            <a:ext cx="1400825" cy="14150"/>
          </a:xfrm>
          <a:custGeom>
            <a:avLst/>
            <a:gdLst/>
            <a:ahLst/>
            <a:cxnLst/>
            <a:rect l="l" t="t" r="r" b="b"/>
            <a:pathLst>
              <a:path w="56033" h="566" extrusionOk="0">
                <a:moveTo>
                  <a:pt x="0" y="566"/>
                </a:moveTo>
                <a:cubicBezTo>
                  <a:pt x="9339" y="472"/>
                  <a:pt x="46694" y="94"/>
                  <a:pt x="56033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7" name="Google Shape;447;p40"/>
          <p:cNvSpPr/>
          <p:nvPr/>
        </p:nvSpPr>
        <p:spPr>
          <a:xfrm>
            <a:off x="887425" y="3901775"/>
            <a:ext cx="1719200" cy="319700"/>
          </a:xfrm>
          <a:custGeom>
            <a:avLst/>
            <a:gdLst/>
            <a:ahLst/>
            <a:cxnLst/>
            <a:rect l="l" t="t" r="r" b="b"/>
            <a:pathLst>
              <a:path w="68768" h="12788" extrusionOk="0">
                <a:moveTo>
                  <a:pt x="0" y="0"/>
                </a:moveTo>
                <a:cubicBezTo>
                  <a:pt x="5283" y="2123"/>
                  <a:pt x="20235" y="12311"/>
                  <a:pt x="31696" y="12735"/>
                </a:cubicBezTo>
                <a:cubicBezTo>
                  <a:pt x="43157" y="13160"/>
                  <a:pt x="62589" y="4245"/>
                  <a:pt x="68768" y="2547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8" name="Google Shape;448;p40"/>
          <p:cNvSpPr txBox="1"/>
          <p:nvPr/>
        </p:nvSpPr>
        <p:spPr>
          <a:xfrm>
            <a:off x="3332906" y="3272362"/>
            <a:ext cx="4990819" cy="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So, for counting in degrees of vertex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omic Sans MS" panose="030F0702030302020204" pitchFamily="66" charset="0"/>
              </a:rPr>
              <a:t>0 </a:t>
            </a:r>
            <a:r>
              <a:rPr lang="en" sz="2000" dirty="0">
                <a:latin typeface="Comic Sans MS" panose="030F0702030302020204" pitchFamily="66" charset="0"/>
              </a:rPr>
              <a:t>must be a  </a:t>
            </a:r>
            <a:r>
              <a:rPr lang="en" sz="2000" b="1" dirty="0" smtClean="0">
                <a:latin typeface="Comic Sans MS" panose="030F0702030302020204" pitchFamily="66" charset="0"/>
              </a:rPr>
              <a:t>TERMINAL </a:t>
            </a:r>
            <a:r>
              <a:rPr lang="en" sz="2000" b="1" dirty="0">
                <a:latin typeface="Comic Sans MS" panose="030F0702030302020204" pitchFamily="66" charset="0"/>
              </a:rPr>
              <a:t>VERTEX</a:t>
            </a:r>
            <a:endParaRPr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1294100"/>
            <a:ext cx="4039800" cy="5449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= {0, 1, 2, 3, 4, 5}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7" name="Google Shape;77;p15"/>
          <p:cNvCxnSpPr>
            <a:endCxn id="6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Google Shape;82;p15"/>
          <p:cNvCxnSpPr>
            <a:stCxn id="75" idx="7"/>
            <a:endCxn id="73" idx="3"/>
          </p:cNvCxnSpPr>
          <p:nvPr/>
        </p:nvCxnSpPr>
        <p:spPr>
          <a:xfrm flipV="1">
            <a:off x="2004029" y="3147230"/>
            <a:ext cx="309842" cy="6575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Google Shape;83;p15"/>
          <p:cNvCxnSpPr>
            <a:endCxn id="7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Google Shape;84;p15"/>
          <p:cNvCxnSpPr>
            <a:stCxn id="72" idx="5"/>
            <a:endCxn id="7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54" name="Google Shape;454;p41"/>
          <p:cNvGraphicFramePr/>
          <p:nvPr>
            <p:extLst>
              <p:ext uri="{D42A27DB-BD31-4B8C-83A1-F6EECF244321}">
                <p14:modId xmlns:p14="http://schemas.microsoft.com/office/powerpoint/2010/main" val="3097961130"/>
              </p:ext>
            </p:extLst>
          </p:nvPr>
        </p:nvGraphicFramePr>
        <p:xfrm>
          <a:off x="410675" y="1203451"/>
          <a:ext cx="3462825" cy="85622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40552"/>
                <a:gridCol w="1140552"/>
                <a:gridCol w="1181721"/>
              </a:tblGrid>
              <a:tr h="46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93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1"/>
          <p:cNvGraphicFramePr/>
          <p:nvPr>
            <p:extLst>
              <p:ext uri="{D42A27DB-BD31-4B8C-83A1-F6EECF244321}">
                <p14:modId xmlns:p14="http://schemas.microsoft.com/office/powerpoint/2010/main" val="719597645"/>
              </p:ext>
            </p:extLst>
          </p:nvPr>
        </p:nvGraphicFramePr>
        <p:xfrm>
          <a:off x="5384723" y="1461725"/>
          <a:ext cx="3429076" cy="3148376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868"/>
                <a:gridCol w="489868"/>
                <a:gridCol w="489868"/>
                <a:gridCol w="489868"/>
                <a:gridCol w="489868"/>
                <a:gridCol w="489868"/>
                <a:gridCol w="489868"/>
              </a:tblGrid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 rot="-5400000" flipH="1">
            <a:off x="2037800" y="2373025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828450" y="2984525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58" name="Google Shape;458;p41"/>
          <p:cNvSpPr/>
          <p:nvPr/>
        </p:nvSpPr>
        <p:spPr>
          <a:xfrm>
            <a:off x="2957325" y="1013636"/>
            <a:ext cx="3356725" cy="2456400"/>
          </a:xfrm>
          <a:custGeom>
            <a:avLst/>
            <a:gdLst/>
            <a:ahLst/>
            <a:cxnLst/>
            <a:rect l="l" t="t" r="r" b="b"/>
            <a:pathLst>
              <a:path w="134269" h="98256" extrusionOk="0">
                <a:moveTo>
                  <a:pt x="0" y="90926"/>
                </a:moveTo>
                <a:cubicBezTo>
                  <a:pt x="11697" y="91256"/>
                  <a:pt x="54808" y="105689"/>
                  <a:pt x="70184" y="92907"/>
                </a:cubicBezTo>
                <a:cubicBezTo>
                  <a:pt x="85560" y="80125"/>
                  <a:pt x="82259" y="29704"/>
                  <a:pt x="92258" y="14233"/>
                </a:cubicBezTo>
                <a:cubicBezTo>
                  <a:pt x="102257" y="-1238"/>
                  <a:pt x="123294" y="83"/>
                  <a:pt x="130180" y="83"/>
                </a:cubicBezTo>
                <a:cubicBezTo>
                  <a:pt x="137066" y="83"/>
                  <a:pt x="133010" y="11875"/>
                  <a:pt x="133576" y="1423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Degree of a vertex: Directed Graph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64" name="Google Shape;464;p42"/>
          <p:cNvGraphicFramePr/>
          <p:nvPr>
            <p:extLst>
              <p:ext uri="{D42A27DB-BD31-4B8C-83A1-F6EECF244321}">
                <p14:modId xmlns:p14="http://schemas.microsoft.com/office/powerpoint/2010/main" val="4021641845"/>
              </p:ext>
            </p:extLst>
          </p:nvPr>
        </p:nvGraphicFramePr>
        <p:xfrm>
          <a:off x="410675" y="1203450"/>
          <a:ext cx="3572525" cy="9572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76684"/>
                <a:gridCol w="1176684"/>
                <a:gridCol w="1219157"/>
              </a:tblGrid>
              <a:tr h="515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415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42"/>
          <p:cNvGraphicFramePr/>
          <p:nvPr>
            <p:extLst>
              <p:ext uri="{D42A27DB-BD31-4B8C-83A1-F6EECF244321}">
                <p14:modId xmlns:p14="http://schemas.microsoft.com/office/powerpoint/2010/main" val="1660950874"/>
              </p:ext>
            </p:extLst>
          </p:nvPr>
        </p:nvGraphicFramePr>
        <p:xfrm>
          <a:off x="5321298" y="1358903"/>
          <a:ext cx="3235827" cy="338762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62261"/>
                <a:gridCol w="462261"/>
                <a:gridCol w="462261"/>
                <a:gridCol w="462261"/>
                <a:gridCol w="462261"/>
                <a:gridCol w="462261"/>
                <a:gridCol w="462261"/>
              </a:tblGrid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 rot="-5400000" flipH="1">
            <a:off x="3024875" y="25073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2910900" y="3076500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68" name="Google Shape;468;p42"/>
          <p:cNvSpPr/>
          <p:nvPr/>
        </p:nvSpPr>
        <p:spPr>
          <a:xfrm>
            <a:off x="3665700" y="2041046"/>
            <a:ext cx="1641400" cy="1482525"/>
          </a:xfrm>
          <a:custGeom>
            <a:avLst/>
            <a:gdLst/>
            <a:ahLst/>
            <a:cxnLst/>
            <a:rect l="l" t="t" r="r" b="b"/>
            <a:pathLst>
              <a:path w="65656" h="59301" extrusionOk="0">
                <a:moveTo>
                  <a:pt x="0" y="55046"/>
                </a:moveTo>
                <a:cubicBezTo>
                  <a:pt x="6745" y="55140"/>
                  <a:pt x="33205" y="64102"/>
                  <a:pt x="40469" y="55612"/>
                </a:cubicBezTo>
                <a:cubicBezTo>
                  <a:pt x="47733" y="47122"/>
                  <a:pt x="39384" y="12833"/>
                  <a:pt x="43582" y="4107"/>
                </a:cubicBezTo>
                <a:cubicBezTo>
                  <a:pt x="47780" y="-4619"/>
                  <a:pt x="61977" y="3400"/>
                  <a:pt x="65656" y="325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5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2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if its vertex set V can be partitioned into two disjoint sets V1 and V2 such that 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no edge in G connects either two vertices in V1 or two vertices in V2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31500" cy="125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V1 = {a, b, d}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V2 = {c, e, f, g}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21" y="404949"/>
            <a:ext cx="5401480" cy="451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4" name="Google Shape;494;p45"/>
          <p:cNvCxnSpPr>
            <a:endCxn id="487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5" name="Google Shape;495;p45"/>
          <p:cNvCxnSpPr>
            <a:endCxn id="493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6" name="Google Shape;496;p45"/>
          <p:cNvCxnSpPr>
            <a:endCxn id="490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7" name="Google Shape;497;p45"/>
          <p:cNvCxnSpPr>
            <a:endCxn id="491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8" name="Google Shape;498;p45"/>
          <p:cNvCxnSpPr>
            <a:endCxn id="493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Google Shape;499;p45"/>
          <p:cNvCxnSpPr>
            <a:stCxn id="488" idx="3"/>
            <a:endCxn id="491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0" name="Google Shape;500;p45"/>
          <p:cNvCxnSpPr>
            <a:stCxn id="488" idx="3"/>
            <a:endCxn id="490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1" name="Google Shape;501;p45"/>
          <p:cNvCxnSpPr>
            <a:stCxn id="489" idx="5"/>
            <a:endCxn id="492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2" name="Google Shape;502;p45"/>
          <p:cNvCxnSpPr>
            <a:endCxn id="493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3" name="Google Shape;503;p45"/>
          <p:cNvCxnSpPr>
            <a:endCxn id="490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4" name="Google Shape;504;p45"/>
          <p:cNvCxnSpPr>
            <a:stCxn id="492" idx="1"/>
            <a:endCxn id="491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solidFill>
              <a:schemeClr val="dk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6010382" y="1243174"/>
            <a:ext cx="279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1. Color any of the vertices blue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</a:t>
            </a:r>
            <a:r>
              <a:rPr lang="en-US" dirty="0" smtClean="0">
                <a:latin typeface="Comic Sans MS" panose="030F0702030302020204" pitchFamily="66" charset="0"/>
              </a:rPr>
              <a:t>the blue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  <p:extLst>
      <p:ext uri="{BB962C8B-B14F-4D97-AF65-F5344CB8AC3E}">
        <p14:creationId xmlns:p14="http://schemas.microsoft.com/office/powerpoint/2010/main" val="1868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the blue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them red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a </a:t>
            </a:r>
            <a:r>
              <a:rPr lang="en-US" dirty="0" smtClean="0">
                <a:latin typeface="Comic Sans MS" panose="030F0702030302020204" pitchFamily="66" charset="0"/>
              </a:rPr>
              <a:t>red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6292097" y="1164296"/>
            <a:ext cx="2533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a red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</a:t>
            </a:r>
            <a:r>
              <a:rPr lang="en-US" dirty="0">
                <a:latin typeface="Comic Sans MS" panose="030F0702030302020204" pitchFamily="66" charset="0"/>
              </a:rPr>
              <a:t>them </a:t>
            </a:r>
            <a:r>
              <a:rPr lang="en-US" dirty="0" smtClean="0">
                <a:latin typeface="Comic Sans MS" panose="030F0702030302020204" pitchFamily="66" charset="0"/>
              </a:rPr>
              <a:t>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40425" y="1263300"/>
            <a:ext cx="3615900" cy="182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{02, 05, 04, 15, 14, 24, 23, 45 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convention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Which vertex to write first.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97" name="Google Shape;97;p16"/>
          <p:cNvCxnSpPr>
            <a:endCxn id="8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Google Shape;98;p16"/>
          <p:cNvCxnSpPr>
            <a:endCxn id="9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Google Shape;99;p16"/>
          <p:cNvCxnSpPr>
            <a:endCxn id="9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Google Shape;100;p16"/>
          <p:cNvCxnSpPr>
            <a:endCxn id="9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Google Shape;101;p16"/>
          <p:cNvCxnSpPr>
            <a:endCxn id="9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Google Shape;102;p16"/>
          <p:cNvCxnSpPr>
            <a:endCxn id="93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Google Shape;103;p16"/>
          <p:cNvCxnSpPr>
            <a:endCxn id="9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Google Shape;104;p16"/>
          <p:cNvCxnSpPr>
            <a:stCxn id="92" idx="5"/>
            <a:endCxn id="9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2565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1676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41163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2359127" y="153275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4073402" y="178032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1098677" y="192565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1314752" y="31533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2309077" y="346150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3812777" y="3394576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4749502" y="27147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1543727" y="1752051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2810302" y="1769451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1534052" y="1988751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2528377" y="1981601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4140202" y="2151351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2528433" y="2154695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1533933" y="2154695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1473046" y="2300020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4189702" y="2934051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1534052" y="3153351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2747677" y="3458807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5876817" y="1133905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there are any two vertices adjacent of the same </a:t>
            </a:r>
            <a:r>
              <a:rPr lang="en-US" dirty="0" smtClean="0">
                <a:latin typeface="Comic Sans MS" panose="030F0702030302020204" pitchFamily="66" charset="0"/>
              </a:rPr>
              <a:t>color</a:t>
            </a:r>
            <a:r>
              <a:rPr lang="en-US" dirty="0">
                <a:latin typeface="Comic Sans MS" panose="030F0702030302020204" pitchFamily="66" charset="0"/>
              </a:rPr>
              <a:t>, then your graph is not bipartite, otherwise it is bipartite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Google Shape;622;p50"/>
              <p:cNvSpPr txBox="1"/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" sz="2400" dirty="0" smtClean="0">
                    <a:latin typeface="Comic Sans MS" panose="030F0702030302020204" pitchFamily="66" charset="0"/>
                  </a:rPr>
                  <a:t>Bipartite </a:t>
                </a:r>
                <a:r>
                  <a:rPr lang="en" sz="2400" dirty="0">
                    <a:latin typeface="Comic Sans MS" panose="030F0702030302020204" pitchFamily="66" charset="0"/>
                  </a:rPr>
                  <a:t>graph</a:t>
                </a:r>
                <a:endParaRPr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Google Shape;622;p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blipFill rotWithShape="0">
                <a:blip r:embed="rId3"/>
                <a:stretch>
                  <a:fillRect r="-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3" name="Google Shape;487;p45"/>
          <p:cNvSpPr/>
          <p:nvPr/>
        </p:nvSpPr>
        <p:spPr>
          <a:xfrm>
            <a:off x="1927612" y="1512202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88;p45"/>
          <p:cNvSpPr/>
          <p:nvPr/>
        </p:nvSpPr>
        <p:spPr>
          <a:xfrm>
            <a:off x="3641887" y="1759777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89;p45"/>
          <p:cNvSpPr/>
          <p:nvPr/>
        </p:nvSpPr>
        <p:spPr>
          <a:xfrm>
            <a:off x="667162" y="190510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0;p45"/>
          <p:cNvSpPr/>
          <p:nvPr/>
        </p:nvSpPr>
        <p:spPr>
          <a:xfrm>
            <a:off x="883237" y="31328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1;p45"/>
          <p:cNvSpPr/>
          <p:nvPr/>
        </p:nvSpPr>
        <p:spPr>
          <a:xfrm>
            <a:off x="1877562" y="344095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Google Shape;492;p45"/>
          <p:cNvSpPr/>
          <p:nvPr/>
        </p:nvSpPr>
        <p:spPr>
          <a:xfrm>
            <a:off x="3381262" y="3374027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Google Shape;493;p45"/>
          <p:cNvSpPr/>
          <p:nvPr/>
        </p:nvSpPr>
        <p:spPr>
          <a:xfrm>
            <a:off x="4317987" y="26942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Google Shape;494;p45"/>
          <p:cNvCxnSpPr>
            <a:endCxn id="23" idx="2"/>
          </p:cNvCxnSpPr>
          <p:nvPr/>
        </p:nvCxnSpPr>
        <p:spPr>
          <a:xfrm rot="10800000" flipH="1">
            <a:off x="1112212" y="1731502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5;p45"/>
          <p:cNvCxnSpPr>
            <a:endCxn id="29" idx="2"/>
          </p:cNvCxnSpPr>
          <p:nvPr/>
        </p:nvCxnSpPr>
        <p:spPr>
          <a:xfrm>
            <a:off x="2378787" y="1748902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6;p45"/>
          <p:cNvCxnSpPr>
            <a:endCxn id="26" idx="0"/>
          </p:cNvCxnSpPr>
          <p:nvPr/>
        </p:nvCxnSpPr>
        <p:spPr>
          <a:xfrm flipH="1">
            <a:off x="1102537" y="1968202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7;p45"/>
          <p:cNvCxnSpPr>
            <a:endCxn id="27" idx="0"/>
          </p:cNvCxnSpPr>
          <p:nvPr/>
        </p:nvCxnSpPr>
        <p:spPr>
          <a:xfrm flipH="1">
            <a:off x="2096862" y="1961052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498;p45"/>
          <p:cNvCxnSpPr>
            <a:endCxn id="29" idx="2"/>
          </p:cNvCxnSpPr>
          <p:nvPr/>
        </p:nvCxnSpPr>
        <p:spPr>
          <a:xfrm>
            <a:off x="3708687" y="2130802"/>
            <a:ext cx="609300" cy="782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499;p45"/>
          <p:cNvCxnSpPr>
            <a:stCxn id="24" idx="3"/>
            <a:endCxn id="27" idx="0"/>
          </p:cNvCxnSpPr>
          <p:nvPr/>
        </p:nvCxnSpPr>
        <p:spPr>
          <a:xfrm flipH="1">
            <a:off x="2096918" y="2134146"/>
            <a:ext cx="1609200" cy="1306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0;p45"/>
          <p:cNvCxnSpPr>
            <a:stCxn id="24" idx="3"/>
            <a:endCxn id="26" idx="0"/>
          </p:cNvCxnSpPr>
          <p:nvPr/>
        </p:nvCxnSpPr>
        <p:spPr>
          <a:xfrm flipH="1">
            <a:off x="1102418" y="2134146"/>
            <a:ext cx="2603700" cy="998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1;p45"/>
          <p:cNvCxnSpPr>
            <a:stCxn id="25" idx="5"/>
            <a:endCxn id="28" idx="1"/>
          </p:cNvCxnSpPr>
          <p:nvPr/>
        </p:nvCxnSpPr>
        <p:spPr>
          <a:xfrm>
            <a:off x="1041531" y="2279471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2;p45"/>
          <p:cNvCxnSpPr>
            <a:endCxn id="29" idx="2"/>
          </p:cNvCxnSpPr>
          <p:nvPr/>
        </p:nvCxnSpPr>
        <p:spPr>
          <a:xfrm rot="10800000" flipH="1">
            <a:off x="3758187" y="2913502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Google Shape;503;p45"/>
          <p:cNvCxnSpPr>
            <a:endCxn id="26" idx="0"/>
          </p:cNvCxnSpPr>
          <p:nvPr/>
        </p:nvCxnSpPr>
        <p:spPr>
          <a:xfrm rot="10800000">
            <a:off x="1102537" y="3132802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Google Shape;504;p45"/>
          <p:cNvCxnSpPr>
            <a:stCxn id="28" idx="1"/>
            <a:endCxn id="27" idx="6"/>
          </p:cNvCxnSpPr>
          <p:nvPr/>
        </p:nvCxnSpPr>
        <p:spPr>
          <a:xfrm flipH="1">
            <a:off x="2316162" y="3438258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619963" y="1349662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Disjoint sets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V1 = {a, b, d}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V2 = {c, e, f, g}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6" name="Google Shape;116;p17"/>
          <p:cNvCxnSpPr>
            <a:endCxn id="10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Google Shape;117;p17"/>
          <p:cNvCxnSpPr>
            <a:endCxn id="111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Google Shape;118;p17"/>
          <p:cNvCxnSpPr>
            <a:stCxn id="109" idx="5"/>
            <a:endCxn id="112" idx="1"/>
          </p:cNvCxnSpPr>
          <p:nvPr/>
        </p:nvCxnSpPr>
        <p:spPr>
          <a:xfrm>
            <a:off x="2164429" y="17228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Google Shape;119;p17"/>
          <p:cNvCxnSpPr>
            <a:endCxn id="112" idx="2"/>
          </p:cNvCxnSpPr>
          <p:nvPr/>
        </p:nvCxnSpPr>
        <p:spPr>
          <a:xfrm>
            <a:off x="1293975" y="27908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Google Shape;120;p17"/>
          <p:cNvCxnSpPr>
            <a:endCxn id="11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Google Shape;121;p17"/>
          <p:cNvCxnSpPr>
            <a:endCxn id="11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Google Shape;122;p17"/>
          <p:cNvCxnSpPr>
            <a:endCxn id="11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Google Shape;123;p17"/>
          <p:cNvCxnSpPr>
            <a:stCxn id="111" idx="5"/>
            <a:endCxn id="113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Google Shape;124;p17"/>
          <p:cNvSpPr/>
          <p:nvPr/>
        </p:nvSpPr>
        <p:spPr>
          <a:xfrm>
            <a:off x="5279400" y="13320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885150" y="12794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stCxn id="124" idx="6"/>
            <a:endCxn id="125" idx="2"/>
          </p:cNvCxnSpPr>
          <p:nvPr/>
        </p:nvCxnSpPr>
        <p:spPr>
          <a:xfrm flipV="1">
            <a:off x="5895300" y="1565788"/>
            <a:ext cx="989850" cy="5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Google Shape;127;p17"/>
          <p:cNvSpPr txBox="1"/>
          <p:nvPr/>
        </p:nvSpPr>
        <p:spPr>
          <a:xfrm>
            <a:off x="4376100" y="2002600"/>
            <a:ext cx="4550700" cy="252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From Node 0 - Node 2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0: Initial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2: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Initial Vertex -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6206000" y="3843625"/>
            <a:ext cx="601500" cy="523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6387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Graph: Vertices and edges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9492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236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084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4783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79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0" name="Google Shape;140;p18"/>
          <p:cNvCxnSpPr>
            <a:endCxn id="133" idx="3"/>
          </p:cNvCxnSpPr>
          <p:nvPr/>
        </p:nvCxnSpPr>
        <p:spPr>
          <a:xfrm flipV="1">
            <a:off x="12876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Google Shape;141;p18"/>
          <p:cNvCxnSpPr>
            <a:endCxn id="135" idx="1"/>
          </p:cNvCxnSpPr>
          <p:nvPr/>
        </p:nvCxnSpPr>
        <p:spPr>
          <a:xfrm>
            <a:off x="2273300" y="1528025"/>
            <a:ext cx="766096" cy="535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Google Shape;142;p18"/>
          <p:cNvCxnSpPr>
            <a:stCxn id="133" idx="5"/>
            <a:endCxn id="136" idx="1"/>
          </p:cNvCxnSpPr>
          <p:nvPr/>
        </p:nvCxnSpPr>
        <p:spPr>
          <a:xfrm>
            <a:off x="21644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Google Shape;143;p18"/>
          <p:cNvCxnSpPr>
            <a:endCxn id="136" idx="2"/>
          </p:cNvCxnSpPr>
          <p:nvPr/>
        </p:nvCxnSpPr>
        <p:spPr>
          <a:xfrm>
            <a:off x="12939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Google Shape;144;p18"/>
          <p:cNvCxnSpPr>
            <a:endCxn id="138" idx="1"/>
          </p:cNvCxnSpPr>
          <p:nvPr/>
        </p:nvCxnSpPr>
        <p:spPr>
          <a:xfrm>
            <a:off x="10906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Google Shape;145;p18"/>
          <p:cNvCxnSpPr>
            <a:endCxn id="136" idx="3"/>
          </p:cNvCxnSpPr>
          <p:nvPr/>
        </p:nvCxnSpPr>
        <p:spPr>
          <a:xfrm flipV="1">
            <a:off x="20267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Google Shape;146;p18"/>
          <p:cNvCxnSpPr>
            <a:endCxn id="135" idx="3"/>
          </p:cNvCxnSpPr>
          <p:nvPr/>
        </p:nvCxnSpPr>
        <p:spPr>
          <a:xfrm flipV="1">
            <a:off x="27537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Google Shape;147;p18"/>
          <p:cNvCxnSpPr>
            <a:stCxn id="135" idx="5"/>
            <a:endCxn id="137" idx="0"/>
          </p:cNvCxnSpPr>
          <p:nvPr/>
        </p:nvCxnSpPr>
        <p:spPr>
          <a:xfrm>
            <a:off x="3474904" y="1995998"/>
            <a:ext cx="441484" cy="1184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8" name="Google Shape;148;p18"/>
          <p:cNvSpPr txBox="1"/>
          <p:nvPr/>
        </p:nvSpPr>
        <p:spPr>
          <a:xfrm>
            <a:off x="4908125" y="1866500"/>
            <a:ext cx="3971700" cy="9052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{05, 04, 02,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24, 45, 15, 14, 23}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Loops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60" name="Google Shape;160;p19"/>
          <p:cNvCxnSpPr>
            <a:endCxn id="155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endCxn id="156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endCxn id="156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endCxn id="158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>
            <a:endCxn id="156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>
            <a:endCxn id="15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160075" y="3108543"/>
            <a:ext cx="714950" cy="600000"/>
          </a:xfrm>
          <a:custGeom>
            <a:avLst/>
            <a:gdLst/>
            <a:ahLst/>
            <a:cxnLst/>
            <a:rect l="l" t="t" r="r" b="b"/>
            <a:pathLst>
              <a:path w="28598" h="24000" extrusionOk="0">
                <a:moveTo>
                  <a:pt x="0" y="6846"/>
                </a:moveTo>
                <a:cubicBezTo>
                  <a:pt x="4151" y="5808"/>
                  <a:pt x="20565" y="-2163"/>
                  <a:pt x="24904" y="620"/>
                </a:cubicBezTo>
                <a:cubicBezTo>
                  <a:pt x="29243" y="3403"/>
                  <a:pt x="29762" y="20995"/>
                  <a:pt x="26036" y="23542"/>
                </a:cubicBezTo>
                <a:cubicBezTo>
                  <a:pt x="22310" y="26089"/>
                  <a:pt x="6462" y="17175"/>
                  <a:pt x="2547" y="1590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Multiple edges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81" name="Google Shape;181;p20"/>
          <p:cNvCxnSpPr>
            <a:endCxn id="176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endCxn id="177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endCxn id="177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endCxn id="17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endCxn id="17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89" idx="5"/>
            <a:endCxn id="178" idx="0"/>
          </p:cNvCxnSpPr>
          <p:nvPr/>
        </p:nvCxnSpPr>
        <p:spPr>
          <a:xfrm>
            <a:off x="3474904" y="1984605"/>
            <a:ext cx="441600" cy="119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516250" y="1966850"/>
            <a:ext cx="774225" cy="1315925"/>
          </a:xfrm>
          <a:custGeom>
            <a:avLst/>
            <a:gdLst/>
            <a:ahLst/>
            <a:cxnLst/>
            <a:rect l="l" t="t" r="r" b="b"/>
            <a:pathLst>
              <a:path w="30969" h="52637" extrusionOk="0">
                <a:moveTo>
                  <a:pt x="0" y="0"/>
                </a:moveTo>
                <a:cubicBezTo>
                  <a:pt x="4953" y="3396"/>
                  <a:pt x="25517" y="11603"/>
                  <a:pt x="29715" y="20376"/>
                </a:cubicBezTo>
                <a:cubicBezTo>
                  <a:pt x="33913" y="29149"/>
                  <a:pt x="25942" y="47260"/>
                  <a:pt x="25187" y="5263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3184043" y="2072975"/>
            <a:ext cx="502000" cy="1167350"/>
          </a:xfrm>
          <a:custGeom>
            <a:avLst/>
            <a:gdLst/>
            <a:ahLst/>
            <a:cxnLst/>
            <a:rect l="l" t="t" r="r" b="b"/>
            <a:pathLst>
              <a:path w="20080" h="46694" extrusionOk="0">
                <a:moveTo>
                  <a:pt x="5647" y="0"/>
                </a:moveTo>
                <a:cubicBezTo>
                  <a:pt x="4798" y="4528"/>
                  <a:pt x="-1852" y="19385"/>
                  <a:pt x="553" y="27167"/>
                </a:cubicBezTo>
                <a:cubicBezTo>
                  <a:pt x="2959" y="34949"/>
                  <a:pt x="16826" y="43440"/>
                  <a:pt x="20080" y="4669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Adjacency Matrix Representation: Undirected Graph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2599531807"/>
              </p:ext>
            </p:extLst>
          </p:nvPr>
        </p:nvGraphicFramePr>
        <p:xfrm>
          <a:off x="451325" y="1202388"/>
          <a:ext cx="3791200" cy="29907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1558</Words>
  <Application>Microsoft Office PowerPoint</Application>
  <PresentationFormat>On-screen Show (16:9)</PresentationFormat>
  <Paragraphs>839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Comic Sans MS</vt:lpstr>
      <vt:lpstr>Simple Light</vt:lpstr>
      <vt:lpstr>Graphs</vt:lpstr>
      <vt:lpstr>Undirected Graph: Vertices and edges</vt:lpstr>
      <vt:lpstr>Undirected Graph: Vertices and edges</vt:lpstr>
      <vt:lpstr>Undirected Graph: Vertices and edges</vt:lpstr>
      <vt:lpstr>Directed Graph: Vertices and edges</vt:lpstr>
      <vt:lpstr>Directed Graph: Vertices and edges</vt:lpstr>
      <vt:lpstr>Loops in Graphs</vt:lpstr>
      <vt:lpstr>Multiple edges in Graphs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Undirected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Adjacency Matrix Representation: 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Undirected Graph</vt:lpstr>
      <vt:lpstr>Degree of a vertex: Directed Graph</vt:lpstr>
      <vt:lpstr>Degree of a vertex: Directed Graph </vt:lpstr>
      <vt:lpstr>Degree of a vertex: Directed Graph </vt:lpstr>
      <vt:lpstr>Degree of a vertex: Directed Graph </vt:lpstr>
      <vt:lpstr>Degree of a vertex: Directed Graph </vt:lpstr>
      <vt:lpstr>Degree of a vertex: Directed Graph</vt:lpstr>
      <vt:lpstr>Degree of a vertex: Directed Graph</vt:lpstr>
      <vt:lpstr>Degree of a vertex: Directed Graph</vt:lpstr>
      <vt:lpstr>Bipartite Graph</vt:lpstr>
      <vt:lpstr>Bipartite Graph 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Yeasir Rayhan Prince</dc:creator>
  <cp:lastModifiedBy>Yeasir Rayhan Prince</cp:lastModifiedBy>
  <cp:revision>52</cp:revision>
  <dcterms:modified xsi:type="dcterms:W3CDTF">2020-04-23T08:37:14Z</dcterms:modified>
</cp:coreProperties>
</file>