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86" r:id="rId4"/>
    <p:sldId id="287" r:id="rId5"/>
    <p:sldId id="285" r:id="rId6"/>
    <p:sldId id="264" r:id="rId7"/>
    <p:sldId id="263" r:id="rId8"/>
    <p:sldId id="265" r:id="rId9"/>
    <p:sldId id="262" r:id="rId10"/>
    <p:sldId id="267" r:id="rId11"/>
    <p:sldId id="269" r:id="rId12"/>
    <p:sldId id="272" r:id="rId13"/>
    <p:sldId id="268" r:id="rId14"/>
    <p:sldId id="298" r:id="rId15"/>
    <p:sldId id="299" r:id="rId16"/>
    <p:sldId id="288" r:id="rId17"/>
    <p:sldId id="289" r:id="rId18"/>
    <p:sldId id="290" r:id="rId19"/>
    <p:sldId id="291" r:id="rId20"/>
    <p:sldId id="295" r:id="rId21"/>
    <p:sldId id="294" r:id="rId22"/>
    <p:sldId id="292" r:id="rId23"/>
    <p:sldId id="314" r:id="rId24"/>
    <p:sldId id="271" r:id="rId25"/>
    <p:sldId id="300" r:id="rId26"/>
    <p:sldId id="301" r:id="rId27"/>
    <p:sldId id="302" r:id="rId28"/>
    <p:sldId id="303" r:id="rId29"/>
    <p:sldId id="305" r:id="rId30"/>
    <p:sldId id="275" r:id="rId31"/>
    <p:sldId id="304" r:id="rId32"/>
    <p:sldId id="313" r:id="rId33"/>
    <p:sldId id="307" r:id="rId34"/>
    <p:sldId id="308" r:id="rId35"/>
    <p:sldId id="310" r:id="rId36"/>
    <p:sldId id="311" r:id="rId37"/>
    <p:sldId id="31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What is a variable?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mic Sans MS" pitchFamily="66" charset="0"/>
              </a:rPr>
              <a:t>Location in the memory where values can be </a:t>
            </a:r>
            <a:r>
              <a:rPr lang="en-US" sz="2400" dirty="0" smtClean="0">
                <a:latin typeface="Comic Sans MS" pitchFamily="66" charset="0"/>
              </a:rPr>
              <a:t>stored</a:t>
            </a:r>
            <a:endParaRPr lang="en-US" sz="2400" dirty="0">
              <a:latin typeface="Comic Sans MS" pitchFamily="66" charset="0"/>
            </a:endParaRPr>
          </a:p>
          <a:p>
            <a:r>
              <a:rPr lang="en-US" sz="2400" dirty="0" smtClean="0">
                <a:latin typeface="Comic Sans MS" pitchFamily="66" charset="0"/>
              </a:rPr>
              <a:t>It associates a name with value</a:t>
            </a:r>
          </a:p>
          <a:p>
            <a:r>
              <a:rPr lang="en-US" sz="2400" dirty="0" smtClean="0">
                <a:latin typeface="Comic Sans MS" pitchFamily="66" charset="0"/>
              </a:rPr>
              <a:t>We can create a new variable by declaring it and then assigning value to it.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rgbClr val="00B0F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B0F0"/>
                </a:solidFill>
                <a:latin typeface="Comic Sans MS" pitchFamily="66" charset="0"/>
              </a:rPr>
              <a:t>nt</a:t>
            </a:r>
            <a:r>
              <a:rPr lang="en-US" sz="4000" dirty="0" smtClean="0">
                <a:latin typeface="Comic Sans MS" pitchFamily="66" charset="0"/>
              </a:rPr>
              <a:t> a;</a:t>
            </a:r>
            <a:br>
              <a:rPr lang="en-US" sz="4000" dirty="0" smtClean="0">
                <a:latin typeface="Comic Sans MS" pitchFamily="66" charset="0"/>
              </a:rPr>
            </a:br>
            <a:r>
              <a:rPr lang="en-US" sz="4000" dirty="0" smtClean="0">
                <a:latin typeface="Comic Sans MS" pitchFamily="66" charset="0"/>
              </a:rPr>
              <a:t>a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=</a:t>
            </a:r>
            <a:r>
              <a:rPr lang="en-US" sz="4000" dirty="0" smtClean="0">
                <a:latin typeface="Comic Sans MS" pitchFamily="66" charset="0"/>
              </a:rPr>
              <a:t> 2;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int </a:t>
            </a:r>
            <a:r>
              <a:rPr lang="en-US" sz="2400" dirty="0" err="1">
                <a:latin typeface="Comic Sans MS" pitchFamily="66" charset="0"/>
              </a:rPr>
              <a:t>print_sum</a:t>
            </a:r>
            <a:r>
              <a:rPr lang="en-US" sz="2400" dirty="0">
                <a:latin typeface="Comic Sans MS" pitchFamily="66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mic Sans MS" pitchFamily="66" charset="0"/>
              </a:rPr>
              <a:t>use '_' as the word separator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Variable name: multi-word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767" y="990600"/>
            <a:ext cx="8305800" cy="5211763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a; </a:t>
            </a:r>
            <a:endParaRPr lang="en-US" sz="2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a=2</a:t>
            </a:r>
            <a:r>
              <a:rPr lang="en-US" sz="2800" dirty="0">
                <a:latin typeface="Comic Sans MS" pitchFamily="66" charset="0"/>
              </a:rPr>
              <a:t>; </a:t>
            </a:r>
            <a:r>
              <a:rPr lang="en-US" sz="2800" dirty="0" smtClean="0">
                <a:latin typeface="Comic Sans MS" pitchFamily="66" charset="0"/>
              </a:rPr>
              <a:t>   </a:t>
            </a:r>
          </a:p>
          <a:p>
            <a:pPr>
              <a:buNone/>
            </a:pPr>
            <a:endParaRPr lang="en-US" sz="2800" dirty="0" smtClean="0">
              <a:latin typeface="Comic Sans MS" pitchFamily="66" charset="0"/>
            </a:endParaRPr>
          </a:p>
          <a:p>
            <a:pPr>
              <a:buNone/>
            </a:pP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int </a:t>
            </a:r>
            <a:r>
              <a:rPr lang="en-US" sz="2800" dirty="0">
                <a:latin typeface="Comic Sans MS" pitchFamily="66" charset="0"/>
              </a:rPr>
              <a:t>a = 2;</a:t>
            </a:r>
          </a:p>
          <a:p>
            <a:pPr algn="ctr">
              <a:buNone/>
            </a:pPr>
            <a:endParaRPr lang="en-US" dirty="0">
              <a:latin typeface="Comic Sans MS" pitchFamily="66" charset="0"/>
            </a:endParaRPr>
          </a:p>
          <a:p>
            <a:pPr algn="ctr">
              <a:buNone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Variable initialization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990600"/>
            <a:ext cx="44196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2743200"/>
            <a:ext cx="44196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a;                                            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int </a:t>
            </a:r>
            <a:r>
              <a:rPr lang="en-US" dirty="0">
                <a:latin typeface="Comic Sans MS" pitchFamily="66" charset="0"/>
              </a:rPr>
              <a:t>a, b;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b;             </a:t>
            </a:r>
            <a:r>
              <a:rPr lang="en-US" sz="1800" dirty="0">
                <a:latin typeface="Comic Sans MS" pitchFamily="66" charset="0"/>
              </a:rPr>
              <a:t>Data type same </a:t>
            </a:r>
            <a:r>
              <a:rPr lang="en-US" dirty="0">
                <a:latin typeface="Comic Sans MS" pitchFamily="66" charset="0"/>
              </a:rPr>
              <a:t/>
            </a:r>
            <a:br>
              <a:rPr lang="en-US" dirty="0">
                <a:latin typeface="Comic Sans MS" pitchFamily="66" charset="0"/>
              </a:rPr>
            </a:b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int a;                                                       int a;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float b;          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Data </a:t>
            </a:r>
            <a:r>
              <a:rPr lang="en-US" sz="2000" dirty="0">
                <a:latin typeface="Comic Sans MS" pitchFamily="66" charset="0"/>
              </a:rPr>
              <a:t>type different</a:t>
            </a:r>
            <a:r>
              <a:rPr lang="en-US" sz="2400" dirty="0">
                <a:latin typeface="Comic Sans MS" pitchFamily="66" charset="0"/>
              </a:rPr>
              <a:t>              </a:t>
            </a:r>
            <a:r>
              <a:rPr lang="en-US" sz="2400" dirty="0" smtClean="0">
                <a:latin typeface="Comic Sans MS" pitchFamily="66" charset="0"/>
              </a:rPr>
              <a:t>float </a:t>
            </a:r>
            <a:r>
              <a:rPr lang="en-US" sz="2400" dirty="0">
                <a:latin typeface="Comic Sans MS" pitchFamily="66" charset="0"/>
              </a:rPr>
              <a:t>b;</a:t>
            </a:r>
            <a:br>
              <a:rPr lang="en-US" sz="2400" dirty="0">
                <a:latin typeface="Comic Sans MS" pitchFamily="66" charset="0"/>
              </a:rPr>
            </a:br>
            <a:endParaRPr lang="en-US" sz="2400" dirty="0">
              <a:latin typeface="Comic Sans MS" pitchFamily="66" charset="0"/>
            </a:endParaRPr>
          </a:p>
          <a:p>
            <a:pPr algn="ctr">
              <a:buNone/>
            </a:pPr>
            <a:endParaRPr lang="en-US" dirty="0">
              <a:latin typeface="Comic Sans MS" pitchFamily="66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81200" y="2057400"/>
            <a:ext cx="3886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05000" y="3886200"/>
            <a:ext cx="3886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Comic Sans MS" pitchFamily="66" charset="0"/>
              </a:rPr>
              <a:t>Declaring multiple variables in single statement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1524000"/>
            <a:ext cx="14478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19800" y="1295400"/>
            <a:ext cx="1752601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1000" y="3352800"/>
            <a:ext cx="14478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6000" y="3352800"/>
            <a:ext cx="14478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7200" dirty="0" smtClean="0">
                <a:solidFill>
                  <a:srgbClr val="00B0F0"/>
                </a:solidFill>
                <a:latin typeface="Comic Sans MS" pitchFamily="66" charset="0"/>
              </a:rPr>
              <a:t>Declare variables </a:t>
            </a:r>
            <a:r>
              <a:rPr lang="en-US" sz="7200" dirty="0">
                <a:solidFill>
                  <a:srgbClr val="00B0F0"/>
                </a:solidFill>
                <a:latin typeface="Comic Sans MS" pitchFamily="66" charset="0"/>
              </a:rPr>
              <a:t>before they are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printing variables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81000" y="1371601"/>
            <a:ext cx="8382000" cy="327659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#include &lt;</a:t>
            </a:r>
            <a:r>
              <a:rPr lang="en-US" sz="2800" dirty="0" err="1">
                <a:latin typeface="Comic Sans MS" pitchFamily="66" charset="0"/>
              </a:rPr>
              <a:t>stdio.h</a:t>
            </a:r>
            <a:r>
              <a:rPr lang="en-US" sz="2800" dirty="0">
                <a:latin typeface="Comic Sans MS" pitchFamily="66" charset="0"/>
              </a:rPr>
              <a:t>&gt;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main()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{					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    </a:t>
            </a:r>
            <a:r>
              <a:rPr lang="en-US" sz="2800" dirty="0">
                <a:latin typeface="Comic Sans MS" pitchFamily="66" charset="0"/>
              </a:rPr>
              <a:t>int a;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</a:t>
            </a:r>
            <a:r>
              <a:rPr lang="en-US" sz="2800" dirty="0" smtClean="0">
                <a:latin typeface="Comic Sans MS" pitchFamily="66" charset="0"/>
              </a:rPr>
              <a:t>a </a:t>
            </a:r>
            <a:r>
              <a:rPr lang="en-US" sz="2800" dirty="0">
                <a:latin typeface="Comic Sans MS" pitchFamily="66" charset="0"/>
              </a:rPr>
              <a:t>= 2</a:t>
            </a:r>
            <a:r>
              <a:rPr lang="en-US" sz="2800" dirty="0" smtClean="0">
                <a:latin typeface="Comic Sans MS" pitchFamily="66" charset="0"/>
              </a:rPr>
              <a:t>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   printf</a:t>
            </a:r>
            <a:r>
              <a:rPr lang="en-US" sz="2800" dirty="0">
                <a:latin typeface="Comic Sans MS" pitchFamily="66" charset="0"/>
              </a:rPr>
              <a:t>(“%d”, a);</a:t>
            </a:r>
            <a:endParaRPr lang="en-US" sz="2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}</a:t>
            </a:r>
            <a:endParaRPr lang="en-US" sz="2200" dirty="0"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2667000"/>
            <a:ext cx="3657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143000"/>
            <a:ext cx="4419600" cy="335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4953000"/>
            <a:ext cx="8305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72200" y="2133600"/>
            <a:ext cx="9144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62600" y="2209800"/>
            <a:ext cx="9144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23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scanning</a:t>
            </a:r>
            <a:r>
              <a:rPr lang="en-US" sz="4000" dirty="0" smtClean="0">
                <a:latin typeface="Comic Sans MS" pitchFamily="66" charset="0"/>
              </a:rPr>
              <a:t> variables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81000" y="1371601"/>
            <a:ext cx="8382000" cy="327659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#include &lt;</a:t>
            </a:r>
            <a:r>
              <a:rPr lang="en-US" sz="2800" dirty="0" err="1">
                <a:latin typeface="Comic Sans MS" pitchFamily="66" charset="0"/>
              </a:rPr>
              <a:t>stdio.h</a:t>
            </a:r>
            <a:r>
              <a:rPr lang="en-US" sz="2800" dirty="0">
                <a:latin typeface="Comic Sans MS" pitchFamily="66" charset="0"/>
              </a:rPr>
              <a:t>&gt;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main()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{					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    </a:t>
            </a:r>
            <a:r>
              <a:rPr lang="en-US" sz="2800" dirty="0">
                <a:latin typeface="Comic Sans MS" pitchFamily="66" charset="0"/>
              </a:rPr>
              <a:t>int a;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</a:t>
            </a:r>
            <a:r>
              <a:rPr lang="en-US" sz="2800" dirty="0" smtClean="0">
                <a:latin typeface="Comic Sans MS" pitchFamily="66" charset="0"/>
              </a:rPr>
              <a:t>a </a:t>
            </a:r>
            <a:r>
              <a:rPr lang="en-US" sz="2800" dirty="0">
                <a:latin typeface="Comic Sans MS" pitchFamily="66" charset="0"/>
              </a:rPr>
              <a:t>= 2</a:t>
            </a:r>
            <a:r>
              <a:rPr lang="en-US" sz="2800" dirty="0" smtClean="0">
                <a:latin typeface="Comic Sans MS" pitchFamily="66" charset="0"/>
              </a:rPr>
              <a:t>; 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   printf</a:t>
            </a:r>
            <a:r>
              <a:rPr lang="en-US" sz="2800" dirty="0">
                <a:latin typeface="Comic Sans MS" pitchFamily="66" charset="0"/>
              </a:rPr>
              <a:t>(“%d”, a</a:t>
            </a:r>
            <a:r>
              <a:rPr lang="en-US" sz="2800" dirty="0" smtClean="0">
                <a:latin typeface="Comic Sans MS" pitchFamily="66" charset="0"/>
              </a:rPr>
              <a:t>);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}</a:t>
            </a:r>
            <a:endParaRPr lang="en-US" sz="2200" dirty="0"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3124200"/>
            <a:ext cx="3657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143000"/>
            <a:ext cx="4419600" cy="335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4953000"/>
            <a:ext cx="8305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72200" y="2209800"/>
            <a:ext cx="914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2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2600" y="2209800"/>
            <a:ext cx="9144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30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Printing variables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81000" y="1371601"/>
            <a:ext cx="8382000" cy="327659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#include &lt;</a:t>
            </a:r>
            <a:r>
              <a:rPr lang="en-US" sz="2800" dirty="0" err="1">
                <a:latin typeface="Comic Sans MS" pitchFamily="66" charset="0"/>
              </a:rPr>
              <a:t>stdio.h</a:t>
            </a:r>
            <a:r>
              <a:rPr lang="en-US" sz="2800" dirty="0">
                <a:latin typeface="Comic Sans MS" pitchFamily="66" charset="0"/>
              </a:rPr>
              <a:t>&gt;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main()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{					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    </a:t>
            </a:r>
            <a:r>
              <a:rPr lang="en-US" sz="2800" dirty="0">
                <a:latin typeface="Comic Sans MS" pitchFamily="66" charset="0"/>
              </a:rPr>
              <a:t>int a;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a = 2</a:t>
            </a:r>
            <a:r>
              <a:rPr lang="en-US" sz="2800" dirty="0" smtClean="0">
                <a:latin typeface="Comic Sans MS" pitchFamily="66" charset="0"/>
              </a:rPr>
              <a:t>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	</a:t>
            </a:r>
            <a:r>
              <a:rPr lang="en-US" sz="2800" dirty="0" smtClean="0">
                <a:latin typeface="Comic Sans MS" pitchFamily="66" charset="0"/>
              </a:rPr>
              <a:t>printf(“%d”, a);                               </a:t>
            </a:r>
            <a:endParaRPr lang="en-US" sz="22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}</a:t>
            </a:r>
            <a:endParaRPr lang="en-US" sz="2200" dirty="0"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3581400"/>
            <a:ext cx="3657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143000"/>
            <a:ext cx="4419600" cy="335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1000" y="4953000"/>
            <a:ext cx="8305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2209800"/>
            <a:ext cx="914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2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2600" y="2209800"/>
            <a:ext cx="9144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28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Printing variables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81000" y="1371601"/>
            <a:ext cx="8382000" cy="3276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	</a:t>
            </a:r>
            <a:r>
              <a:rPr lang="en-US" sz="2800" dirty="0" smtClean="0">
                <a:latin typeface="Comic Sans MS" pitchFamily="66" charset="0"/>
              </a:rPr>
              <a:t>                 printf(“%d”, a);                               </a:t>
            </a:r>
            <a:endParaRPr lang="en-US" sz="2200" dirty="0" smtClean="0">
              <a:latin typeface="Comic Sans MS" pitchFamily="66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600200" y="1905000"/>
            <a:ext cx="1449388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76800" y="1828800"/>
            <a:ext cx="1676400" cy="1371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048000" y="1828800"/>
            <a:ext cx="1143000" cy="1981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000" y="28956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Name of the function for printing variables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7800" y="411480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Format specifier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</a:rPr>
              <a:t>Depends on the data type of the variable you want to 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</a:rPr>
              <a:t>Must be inside double quotes</a:t>
            </a:r>
          </a:p>
          <a:p>
            <a:r>
              <a:rPr lang="en-US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           See Datatype.pdf</a:t>
            </a:r>
            <a:endParaRPr lang="en-US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9200" y="34290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Name of the variable you want to print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18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Printing multiple variables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53000" y="4191000"/>
            <a:ext cx="3352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4800" y="914400"/>
            <a:ext cx="3505200" cy="358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1066800"/>
            <a:ext cx="3810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#include &lt;</a:t>
            </a:r>
            <a:r>
              <a:rPr lang="en-US" sz="2000" dirty="0" err="1">
                <a:latin typeface="Comic Sans MS" pitchFamily="66" charset="0"/>
              </a:rPr>
              <a:t>stdio.h</a:t>
            </a:r>
            <a:r>
              <a:rPr lang="en-US" sz="2000" dirty="0">
                <a:latin typeface="Comic Sans MS" pitchFamily="66" charset="0"/>
              </a:rPr>
              <a:t>&gt;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main()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{			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</a:t>
            </a:r>
            <a:r>
              <a:rPr lang="en-US" sz="2000" dirty="0" smtClean="0">
                <a:latin typeface="Comic Sans MS" pitchFamily="66" charset="0"/>
              </a:rPr>
              <a:t>a = 2;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float b = 3.4;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   char c = ‘A’;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   printf</a:t>
            </a:r>
            <a:r>
              <a:rPr lang="en-US" sz="2000" dirty="0">
                <a:latin typeface="Comic Sans MS" pitchFamily="66" charset="0"/>
              </a:rPr>
              <a:t>(“%d”, a);                               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   printf(“%f”, b);                               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   printf(“%c”, c);                               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endParaRPr lang="en-US" sz="1600" dirty="0">
              <a:latin typeface="Comic Sans MS" pitchFamily="66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0" y="2362200"/>
            <a:ext cx="4114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#include &lt;</a:t>
            </a:r>
            <a:r>
              <a:rPr lang="en-US" sz="2000" dirty="0" err="1">
                <a:latin typeface="Comic Sans MS" pitchFamily="66" charset="0"/>
              </a:rPr>
              <a:t>stdio.h</a:t>
            </a:r>
            <a:r>
              <a:rPr lang="en-US" sz="2000" dirty="0">
                <a:latin typeface="Comic Sans MS" pitchFamily="66" charset="0"/>
              </a:rPr>
              <a:t>&gt;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main()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{			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</a:t>
            </a:r>
            <a:r>
              <a:rPr lang="en-US" sz="2000" dirty="0" smtClean="0">
                <a:latin typeface="Comic Sans MS" pitchFamily="66" charset="0"/>
              </a:rPr>
              <a:t>a = 2;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float b = 3.4;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   char c = ‘A’;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   printf</a:t>
            </a:r>
            <a:r>
              <a:rPr lang="en-US" sz="2000" dirty="0">
                <a:latin typeface="Comic Sans MS" pitchFamily="66" charset="0"/>
              </a:rPr>
              <a:t>(“%</a:t>
            </a:r>
            <a:r>
              <a:rPr lang="en-US" sz="2000" dirty="0" smtClean="0">
                <a:latin typeface="Comic Sans MS" pitchFamily="66" charset="0"/>
              </a:rPr>
              <a:t>d, %f, %c”, a, b, c);                                             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endParaRPr lang="en-US" sz="1600" dirty="0">
              <a:latin typeface="Comic Sans MS" pitchFamily="66" charset="0"/>
            </a:endParaRPr>
          </a:p>
          <a:p>
            <a:pPr>
              <a:buNone/>
            </a:pPr>
            <a:endParaRPr lang="en-US" sz="1600" dirty="0" smtClean="0">
              <a:latin typeface="Comic Sans MS" pitchFamily="66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0" y="2057400"/>
            <a:ext cx="3810000" cy="335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85800" y="2895600"/>
            <a:ext cx="26670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0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scanning</a:t>
            </a:r>
            <a:r>
              <a:rPr lang="en-US" sz="4000" dirty="0" smtClean="0">
                <a:latin typeface="Comic Sans MS" pitchFamily="66" charset="0"/>
              </a:rPr>
              <a:t> variables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81000" y="1371601"/>
            <a:ext cx="8382000" cy="327659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#include &lt;</a:t>
            </a:r>
            <a:r>
              <a:rPr lang="en-US" sz="2800" dirty="0" err="1">
                <a:latin typeface="Comic Sans MS" pitchFamily="66" charset="0"/>
              </a:rPr>
              <a:t>stdio.h</a:t>
            </a:r>
            <a:r>
              <a:rPr lang="en-US" sz="2800" dirty="0">
                <a:latin typeface="Comic Sans MS" pitchFamily="66" charset="0"/>
              </a:rPr>
              <a:t>&gt;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main()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{					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    </a:t>
            </a:r>
            <a:r>
              <a:rPr lang="en-US" sz="2800" dirty="0">
                <a:latin typeface="Comic Sans MS" pitchFamily="66" charset="0"/>
              </a:rPr>
              <a:t>int a</a:t>
            </a:r>
            <a:r>
              <a:rPr lang="en-US" sz="2800" dirty="0" smtClean="0">
                <a:latin typeface="Comic Sans MS" pitchFamily="66" charset="0"/>
              </a:rPr>
              <a:t>;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   printf(“Enter a:”)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   </a:t>
            </a:r>
            <a:r>
              <a:rPr lang="en-US" sz="2800" dirty="0" err="1" smtClean="0">
                <a:latin typeface="Comic Sans MS" pitchFamily="66" charset="0"/>
              </a:rPr>
              <a:t>scanf</a:t>
            </a:r>
            <a:r>
              <a:rPr lang="en-US" sz="2800" dirty="0" smtClean="0">
                <a:latin typeface="Comic Sans MS" pitchFamily="66" charset="0"/>
              </a:rPr>
              <a:t>(“%d”, &amp;a);                               </a:t>
            </a:r>
            <a:endParaRPr lang="en-US" sz="22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}</a:t>
            </a:r>
            <a:endParaRPr lang="en-US" sz="2200" dirty="0"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2667000"/>
            <a:ext cx="3657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143000"/>
            <a:ext cx="4419600" cy="335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4953000"/>
            <a:ext cx="8305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72200" y="2133600"/>
            <a:ext cx="9144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62600" y="2209800"/>
            <a:ext cx="9144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7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Variable declaration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81000" y="1371601"/>
            <a:ext cx="8382000" cy="327659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#include &lt;</a:t>
            </a:r>
            <a:r>
              <a:rPr lang="en-US" sz="2800" dirty="0" err="1">
                <a:latin typeface="Comic Sans MS" pitchFamily="66" charset="0"/>
              </a:rPr>
              <a:t>stdio.h</a:t>
            </a:r>
            <a:r>
              <a:rPr lang="en-US" sz="2800" dirty="0">
                <a:latin typeface="Comic Sans MS" pitchFamily="66" charset="0"/>
              </a:rPr>
              <a:t>&gt;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main()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{					                 int </a:t>
            </a:r>
            <a:r>
              <a:rPr lang="en-US" sz="2800" dirty="0">
                <a:latin typeface="Comic Sans MS" pitchFamily="66" charset="0"/>
              </a:rPr>
              <a:t>a</a:t>
            </a:r>
            <a:r>
              <a:rPr lang="en-US" sz="2800" dirty="0" smtClean="0">
                <a:latin typeface="Comic Sans MS" pitchFamily="66" charset="0"/>
              </a:rPr>
              <a:t>;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    </a:t>
            </a:r>
            <a:r>
              <a:rPr lang="en-US" sz="2800" dirty="0">
                <a:latin typeface="Comic Sans MS" pitchFamily="66" charset="0"/>
              </a:rPr>
              <a:t>int a;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a = 2</a:t>
            </a:r>
            <a:r>
              <a:rPr lang="en-US" sz="2800" dirty="0" smtClean="0">
                <a:latin typeface="Comic Sans MS" pitchFamily="66" charset="0"/>
              </a:rPr>
              <a:t>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	</a:t>
            </a:r>
            <a:r>
              <a:rPr lang="en-US" sz="2800" dirty="0" smtClean="0">
                <a:latin typeface="Comic Sans MS" pitchFamily="66" charset="0"/>
              </a:rPr>
              <a:t>a = 100;                                </a:t>
            </a:r>
            <a:r>
              <a:rPr lang="en-US" sz="2200" dirty="0" smtClean="0">
                <a:latin typeface="Comic Sans MS" pitchFamily="66" charset="0"/>
              </a:rPr>
              <a:t>Data-type       Name 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}</a:t>
            </a:r>
            <a:r>
              <a:rPr lang="en-US" sz="2800" dirty="0" smtClean="0">
                <a:latin typeface="Comic Sans MS" pitchFamily="66" charset="0"/>
              </a:rPr>
              <a:t>                                                     </a:t>
            </a:r>
            <a:r>
              <a:rPr lang="en-US" sz="2200" dirty="0" smtClean="0">
                <a:latin typeface="Comic Sans MS" pitchFamily="66" charset="0"/>
              </a:rPr>
              <a:t>of variable</a:t>
            </a:r>
            <a:endParaRPr lang="en-US" sz="2200" dirty="0"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2743200"/>
            <a:ext cx="3657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81400" y="4800600"/>
            <a:ext cx="9144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4953000"/>
            <a:ext cx="9144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143000"/>
            <a:ext cx="4419600" cy="335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562600" y="2667000"/>
            <a:ext cx="4572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477000" y="2667000"/>
            <a:ext cx="6858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scanning</a:t>
            </a:r>
            <a:r>
              <a:rPr lang="en-US" sz="4000" dirty="0" smtClean="0">
                <a:latin typeface="Comic Sans MS" pitchFamily="66" charset="0"/>
              </a:rPr>
              <a:t> variables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81000" y="1371601"/>
            <a:ext cx="8382000" cy="327659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#include &lt;</a:t>
            </a:r>
            <a:r>
              <a:rPr lang="en-US" sz="2800" dirty="0" err="1">
                <a:latin typeface="Comic Sans MS" pitchFamily="66" charset="0"/>
              </a:rPr>
              <a:t>stdio.h</a:t>
            </a:r>
            <a:r>
              <a:rPr lang="en-US" sz="2800" dirty="0">
                <a:latin typeface="Comic Sans MS" pitchFamily="66" charset="0"/>
              </a:rPr>
              <a:t>&gt;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main()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{					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    </a:t>
            </a:r>
            <a:r>
              <a:rPr lang="en-US" sz="2800" dirty="0">
                <a:latin typeface="Comic Sans MS" pitchFamily="66" charset="0"/>
              </a:rPr>
              <a:t>int a;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    printf(“Enter a:”)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   </a:t>
            </a:r>
            <a:r>
              <a:rPr lang="en-US" sz="2800" dirty="0" err="1" smtClean="0">
                <a:latin typeface="Comic Sans MS" pitchFamily="66" charset="0"/>
              </a:rPr>
              <a:t>scanf</a:t>
            </a:r>
            <a:r>
              <a:rPr lang="en-US" sz="2800" dirty="0" smtClean="0">
                <a:latin typeface="Comic Sans MS" pitchFamily="66" charset="0"/>
              </a:rPr>
              <a:t>(“%d”, &amp;a);                               </a:t>
            </a:r>
            <a:endParaRPr lang="en-US" sz="22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}</a:t>
            </a:r>
            <a:endParaRPr lang="en-US" sz="2200" dirty="0"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3124200"/>
            <a:ext cx="3657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143000"/>
            <a:ext cx="4419600" cy="335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4953000"/>
            <a:ext cx="8305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Enter a: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72200" y="2133600"/>
            <a:ext cx="9144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62600" y="2209800"/>
            <a:ext cx="9144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24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scanning</a:t>
            </a:r>
            <a:r>
              <a:rPr lang="en-US" sz="4000" dirty="0" smtClean="0">
                <a:latin typeface="Comic Sans MS" pitchFamily="66" charset="0"/>
              </a:rPr>
              <a:t> variables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81000" y="1371601"/>
            <a:ext cx="8382000" cy="327659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#include &lt;</a:t>
            </a:r>
            <a:r>
              <a:rPr lang="en-US" sz="2800" dirty="0" err="1">
                <a:latin typeface="Comic Sans MS" pitchFamily="66" charset="0"/>
              </a:rPr>
              <a:t>stdio.h</a:t>
            </a:r>
            <a:r>
              <a:rPr lang="en-US" sz="2800" dirty="0">
                <a:latin typeface="Comic Sans MS" pitchFamily="66" charset="0"/>
              </a:rPr>
              <a:t>&gt;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main()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{					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    </a:t>
            </a:r>
            <a:r>
              <a:rPr lang="en-US" sz="2800" dirty="0">
                <a:latin typeface="Comic Sans MS" pitchFamily="66" charset="0"/>
              </a:rPr>
              <a:t>int a;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</a:t>
            </a:r>
            <a:r>
              <a:rPr lang="en-US" sz="2800" dirty="0" smtClean="0">
                <a:latin typeface="Comic Sans MS" pitchFamily="66" charset="0"/>
              </a:rPr>
              <a:t>a </a:t>
            </a:r>
            <a:r>
              <a:rPr lang="en-US" sz="2800" dirty="0">
                <a:latin typeface="Comic Sans MS" pitchFamily="66" charset="0"/>
              </a:rPr>
              <a:t>= 2</a:t>
            </a:r>
            <a:r>
              <a:rPr lang="en-US" sz="2800" dirty="0" smtClean="0">
                <a:latin typeface="Comic Sans MS" pitchFamily="66" charset="0"/>
              </a:rPr>
              <a:t>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   printf(“Enter a:”)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   </a:t>
            </a:r>
            <a:r>
              <a:rPr lang="en-US" sz="2800" dirty="0" err="1" smtClean="0">
                <a:latin typeface="Comic Sans MS" pitchFamily="66" charset="0"/>
              </a:rPr>
              <a:t>scanf</a:t>
            </a:r>
            <a:r>
              <a:rPr lang="en-US" sz="2800" dirty="0" smtClean="0">
                <a:latin typeface="Comic Sans MS" pitchFamily="66" charset="0"/>
              </a:rPr>
              <a:t>(“%d”, &amp;a);                               </a:t>
            </a:r>
            <a:endParaRPr lang="en-US" sz="22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}</a:t>
            </a:r>
            <a:endParaRPr lang="en-US" sz="2200" dirty="0"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3733800"/>
            <a:ext cx="3657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143000"/>
            <a:ext cx="4419600" cy="335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4953000"/>
            <a:ext cx="8305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Enter a:20 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72200" y="2286000"/>
            <a:ext cx="9144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20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2600" y="2209800"/>
            <a:ext cx="9144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31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Comic Sans MS" pitchFamily="66" charset="0"/>
              </a:rPr>
              <a:t>scanning variables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81000" y="1371601"/>
            <a:ext cx="8382000" cy="3276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	</a:t>
            </a:r>
            <a:r>
              <a:rPr lang="en-US" sz="2800" dirty="0" smtClean="0">
                <a:latin typeface="Comic Sans MS" pitchFamily="66" charset="0"/>
              </a:rPr>
              <a:t>                 </a:t>
            </a:r>
            <a:r>
              <a:rPr lang="en-US" sz="2800" dirty="0" err="1" smtClean="0">
                <a:latin typeface="Comic Sans MS" pitchFamily="66" charset="0"/>
              </a:rPr>
              <a:t>scanf</a:t>
            </a:r>
            <a:r>
              <a:rPr lang="en-US" sz="2800" dirty="0" smtClean="0">
                <a:latin typeface="Comic Sans MS" pitchFamily="66" charset="0"/>
              </a:rPr>
              <a:t>(“%d”, &amp;a);                               </a:t>
            </a:r>
            <a:endParaRPr lang="en-US" sz="2200" dirty="0" smtClean="0">
              <a:latin typeface="Comic Sans MS" pitchFamily="66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600200" y="1905000"/>
            <a:ext cx="1449388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76800" y="1828800"/>
            <a:ext cx="1676400" cy="1371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048000" y="1828800"/>
            <a:ext cx="1143000" cy="1981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000" y="28956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Name of the function for scanning variables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7800" y="411480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Format specifier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</a:rPr>
              <a:t>Depends on the data type of the variable you want to scan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</a:rPr>
              <a:t>Must be inside double quotes</a:t>
            </a:r>
          </a:p>
          <a:p>
            <a:r>
              <a:rPr lang="en-US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           See Datatype.pdf</a:t>
            </a:r>
            <a:endParaRPr lang="en-US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9200" y="34290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</a:rPr>
              <a:t>Name of the variable you want to scan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</a:rPr>
              <a:t>There must be &amp; before it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51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7200" dirty="0" smtClean="0">
                <a:solidFill>
                  <a:srgbClr val="00B0F0"/>
                </a:solidFill>
                <a:latin typeface="Comic Sans MS" pitchFamily="66" charset="0"/>
              </a:rPr>
              <a:t>Never forget the </a:t>
            </a:r>
          </a:p>
          <a:p>
            <a:pPr algn="ctr">
              <a:buNone/>
            </a:pPr>
            <a:r>
              <a:rPr lang="en-US" sz="7200" dirty="0" smtClean="0">
                <a:solidFill>
                  <a:srgbClr val="00B0F0"/>
                </a:solidFill>
                <a:latin typeface="Comic Sans MS" pitchFamily="66" charset="0"/>
              </a:rPr>
              <a:t>&amp;</a:t>
            </a:r>
          </a:p>
          <a:p>
            <a:pPr algn="ctr">
              <a:buNone/>
            </a:pPr>
            <a:r>
              <a:rPr lang="en-US" sz="7200" dirty="0" smtClean="0">
                <a:solidFill>
                  <a:srgbClr val="00B0F0"/>
                </a:solidFill>
                <a:latin typeface="Comic Sans MS" pitchFamily="66" charset="0"/>
              </a:rPr>
              <a:t>While scanning variables</a:t>
            </a:r>
            <a:endParaRPr lang="en-US" sz="7200" dirty="0">
              <a:solidFill>
                <a:srgbClr val="00B0F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27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Arithmetic Expression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219200"/>
            <a:ext cx="822960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#include&lt;</a:t>
            </a:r>
            <a:r>
              <a:rPr lang="en-US" sz="2400" dirty="0" err="1">
                <a:latin typeface="Comic Sans MS" panose="030F0702030302020204" pitchFamily="66" charset="0"/>
              </a:rPr>
              <a:t>stdio.h</a:t>
            </a:r>
            <a:r>
              <a:rPr lang="en-US" sz="2400" dirty="0">
                <a:latin typeface="Comic Sans MS" panose="030F0702030302020204" pitchFamily="66" charset="0"/>
              </a:rPr>
              <a:t>&gt;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int main() {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    int a, b, c;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    </a:t>
            </a:r>
            <a:r>
              <a:rPr lang="en-US" sz="2400" dirty="0" err="1">
                <a:latin typeface="Comic Sans MS" panose="030F0702030302020204" pitchFamily="66" charset="0"/>
              </a:rPr>
              <a:t>scanf</a:t>
            </a:r>
            <a:r>
              <a:rPr lang="en-US" sz="2400" dirty="0">
                <a:latin typeface="Comic Sans MS" panose="030F0702030302020204" pitchFamily="66" charset="0"/>
              </a:rPr>
              <a:t>("%d %d", &amp;a, &amp;b);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    c = a + b</a:t>
            </a:r>
            <a:r>
              <a:rPr lang="en-US" sz="2400" dirty="0" smtClean="0">
                <a:latin typeface="Comic Sans MS" panose="030F0702030302020204" pitchFamily="66" charset="0"/>
              </a:rPr>
              <a:t>;</a:t>
            </a:r>
          </a:p>
          <a:p>
            <a:r>
              <a:rPr lang="en-US" sz="2400" dirty="0" smtClean="0">
                <a:latin typeface="Comic Sans MS" panose="030F0702030302020204" pitchFamily="66" charset="0"/>
              </a:rPr>
              <a:t>    printf</a:t>
            </a:r>
            <a:r>
              <a:rPr lang="en-US" sz="2400" dirty="0">
                <a:latin typeface="Comic Sans MS" panose="030F0702030302020204" pitchFamily="66" charset="0"/>
              </a:rPr>
              <a:t>("%d\n", c);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5105400"/>
            <a:ext cx="82296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Arithmetic Expression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219200"/>
            <a:ext cx="822960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#include&lt;</a:t>
            </a:r>
            <a:r>
              <a:rPr lang="en-US" sz="2400" dirty="0" err="1">
                <a:latin typeface="Comic Sans MS" panose="030F0702030302020204" pitchFamily="66" charset="0"/>
              </a:rPr>
              <a:t>stdio.h</a:t>
            </a:r>
            <a:r>
              <a:rPr lang="en-US" sz="2400" dirty="0">
                <a:latin typeface="Comic Sans MS" panose="030F0702030302020204" pitchFamily="66" charset="0"/>
              </a:rPr>
              <a:t>&gt;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int main() {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    int a, b, c;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    </a:t>
            </a:r>
            <a:r>
              <a:rPr lang="en-US" sz="2400" dirty="0" err="1">
                <a:latin typeface="Comic Sans MS" panose="030F0702030302020204" pitchFamily="66" charset="0"/>
              </a:rPr>
              <a:t>scanf</a:t>
            </a:r>
            <a:r>
              <a:rPr lang="en-US" sz="2400" dirty="0">
                <a:latin typeface="Comic Sans MS" panose="030F0702030302020204" pitchFamily="66" charset="0"/>
              </a:rPr>
              <a:t>("%d %d", &amp;a, &amp;b);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    c = a + b</a:t>
            </a:r>
            <a:r>
              <a:rPr lang="en-US" sz="2400" dirty="0" smtClean="0">
                <a:latin typeface="Comic Sans MS" panose="030F0702030302020204" pitchFamily="66" charset="0"/>
              </a:rPr>
              <a:t>;</a:t>
            </a:r>
          </a:p>
          <a:p>
            <a:r>
              <a:rPr lang="en-US" sz="2400" dirty="0" smtClean="0">
                <a:latin typeface="Comic Sans MS" panose="030F0702030302020204" pitchFamily="66" charset="0"/>
              </a:rPr>
              <a:t>    printf</a:t>
            </a:r>
            <a:r>
              <a:rPr lang="en-US" sz="2400" dirty="0">
                <a:latin typeface="Comic Sans MS" panose="030F0702030302020204" pitchFamily="66" charset="0"/>
              </a:rPr>
              <a:t>("%d\n", c);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5105400"/>
            <a:ext cx="82296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1981200"/>
            <a:ext cx="6477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43200" y="4191000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09800" y="4191000"/>
            <a:ext cx="685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a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67200" y="4191000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33800" y="4191000"/>
            <a:ext cx="685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b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38800" y="4191000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05400" y="4191000"/>
            <a:ext cx="685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c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70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Arithmetic Expression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219200"/>
            <a:ext cx="822960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#include&lt;</a:t>
            </a:r>
            <a:r>
              <a:rPr lang="en-US" sz="2400" dirty="0" err="1">
                <a:latin typeface="Comic Sans MS" panose="030F0702030302020204" pitchFamily="66" charset="0"/>
              </a:rPr>
              <a:t>stdio.h</a:t>
            </a:r>
            <a:r>
              <a:rPr lang="en-US" sz="2400" dirty="0">
                <a:latin typeface="Comic Sans MS" panose="030F0702030302020204" pitchFamily="66" charset="0"/>
              </a:rPr>
              <a:t>&gt;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int main() {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    int a, b, c;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    </a:t>
            </a:r>
            <a:r>
              <a:rPr lang="en-US" sz="2400" dirty="0" err="1">
                <a:latin typeface="Comic Sans MS" panose="030F0702030302020204" pitchFamily="66" charset="0"/>
              </a:rPr>
              <a:t>scanf</a:t>
            </a:r>
            <a:r>
              <a:rPr lang="en-US" sz="2400" dirty="0">
                <a:latin typeface="Comic Sans MS" panose="030F0702030302020204" pitchFamily="66" charset="0"/>
              </a:rPr>
              <a:t>("%d %d", &amp;a, &amp;b);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    c = a + b</a:t>
            </a:r>
            <a:r>
              <a:rPr lang="en-US" sz="2400" dirty="0" smtClean="0">
                <a:latin typeface="Comic Sans MS" panose="030F0702030302020204" pitchFamily="66" charset="0"/>
              </a:rPr>
              <a:t>;</a:t>
            </a:r>
          </a:p>
          <a:p>
            <a:r>
              <a:rPr lang="en-US" sz="2400" dirty="0" smtClean="0">
                <a:latin typeface="Comic Sans MS" panose="030F0702030302020204" pitchFamily="66" charset="0"/>
              </a:rPr>
              <a:t>    printf</a:t>
            </a:r>
            <a:r>
              <a:rPr lang="en-US" sz="2400" dirty="0">
                <a:latin typeface="Comic Sans MS" panose="030F0702030302020204" pitchFamily="66" charset="0"/>
              </a:rPr>
              <a:t>("%d\n", c);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5105400"/>
            <a:ext cx="82296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20 40 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2362200"/>
            <a:ext cx="6477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43200" y="4191000"/>
            <a:ext cx="6858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20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4191000"/>
            <a:ext cx="685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a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67200" y="4191000"/>
            <a:ext cx="6858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40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3800" y="4191000"/>
            <a:ext cx="685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b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38800" y="4191000"/>
            <a:ext cx="6858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5400" y="4191000"/>
            <a:ext cx="685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c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12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Arithmetic Expression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219200"/>
            <a:ext cx="822960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#include&lt;</a:t>
            </a:r>
            <a:r>
              <a:rPr lang="en-US" sz="2400" dirty="0" err="1">
                <a:latin typeface="Comic Sans MS" panose="030F0702030302020204" pitchFamily="66" charset="0"/>
              </a:rPr>
              <a:t>stdio.h</a:t>
            </a:r>
            <a:r>
              <a:rPr lang="en-US" sz="2400" dirty="0">
                <a:latin typeface="Comic Sans MS" panose="030F0702030302020204" pitchFamily="66" charset="0"/>
              </a:rPr>
              <a:t>&gt;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int main() {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    int a, b, c;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    </a:t>
            </a:r>
            <a:r>
              <a:rPr lang="en-US" sz="2400" dirty="0" err="1">
                <a:latin typeface="Comic Sans MS" panose="030F0702030302020204" pitchFamily="66" charset="0"/>
              </a:rPr>
              <a:t>scanf</a:t>
            </a:r>
            <a:r>
              <a:rPr lang="en-US" sz="2400" dirty="0">
                <a:latin typeface="Comic Sans MS" panose="030F0702030302020204" pitchFamily="66" charset="0"/>
              </a:rPr>
              <a:t>("%d %d", &amp;a, &amp;b);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    c = a + b</a:t>
            </a:r>
            <a:r>
              <a:rPr lang="en-US" sz="2400" dirty="0" smtClean="0">
                <a:latin typeface="Comic Sans MS" panose="030F0702030302020204" pitchFamily="66" charset="0"/>
              </a:rPr>
              <a:t>;</a:t>
            </a:r>
          </a:p>
          <a:p>
            <a:r>
              <a:rPr lang="en-US" sz="2400" dirty="0" smtClean="0">
                <a:latin typeface="Comic Sans MS" panose="030F0702030302020204" pitchFamily="66" charset="0"/>
              </a:rPr>
              <a:t>    printf</a:t>
            </a:r>
            <a:r>
              <a:rPr lang="en-US" sz="2400" dirty="0">
                <a:latin typeface="Comic Sans MS" panose="030F0702030302020204" pitchFamily="66" charset="0"/>
              </a:rPr>
              <a:t>("%d\n", c);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5105400"/>
            <a:ext cx="82296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20 40 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2743200"/>
            <a:ext cx="6477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43200" y="4191000"/>
            <a:ext cx="6858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20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4191000"/>
            <a:ext cx="685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a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67200" y="4191000"/>
            <a:ext cx="6858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40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3800" y="4191000"/>
            <a:ext cx="685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b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38800" y="4191000"/>
            <a:ext cx="6858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6</a:t>
            </a:r>
            <a:r>
              <a:rPr lang="en-US" sz="2800" dirty="0" smtClean="0">
                <a:latin typeface="Comic Sans MS" panose="030F0702030302020204" pitchFamily="66" charset="0"/>
              </a:rPr>
              <a:t>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5400" y="4191000"/>
            <a:ext cx="685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c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9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Arithmetic Expression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219200"/>
            <a:ext cx="822960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#include&lt;</a:t>
            </a:r>
            <a:r>
              <a:rPr lang="en-US" sz="2400" dirty="0" err="1">
                <a:latin typeface="Comic Sans MS" panose="030F0702030302020204" pitchFamily="66" charset="0"/>
              </a:rPr>
              <a:t>stdio.h</a:t>
            </a:r>
            <a:r>
              <a:rPr lang="en-US" sz="2400" dirty="0">
                <a:latin typeface="Comic Sans MS" panose="030F0702030302020204" pitchFamily="66" charset="0"/>
              </a:rPr>
              <a:t>&gt;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int main() {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    int a, b, c;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    </a:t>
            </a:r>
            <a:r>
              <a:rPr lang="en-US" sz="2400" dirty="0" err="1">
                <a:latin typeface="Comic Sans MS" panose="030F0702030302020204" pitchFamily="66" charset="0"/>
              </a:rPr>
              <a:t>scanf</a:t>
            </a:r>
            <a:r>
              <a:rPr lang="en-US" sz="2400" dirty="0">
                <a:latin typeface="Comic Sans MS" panose="030F0702030302020204" pitchFamily="66" charset="0"/>
              </a:rPr>
              <a:t>("%d %d", &amp;a, &amp;b);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    c = a + b</a:t>
            </a:r>
            <a:r>
              <a:rPr lang="en-US" sz="2400" dirty="0" smtClean="0">
                <a:latin typeface="Comic Sans MS" panose="030F0702030302020204" pitchFamily="66" charset="0"/>
              </a:rPr>
              <a:t>;</a:t>
            </a:r>
          </a:p>
          <a:p>
            <a:r>
              <a:rPr lang="en-US" sz="2400" dirty="0" smtClean="0">
                <a:latin typeface="Comic Sans MS" panose="030F0702030302020204" pitchFamily="66" charset="0"/>
              </a:rPr>
              <a:t>    printf</a:t>
            </a:r>
            <a:r>
              <a:rPr lang="en-US" sz="2400" dirty="0">
                <a:latin typeface="Comic Sans MS" panose="030F0702030302020204" pitchFamily="66" charset="0"/>
              </a:rPr>
              <a:t>("%d\n", c);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5105400"/>
            <a:ext cx="82296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20 40</a:t>
            </a:r>
          </a:p>
          <a:p>
            <a:r>
              <a:rPr lang="en-US" sz="2400" dirty="0" smtClean="0">
                <a:latin typeface="Comic Sans MS" panose="030F0702030302020204" pitchFamily="66" charset="0"/>
              </a:rPr>
              <a:t>60 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3124200"/>
            <a:ext cx="6477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43200" y="4191000"/>
            <a:ext cx="6858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20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4191000"/>
            <a:ext cx="685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a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67200" y="4191000"/>
            <a:ext cx="6858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40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3800" y="4191000"/>
            <a:ext cx="685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b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38800" y="4191000"/>
            <a:ext cx="6858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6</a:t>
            </a:r>
            <a:r>
              <a:rPr lang="en-US" sz="2800" dirty="0" smtClean="0">
                <a:latin typeface="Comic Sans MS" panose="030F0702030302020204" pitchFamily="66" charset="0"/>
              </a:rPr>
              <a:t>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5400" y="4191000"/>
            <a:ext cx="685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c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85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Arithmetic Operators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161234"/>
              </p:ext>
            </p:extLst>
          </p:nvPr>
        </p:nvGraphicFramePr>
        <p:xfrm>
          <a:off x="1600200" y="1066800"/>
          <a:ext cx="6096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Operation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Operator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Addition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+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Subtraction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-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Multiplication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*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Division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/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Remainder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%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85800" y="3962400"/>
            <a:ext cx="7086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</a:rPr>
              <a:t>Addition and subtraction operates on all types </a:t>
            </a:r>
            <a:r>
              <a:rPr lang="en-US" sz="2000" dirty="0">
                <a:latin typeface="Comic Sans MS" panose="030F0702030302020204" pitchFamily="66" charset="0"/>
              </a:rPr>
              <a:t> (int, float, char) 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</a:rPr>
              <a:t>Multiplication and Division operate on int and float type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</a:rPr>
              <a:t>Remainder only operates on int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39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Variable </a:t>
            </a:r>
            <a:r>
              <a:rPr lang="en-US" sz="4000" dirty="0" smtClean="0">
                <a:latin typeface="Comic Sans MS" pitchFamily="66" charset="0"/>
              </a:rPr>
              <a:t>assignment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81000" y="1371601"/>
            <a:ext cx="8382000" cy="327659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#include &lt;</a:t>
            </a:r>
            <a:r>
              <a:rPr lang="en-US" sz="2800" dirty="0" err="1">
                <a:latin typeface="Comic Sans MS" pitchFamily="66" charset="0"/>
              </a:rPr>
              <a:t>stdio.h</a:t>
            </a:r>
            <a:r>
              <a:rPr lang="en-US" sz="2800" dirty="0">
                <a:latin typeface="Comic Sans MS" pitchFamily="66" charset="0"/>
              </a:rPr>
              <a:t>&gt;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main()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{                                                     a </a:t>
            </a:r>
            <a:r>
              <a:rPr lang="en-US" sz="2800" dirty="0">
                <a:latin typeface="Comic Sans MS" pitchFamily="66" charset="0"/>
              </a:rPr>
              <a:t>= </a:t>
            </a:r>
            <a:r>
              <a:rPr lang="en-US" sz="2800" dirty="0" smtClean="0">
                <a:latin typeface="Comic Sans MS" pitchFamily="66" charset="0"/>
              </a:rPr>
              <a:t>2</a:t>
            </a: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int a</a:t>
            </a:r>
            <a:r>
              <a:rPr lang="en-US" sz="2800" dirty="0" smtClean="0">
                <a:latin typeface="Comic Sans MS" pitchFamily="66" charset="0"/>
              </a:rPr>
              <a:t>;                                          </a:t>
            </a: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a = 2</a:t>
            </a:r>
            <a:r>
              <a:rPr lang="en-US" sz="2800" dirty="0" smtClean="0">
                <a:latin typeface="Comic Sans MS" pitchFamily="66" charset="0"/>
              </a:rPr>
              <a:t>;                                 assignment operator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	a = 100;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}</a:t>
            </a:r>
            <a:r>
              <a:rPr lang="en-US" sz="2800" dirty="0" smtClean="0">
                <a:latin typeface="Comic Sans MS" pitchFamily="66" charset="0"/>
              </a:rPr>
              <a:t>                                     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3124200"/>
            <a:ext cx="3657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29000" y="4953000"/>
            <a:ext cx="914400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anose="030F0702030302020204" pitchFamily="66" charset="0"/>
              </a:rPr>
              <a:t>2</a:t>
            </a:r>
            <a:endParaRPr lang="en-US" sz="4400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0800" y="4953000"/>
            <a:ext cx="9144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1143000"/>
            <a:ext cx="4419600" cy="335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172200" y="25908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96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95400"/>
                <a:ext cx="8229600" cy="762000"/>
              </a:xfrm>
            </p:spPr>
            <p:txBody>
              <a:bodyPr>
                <a:normAutofit lnSpcReduction="10000"/>
              </a:bodyPr>
              <a:lstStyle/>
              <a:p>
                <a:pPr>
                  <a:buNone/>
                </a:pPr>
                <a:r>
                  <a:rPr lang="en-US" b="0" dirty="0">
                    <a:latin typeface="Comic Sans MS" panose="030F0702030302020204" pitchFamily="66" charset="0"/>
                  </a:rPr>
                  <a:t>AE: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95400"/>
                <a:ext cx="8229600" cy="762000"/>
              </a:xfrm>
              <a:blipFill rotWithShape="0">
                <a:blip r:embed="rId2"/>
                <a:stretch>
                  <a:fillRect l="-1926" t="-2400" b="-9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xmlns="" id="{88458C25-3ED1-4ED4-9C2C-AB88BD74F8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800" y="213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:r>
                  <a:rPr lang="en-US" dirty="0">
                    <a:latin typeface="Comic Sans MS" panose="030F0702030302020204" pitchFamily="66" charset="0"/>
                  </a:rPr>
                  <a:t>C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458C25-3ED1-4ED4-9C2C-AB88BD74F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133600"/>
                <a:ext cx="8229600" cy="685800"/>
              </a:xfrm>
              <a:prstGeom prst="rect">
                <a:avLst/>
              </a:prstGeom>
              <a:blipFill rotWithShape="0">
                <a:blip r:embed="rId3"/>
                <a:stretch>
                  <a:fillRect l="-1926" t="-11504" b="-14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Comic Sans MS" pitchFamily="66" charset="0"/>
              </a:rPr>
              <a:t>Algebraic and C Arithmetic Expressions</a:t>
            </a:r>
            <a:endParaRPr lang="en-US" sz="3600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3"/>
              <p:cNvSpPr txBox="1">
                <a:spLocks/>
              </p:cNvSpPr>
              <p:nvPr/>
            </p:nvSpPr>
            <p:spPr>
              <a:xfrm>
                <a:off x="762000" y="4038600"/>
                <a:ext cx="82296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itchFamily="34" charset="0"/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AE: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7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038600"/>
                <a:ext cx="8229600" cy="609600"/>
              </a:xfrm>
              <a:prstGeom prst="rect">
                <a:avLst/>
              </a:prstGeom>
              <a:blipFill rotWithShape="0">
                <a:blip r:embed="rId4"/>
                <a:stretch>
                  <a:fillRect l="-1852" t="-13000" b="-2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xmlns="" id="{88458C25-3ED1-4ED4-9C2C-AB88BD74F8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2000" y="4800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:r>
                  <a:rPr lang="en-US" dirty="0">
                    <a:latin typeface="Comic Sans MS" panose="030F0702030302020204" pitchFamily="66" charset="0"/>
                  </a:rPr>
                  <a:t>C</a:t>
                </a:r>
                <a:r>
                  <a:rPr lang="en-US" dirty="0"/>
                  <a:t>: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458C25-3ED1-4ED4-9C2C-AB88BD74F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800600"/>
                <a:ext cx="8229600" cy="685800"/>
              </a:xfrm>
              <a:prstGeom prst="rect">
                <a:avLst/>
              </a:prstGeom>
              <a:blipFill rotWithShape="0">
                <a:blip r:embed="rId5"/>
                <a:stretch>
                  <a:fillRect l="-1852" t="-1160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Comic Sans MS" pitchFamily="66" charset="0"/>
              </a:rPr>
              <a:t>Algebraic and C Arithmetic Expressions</a:t>
            </a:r>
            <a:endParaRPr lang="en-US" sz="3600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3"/>
              <p:cNvSpPr txBox="1">
                <a:spLocks/>
              </p:cNvSpPr>
              <p:nvPr/>
            </p:nvSpPr>
            <p:spPr>
              <a:xfrm>
                <a:off x="457200" y="129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itchFamily="34" charset="0"/>
                  <a:buNone/>
                </a:pPr>
                <a:r>
                  <a:rPr lang="en-US" dirty="0" smtClean="0">
                    <a:latin typeface="Comic Sans MS" pitchFamily="66" charset="0"/>
                  </a:rPr>
                  <a:t>AE: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9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95400"/>
                <a:ext cx="8229600" cy="685800"/>
              </a:xfrm>
              <a:prstGeom prst="rect">
                <a:avLst/>
              </a:prstGeom>
              <a:blipFill rotWithShape="0">
                <a:blip r:embed="rId2"/>
                <a:stretch>
                  <a:fillRect l="-1704" t="-9821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3">
                <a:extLst>
                  <a:ext uri="{FF2B5EF4-FFF2-40B4-BE49-F238E27FC236}">
                    <a16:creationId xmlns:a16="http://schemas.microsoft.com/office/drawing/2014/main" xmlns="" id="{257D78D8-9E7B-4083-9F17-BF34BC7E56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400" y="2057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itchFamily="34" charset="0"/>
                  <a:buNone/>
                </a:pPr>
                <a:r>
                  <a:rPr lang="en-US" dirty="0">
                    <a:latin typeface="Comic Sans MS" pitchFamily="66" charset="0"/>
                  </a:rPr>
                  <a:t>C: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+(</m:t>
                    </m:r>
                    <m:f>
                      <m:fPr>
                        <m:type m:val="li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10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57D78D8-9E7B-4083-9F17-BF34BC7E5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057400"/>
                <a:ext cx="8229600" cy="685800"/>
              </a:xfrm>
              <a:prstGeom prst="rect">
                <a:avLst/>
              </a:prstGeom>
              <a:blipFill rotWithShape="0">
                <a:blip r:embed="rId3"/>
                <a:stretch>
                  <a:fillRect l="-1926" t="-11607" b="-13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3733800"/>
                <a:ext cx="8229600" cy="609599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dirty="0">
                    <a:latin typeface="Comic Sans MS" pitchFamily="66" charset="0"/>
                  </a:rPr>
                  <a:t>AE: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11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3733800"/>
                <a:ext cx="8229600" cy="609599"/>
              </a:xfrm>
              <a:blipFill rotWithShape="0">
                <a:blip r:embed="rId4"/>
                <a:stretch>
                  <a:fillRect l="-1852" t="-12121" b="-29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3">
                <a:extLst>
                  <a:ext uri="{FF2B5EF4-FFF2-40B4-BE49-F238E27FC236}">
                    <a16:creationId xmlns:a16="http://schemas.microsoft.com/office/drawing/2014/main" xmlns="" id="{01D2B5E4-64B7-4C73-BD1C-59C80FCD14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400" y="4419600"/>
                <a:ext cx="8229600" cy="6095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itchFamily="34" charset="0"/>
                  <a:buNone/>
                </a:pPr>
                <a:r>
                  <a:rPr lang="en-US" dirty="0">
                    <a:latin typeface="Comic Sans MS" pitchFamily="66" charset="0"/>
                  </a:rPr>
                  <a:t>C: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12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1D2B5E4-64B7-4C73-BD1C-59C80FCD1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419600"/>
                <a:ext cx="8229600" cy="609599"/>
              </a:xfrm>
              <a:prstGeom prst="rect">
                <a:avLst/>
              </a:prstGeom>
              <a:blipFill rotWithShape="0">
                <a:blip r:embed="rId5"/>
                <a:stretch>
                  <a:fillRect l="-1926" t="-13000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59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Comic Sans MS" pitchFamily="66" charset="0"/>
              </a:rPr>
              <a:t>Printing floats with specific precision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981200"/>
            <a:ext cx="77724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float a = 3.1415987666;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printf(“%f”, a); 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124200"/>
            <a:ext cx="7772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3.141599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4495800"/>
            <a:ext cx="51860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 dirty="0">
                <a:latin typeface="Comic Sans MS" pitchFamily="66" charset="0"/>
              </a:rPr>
              <a:t>Default precision = 6</a:t>
            </a:r>
            <a:endParaRPr lang="en-US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Comic Sans MS" pitchFamily="66" charset="0"/>
              </a:rPr>
              <a:t>Printing floats with specific precision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143000"/>
            <a:ext cx="77724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float a = 3.1415987666;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printf</a:t>
            </a:r>
            <a:r>
              <a:rPr lang="en-US" sz="2800" dirty="0" smtClean="0">
                <a:latin typeface="Comic Sans MS" pitchFamily="66" charset="0"/>
              </a:rPr>
              <a:t>(“%.1f</a:t>
            </a:r>
            <a:r>
              <a:rPr lang="en-US" sz="2800" dirty="0">
                <a:latin typeface="Comic Sans MS" pitchFamily="66" charset="0"/>
              </a:rPr>
              <a:t>”, a); 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438400"/>
            <a:ext cx="7772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3.1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4038600"/>
            <a:ext cx="77724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float a = 3.1415987666;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printf</a:t>
            </a:r>
            <a:r>
              <a:rPr lang="en-US" sz="2800" dirty="0" smtClean="0">
                <a:latin typeface="Comic Sans MS" pitchFamily="66" charset="0"/>
              </a:rPr>
              <a:t>(“%.4f</a:t>
            </a:r>
            <a:r>
              <a:rPr lang="en-US" sz="2800" dirty="0">
                <a:latin typeface="Comic Sans MS" pitchFamily="66" charset="0"/>
              </a:rPr>
              <a:t>”, a); 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5334000"/>
            <a:ext cx="7772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3.1415</a:t>
            </a:r>
            <a:endParaRPr lang="en-US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80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   a </a:t>
            </a:r>
            <a:r>
              <a:rPr lang="en-US" sz="4400" dirty="0">
                <a:latin typeface="Comic Sans MS" pitchFamily="66" charset="0"/>
              </a:rPr>
              <a:t>= a + b; </a:t>
            </a:r>
            <a:r>
              <a:rPr lang="en-US" sz="4400" dirty="0" smtClean="0">
                <a:latin typeface="Comic Sans MS" pitchFamily="66" charset="0"/>
              </a:rPr>
              <a:t>           a </a:t>
            </a:r>
            <a:r>
              <a:rPr lang="en-US" sz="4400" dirty="0">
                <a:latin typeface="Comic Sans MS" pitchFamily="66" charset="0"/>
              </a:rPr>
              <a:t>+= b; </a:t>
            </a:r>
            <a:endParaRPr lang="en-US" sz="4400" dirty="0" smtClean="0">
              <a:latin typeface="Comic Sans MS" pitchFamily="66" charset="0"/>
            </a:endParaRPr>
          </a:p>
          <a:p>
            <a:pPr>
              <a:buNone/>
            </a:pPr>
            <a:endParaRPr lang="en-US" sz="4400" dirty="0">
              <a:latin typeface="Comic Sans MS" pitchFamily="66" charset="0"/>
            </a:endParaRPr>
          </a:p>
          <a:p>
            <a:pPr>
              <a:buNone/>
            </a:pPr>
            <a:endParaRPr lang="en-US" sz="4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   a </a:t>
            </a:r>
            <a:r>
              <a:rPr lang="en-US" sz="4400" dirty="0">
                <a:latin typeface="Comic Sans MS" pitchFamily="66" charset="0"/>
              </a:rPr>
              <a:t>= b + </a:t>
            </a:r>
            <a:r>
              <a:rPr lang="en-US" sz="4400" dirty="0" smtClean="0">
                <a:latin typeface="Comic Sans MS" pitchFamily="66" charset="0"/>
              </a:rPr>
              <a:t>c;            a </a:t>
            </a:r>
            <a:r>
              <a:rPr lang="en-US" sz="4400" dirty="0">
                <a:latin typeface="Comic Sans MS" pitchFamily="66" charset="0"/>
              </a:rPr>
              <a:t>= b + c;</a:t>
            </a:r>
          </a:p>
          <a:p>
            <a:pPr>
              <a:buNone/>
            </a:pPr>
            <a:endParaRPr lang="en-US" sz="4400" dirty="0">
              <a:latin typeface="Comic Sans MS" pitchFamily="66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Comic Sans MS" pitchFamily="66" charset="0"/>
              </a:rPr>
              <a:t>Compound Assignment Operator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600200"/>
            <a:ext cx="28956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53000" y="1600200"/>
            <a:ext cx="28956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0" y="3962400"/>
            <a:ext cx="28956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29200" y="3962400"/>
            <a:ext cx="28956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6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		a </a:t>
            </a:r>
            <a:r>
              <a:rPr lang="en-US" dirty="0">
                <a:latin typeface="Comic Sans MS" pitchFamily="66" charset="0"/>
              </a:rPr>
              <a:t>= a – b;                   a -= b;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		a </a:t>
            </a:r>
            <a:r>
              <a:rPr lang="en-US" dirty="0">
                <a:latin typeface="Comic Sans MS" pitchFamily="66" charset="0"/>
              </a:rPr>
              <a:t>= a * b;                   a *= b;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		a </a:t>
            </a:r>
            <a:r>
              <a:rPr lang="en-US" dirty="0">
                <a:latin typeface="Comic Sans MS" pitchFamily="66" charset="0"/>
              </a:rPr>
              <a:t>= a / b;                   a /= b;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		a </a:t>
            </a:r>
            <a:r>
              <a:rPr lang="en-US" dirty="0">
                <a:latin typeface="Comic Sans MS" pitchFamily="66" charset="0"/>
              </a:rPr>
              <a:t>= a % b;                  a %= b;</a:t>
            </a: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Comic Sans MS" pitchFamily="66" charset="0"/>
              </a:rPr>
              <a:t>Compound Assignment Operator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1447800"/>
            <a:ext cx="25146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00600" y="1447800"/>
            <a:ext cx="25146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6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>
                <a:latin typeface="Comic Sans MS" pitchFamily="66" charset="0"/>
              </a:rPr>
              <a:t>a++;              ++a;</a:t>
            </a:r>
          </a:p>
          <a:p>
            <a:pPr>
              <a:buNone/>
            </a:pPr>
            <a:endParaRPr lang="en-US" sz="5400" dirty="0">
              <a:latin typeface="Comic Sans MS" pitchFamily="66" charset="0"/>
            </a:endParaRPr>
          </a:p>
          <a:p>
            <a:pPr>
              <a:buNone/>
            </a:pPr>
            <a:endParaRPr lang="en-US" sz="54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  post-increment                                 pre-increment</a:t>
            </a:r>
            <a:br>
              <a:rPr lang="en-US" sz="2000" dirty="0">
                <a:latin typeface="Comic Sans MS" pitchFamily="66" charset="0"/>
              </a:rPr>
            </a:br>
            <a:r>
              <a:rPr lang="en-US" sz="2000" dirty="0">
                <a:latin typeface="Comic Sans MS" pitchFamily="66" charset="0"/>
              </a:rPr>
              <a:t>         (post-fix)                                            (pre-fix)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67000" y="2514600"/>
            <a:ext cx="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00800" y="2438400"/>
            <a:ext cx="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Comic Sans MS" pitchFamily="66" charset="0"/>
              </a:rPr>
              <a:t>Increment Operator</a:t>
            </a:r>
            <a:endParaRPr lang="en-US" sz="3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08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--;              --a</a:t>
            </a:r>
            <a:r>
              <a:rPr lang="en-US" sz="5400" dirty="0">
                <a:latin typeface="Comic Sans MS" pitchFamily="66" charset="0"/>
              </a:rPr>
              <a:t>;</a:t>
            </a:r>
          </a:p>
          <a:p>
            <a:pPr>
              <a:buNone/>
            </a:pPr>
            <a:endParaRPr lang="en-US" sz="5400" dirty="0">
              <a:latin typeface="Comic Sans MS" pitchFamily="66" charset="0"/>
            </a:endParaRPr>
          </a:p>
          <a:p>
            <a:pPr>
              <a:buNone/>
            </a:pPr>
            <a:endParaRPr lang="en-US" sz="54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  post-decrement                                 pre-decrement</a:t>
            </a:r>
            <a:br>
              <a:rPr lang="en-US" sz="2000" dirty="0">
                <a:latin typeface="Comic Sans MS" pitchFamily="66" charset="0"/>
              </a:rPr>
            </a:br>
            <a:r>
              <a:rPr lang="en-US" sz="2000" dirty="0">
                <a:latin typeface="Comic Sans MS" pitchFamily="66" charset="0"/>
              </a:rPr>
              <a:t>         (post-fix)                                            (pre-fix)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67000" y="2514600"/>
            <a:ext cx="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00800" y="2438400"/>
            <a:ext cx="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Comic Sans MS" pitchFamily="66" charset="0"/>
              </a:rPr>
              <a:t>Decrement Operator</a:t>
            </a:r>
            <a:endParaRPr lang="en-US" sz="3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2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Variable </a:t>
            </a:r>
            <a:r>
              <a:rPr lang="en-US" sz="4000" dirty="0" smtClean="0">
                <a:latin typeface="Comic Sans MS" pitchFamily="66" charset="0"/>
              </a:rPr>
              <a:t>update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81000" y="1371601"/>
            <a:ext cx="8382000" cy="327659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#include &lt;</a:t>
            </a:r>
            <a:r>
              <a:rPr lang="en-US" sz="2800" dirty="0" err="1">
                <a:latin typeface="Comic Sans MS" pitchFamily="66" charset="0"/>
              </a:rPr>
              <a:t>stdio.h</a:t>
            </a:r>
            <a:r>
              <a:rPr lang="en-US" sz="2800" dirty="0">
                <a:latin typeface="Comic Sans MS" pitchFamily="66" charset="0"/>
              </a:rPr>
              <a:t>&gt;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main()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{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int a;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a = 2</a:t>
            </a:r>
            <a:r>
              <a:rPr lang="en-US" sz="2800" dirty="0" smtClean="0">
                <a:latin typeface="Comic Sans MS" pitchFamily="66" charset="0"/>
              </a:rPr>
              <a:t>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	</a:t>
            </a:r>
            <a:r>
              <a:rPr lang="en-US" sz="2800" dirty="0" smtClean="0">
                <a:latin typeface="Comic Sans MS" pitchFamily="66" charset="0"/>
              </a:rPr>
              <a:t>a = 100;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}</a:t>
            </a:r>
            <a:r>
              <a:rPr lang="en-US" sz="2800" dirty="0" smtClean="0">
                <a:latin typeface="Comic Sans MS" pitchFamily="66" charset="0"/>
              </a:rPr>
              <a:t>                                     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3505200"/>
            <a:ext cx="3657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29000" y="4876800"/>
            <a:ext cx="1143000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anose="030F0702030302020204" pitchFamily="66" charset="0"/>
              </a:rPr>
              <a:t>100</a:t>
            </a:r>
            <a:endParaRPr lang="en-US" sz="4400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0800" y="4953000"/>
            <a:ext cx="9144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1143000"/>
            <a:ext cx="4419600" cy="335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1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Data types in C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26719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i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nt</a:t>
            </a:r>
            <a:r>
              <a:rPr lang="en-US" dirty="0" smtClean="0">
                <a:latin typeface="Comic Sans MS" pitchFamily="66" charset="0"/>
              </a:rPr>
              <a:t>: integer value (No decimal point)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int c; 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c = 2;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float</a:t>
            </a:r>
            <a:r>
              <a:rPr lang="en-US" dirty="0" smtClean="0">
                <a:latin typeface="Comic Sans MS" pitchFamily="66" charset="0"/>
              </a:rPr>
              <a:t>: real value (decimal points)</a:t>
            </a:r>
            <a:endParaRPr lang="en-US" dirty="0">
              <a:latin typeface="Comic Sans MS" pitchFamily="66" charset="0"/>
            </a:endParaRP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float </a:t>
            </a:r>
            <a:r>
              <a:rPr lang="en-US" dirty="0">
                <a:latin typeface="Comic Sans MS" pitchFamily="66" charset="0"/>
              </a:rPr>
              <a:t>c</a:t>
            </a:r>
            <a:r>
              <a:rPr lang="en-US" dirty="0" smtClean="0">
                <a:latin typeface="Comic Sans MS" pitchFamily="66" charset="0"/>
              </a:rPr>
              <a:t>; 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c = 4.3</a:t>
            </a: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char</a:t>
            </a:r>
            <a:r>
              <a:rPr lang="en-US" dirty="0" smtClean="0">
                <a:latin typeface="Comic Sans MS" pitchFamily="66" charset="0"/>
              </a:rPr>
              <a:t>: characters</a:t>
            </a:r>
            <a:endParaRPr lang="en-US" dirty="0">
              <a:latin typeface="Comic Sans MS" pitchFamily="66" charset="0"/>
            </a:endParaRP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char </a:t>
            </a:r>
            <a:r>
              <a:rPr lang="en-US" dirty="0">
                <a:latin typeface="Comic Sans MS" pitchFamily="66" charset="0"/>
              </a:rPr>
              <a:t>c; </a:t>
            </a:r>
            <a:endParaRPr lang="en-US" dirty="0" smtClean="0">
              <a:latin typeface="Comic Sans MS" pitchFamily="66" charset="0"/>
            </a:endParaRP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c </a:t>
            </a:r>
            <a:r>
              <a:rPr lang="en-US" dirty="0">
                <a:latin typeface="Comic Sans MS" pitchFamily="66" charset="0"/>
              </a:rPr>
              <a:t>= </a:t>
            </a:r>
            <a:r>
              <a:rPr lang="en-US" dirty="0" smtClean="0">
                <a:latin typeface="Comic Sans MS" pitchFamily="66" charset="0"/>
              </a:rPr>
              <a:t>‘A’</a:t>
            </a:r>
            <a:endParaRPr lang="en-US" dirty="0">
              <a:latin typeface="Comic Sans MS" pitchFamily="66" charset="0"/>
            </a:endParaRPr>
          </a:p>
          <a:p>
            <a:pPr algn="ctr">
              <a:buNone/>
            </a:pPr>
            <a:endParaRPr lang="en-US" dirty="0">
              <a:latin typeface="Comic Sans MS" pitchFamily="66" charset="0"/>
            </a:endParaRPr>
          </a:p>
          <a:p>
            <a:pPr algn="ctr">
              <a:buNone/>
            </a:pPr>
            <a:endParaRPr lang="en-US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67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A variable name in C can be any valid </a:t>
            </a:r>
            <a:r>
              <a:rPr lang="en-US" sz="2400" b="1" dirty="0">
                <a:latin typeface="Comic Sans MS" pitchFamily="66" charset="0"/>
              </a:rPr>
              <a:t>identifier. </a:t>
            </a:r>
          </a:p>
          <a:p>
            <a:pPr algn="ctr">
              <a:buNone/>
            </a:pPr>
            <a:r>
              <a:rPr lang="en-US" sz="2400" b="1" dirty="0">
                <a:latin typeface="Comic Sans MS" pitchFamily="66" charset="0"/>
              </a:rPr>
              <a:t>An identifier is a series of characters consisting </a:t>
            </a:r>
            <a:r>
              <a:rPr lang="en-US" sz="2400" dirty="0" smtClean="0">
                <a:latin typeface="Comic Sans MS" pitchFamily="66" charset="0"/>
              </a:rPr>
              <a:t>of letters </a:t>
            </a:r>
            <a:r>
              <a:rPr lang="en-US" sz="2400" dirty="0">
                <a:latin typeface="Comic Sans MS" pitchFamily="66" charset="0"/>
              </a:rPr>
              <a:t>(a-z, A- Z), </a:t>
            </a:r>
            <a:endParaRPr lang="en-US" sz="2400" dirty="0" smtClean="0">
              <a:latin typeface="Comic Sans MS" pitchFamily="66" charset="0"/>
            </a:endParaRPr>
          </a:p>
          <a:p>
            <a:pPr algn="ctr">
              <a:buNone/>
            </a:pPr>
            <a:r>
              <a:rPr lang="en-US" sz="2400" dirty="0" smtClean="0">
                <a:latin typeface="Comic Sans MS" pitchFamily="66" charset="0"/>
              </a:rPr>
              <a:t>digits </a:t>
            </a:r>
            <a:r>
              <a:rPr lang="en-US" sz="2400" dirty="0">
                <a:latin typeface="Comic Sans MS" pitchFamily="66" charset="0"/>
              </a:rPr>
              <a:t>(0-9) </a:t>
            </a:r>
            <a:endParaRPr lang="en-US" sz="2400" dirty="0" smtClean="0">
              <a:latin typeface="Comic Sans MS" pitchFamily="66" charset="0"/>
            </a:endParaRPr>
          </a:p>
          <a:p>
            <a:pPr algn="ctr">
              <a:buNone/>
            </a:pPr>
            <a:r>
              <a:rPr lang="en-US" sz="2400" dirty="0" smtClean="0">
                <a:latin typeface="Comic Sans MS" pitchFamily="66" charset="0"/>
              </a:rPr>
              <a:t>and </a:t>
            </a:r>
            <a:r>
              <a:rPr lang="en-US" sz="2400" dirty="0">
                <a:latin typeface="Comic Sans MS" pitchFamily="66" charset="0"/>
              </a:rPr>
              <a:t>underscores (_) </a:t>
            </a:r>
            <a:endParaRPr lang="en-US" sz="2400" dirty="0" smtClean="0">
              <a:latin typeface="Comic Sans MS" pitchFamily="66" charset="0"/>
            </a:endParaRPr>
          </a:p>
          <a:p>
            <a:pPr algn="ctr">
              <a:buNone/>
            </a:pPr>
            <a:r>
              <a:rPr lang="en-US" sz="2400" dirty="0" smtClean="0">
                <a:latin typeface="Comic Sans MS" pitchFamily="66" charset="0"/>
              </a:rPr>
              <a:t>that </a:t>
            </a:r>
            <a:r>
              <a:rPr lang="en-US" sz="2400" dirty="0">
                <a:latin typeface="Comic Sans MS" pitchFamily="66" charset="0"/>
              </a:rPr>
              <a:t>does not begin with a digit.</a:t>
            </a:r>
            <a:r>
              <a:rPr lang="en-US" sz="2400" dirty="0"/>
              <a:t> 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Name of the variables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int a1;             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int 1al</a:t>
            </a:r>
            <a:endParaRPr lang="en-US" sz="2400" dirty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int A1;            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int </a:t>
            </a:r>
            <a:r>
              <a:rPr lang="en-US" sz="2400" dirty="0" err="1">
                <a:latin typeface="Comic Sans MS" pitchFamily="66" charset="0"/>
              </a:rPr>
              <a:t>abcdef</a:t>
            </a:r>
            <a:r>
              <a:rPr lang="en-US" sz="2400" dirty="0">
                <a:latin typeface="Comic Sans MS" pitchFamily="66" charset="0"/>
              </a:rPr>
              <a:t>;     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int _</a:t>
            </a:r>
            <a:r>
              <a:rPr lang="en-US" sz="2400" dirty="0" err="1">
                <a:latin typeface="Comic Sans MS" pitchFamily="66" charset="0"/>
              </a:rPr>
              <a:t>ab</a:t>
            </a:r>
            <a:r>
              <a:rPr lang="en-US" sz="2400" dirty="0">
                <a:latin typeface="Comic Sans MS" pitchFamily="66" charset="0"/>
              </a:rPr>
              <a:t>;          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int A1;           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Name of the variables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int a1;             valid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int 1al            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invalid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int A1;            valid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int </a:t>
            </a:r>
            <a:r>
              <a:rPr lang="en-US" sz="2400" dirty="0" err="1">
                <a:latin typeface="Comic Sans MS" pitchFamily="66" charset="0"/>
              </a:rPr>
              <a:t>abcdef</a:t>
            </a:r>
            <a:r>
              <a:rPr lang="en-US" sz="2400" dirty="0">
                <a:latin typeface="Comic Sans MS" pitchFamily="66" charset="0"/>
              </a:rPr>
              <a:t>;     valid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int _ab;          valid :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but avoid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int A1;            valid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Name of the variables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C is </a:t>
            </a:r>
            <a:r>
              <a:rPr lang="en-US" sz="2400" b="1" dirty="0">
                <a:latin typeface="Comic Sans MS" pitchFamily="66" charset="0"/>
              </a:rPr>
              <a:t>case sensitive— </a:t>
            </a:r>
            <a:r>
              <a:rPr lang="en-US" sz="2400" dirty="0">
                <a:latin typeface="Comic Sans MS" pitchFamily="66" charset="0"/>
              </a:rPr>
              <a:t>uppercase and lowercase letters are different in C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int a1;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int A1;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a1, A1 two different  variables</a:t>
            </a:r>
          </a:p>
          <a:p>
            <a:pPr>
              <a:buNone/>
            </a:pPr>
            <a:endParaRPr lang="en-US" sz="2400" dirty="0">
              <a:latin typeface="Comic Sans MS" pitchFamily="66" charset="0"/>
            </a:endParaRPr>
          </a:p>
          <a:p>
            <a:pPr>
              <a:buNone/>
            </a:pPr>
            <a:endParaRPr lang="en-US" sz="2400" dirty="0">
              <a:latin typeface="Comic Sans MS" pitchFamily="66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Variable name: case sensitivity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43200" y="4800600"/>
            <a:ext cx="39624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3600" dirty="0">
                <a:solidFill>
                  <a:srgbClr val="FF0000"/>
                </a:solidFill>
                <a:latin typeface="Comic Sans MS" pitchFamily="66" charset="0"/>
              </a:rPr>
              <a:t>u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se small letters</a:t>
            </a:r>
          </a:p>
          <a:p>
            <a:pPr>
              <a:buFont typeface="Arial" pitchFamily="34" charset="0"/>
              <a:buNone/>
            </a:pPr>
            <a:endParaRPr lang="en-US" sz="2400" dirty="0" smtClean="0">
              <a:latin typeface="Comic Sans MS" pitchFamily="66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1013</Words>
  <Application>Microsoft Office PowerPoint</Application>
  <PresentationFormat>On-screen Show (4:3)</PresentationFormat>
  <Paragraphs>314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Cambria Math</vt:lpstr>
      <vt:lpstr>Comic Sans MS</vt:lpstr>
      <vt:lpstr>Office Theme</vt:lpstr>
      <vt:lpstr>What is a variable?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Two Numbers</dc:title>
  <dc:creator>Admin</dc:creator>
  <cp:lastModifiedBy>Yeasir Rayhan Prince</cp:lastModifiedBy>
  <cp:revision>104</cp:revision>
  <dcterms:created xsi:type="dcterms:W3CDTF">2006-08-16T00:00:00Z</dcterms:created>
  <dcterms:modified xsi:type="dcterms:W3CDTF">2020-07-08T18:57:10Z</dcterms:modified>
</cp:coreProperties>
</file>