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310" r:id="rId3"/>
    <p:sldId id="311" r:id="rId4"/>
    <p:sldId id="312" r:id="rId5"/>
    <p:sldId id="313" r:id="rId6"/>
    <p:sldId id="315" r:id="rId7"/>
    <p:sldId id="314" r:id="rId8"/>
    <p:sldId id="316" r:id="rId9"/>
    <p:sldId id="327" r:id="rId10"/>
    <p:sldId id="328" r:id="rId11"/>
    <p:sldId id="329" r:id="rId12"/>
    <p:sldId id="258" r:id="rId13"/>
    <p:sldId id="317" r:id="rId14"/>
    <p:sldId id="318" r:id="rId15"/>
    <p:sldId id="319" r:id="rId16"/>
    <p:sldId id="320" r:id="rId17"/>
    <p:sldId id="321" r:id="rId18"/>
    <p:sldId id="261" r:id="rId19"/>
    <p:sldId id="289" r:id="rId20"/>
    <p:sldId id="290" r:id="rId21"/>
    <p:sldId id="322" r:id="rId22"/>
    <p:sldId id="323" r:id="rId23"/>
    <p:sldId id="324" r:id="rId24"/>
    <p:sldId id="325" r:id="rId25"/>
    <p:sldId id="326" r:id="rId26"/>
    <p:sldId id="330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9" r:id="rId35"/>
    <p:sldId id="295" r:id="rId36"/>
    <p:sldId id="294" r:id="rId37"/>
    <p:sldId id="293" r:id="rId38"/>
    <p:sldId id="297" r:id="rId39"/>
    <p:sldId id="296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99" autoAdjust="0"/>
    <p:restoredTop sz="94660"/>
  </p:normalViewPr>
  <p:slideViewPr>
    <p:cSldViewPr>
      <p:cViewPr varScale="1">
        <p:scale>
          <a:sx n="70" d="100"/>
          <a:sy n="70" d="100"/>
        </p:scale>
        <p:origin x="121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1"/>
            <a:ext cx="8229600" cy="83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>
                <a:latin typeface="Comic Sans MS" panose="030F0702030302020204" pitchFamily="66" charset="0"/>
              </a:rPr>
              <a:t>Converting an expression of a given data type into </a:t>
            </a:r>
            <a:r>
              <a:rPr lang="en-US" sz="2000" dirty="0" smtClean="0">
                <a:latin typeface="Comic Sans MS" panose="030F0702030302020204" pitchFamily="66" charset="0"/>
              </a:rPr>
              <a:t>another</a:t>
            </a:r>
          </a:p>
          <a:p>
            <a:pPr>
              <a:buNone/>
            </a:pPr>
            <a:r>
              <a:rPr lang="en-US" sz="2000" dirty="0" smtClean="0">
                <a:latin typeface="Comic Sans MS" panose="030F0702030302020204" pitchFamily="66" charset="0"/>
              </a:rPr>
              <a:t>Data type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Type Casting</a:t>
            </a:r>
            <a:endParaRPr lang="en-US" sz="4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0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Type Casting: Explicit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2057400"/>
            <a:ext cx="8229600" cy="198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i = 3, j = 5;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float p;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p =  j / i;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printf(“%f”, p);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5562600"/>
            <a:ext cx="822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1.666667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5600" y="42672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33600" y="42672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i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76800" y="42672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114800" y="42672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j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1800" y="4267200"/>
            <a:ext cx="1600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1.666667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19800" y="42672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8200" y="3124200"/>
            <a:ext cx="79248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 p = (float)</a:t>
            </a:r>
            <a:r>
              <a:rPr lang="en-US" dirty="0" smtClean="0">
                <a:latin typeface="Comic Sans MS" pitchFamily="66" charset="0"/>
              </a:rPr>
              <a:t> j </a:t>
            </a:r>
            <a:r>
              <a:rPr lang="en-US" dirty="0">
                <a:latin typeface="Comic Sans MS" panose="030F0702030302020204" pitchFamily="66" charset="0"/>
              </a:rPr>
              <a:t>/ (float) </a:t>
            </a:r>
            <a:r>
              <a:rPr lang="en-US" dirty="0" smtClean="0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;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81000" y="1143000"/>
            <a:ext cx="822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sz="2000" dirty="0">
                <a:latin typeface="Comic Sans MS" pitchFamily="66" charset="0"/>
              </a:rPr>
              <a:t>(data type) expression</a:t>
            </a:r>
            <a:endParaRPr 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47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Type Casting: Explicit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2057400"/>
            <a:ext cx="8229600" cy="198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i = 3, j = 5;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float p;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p =  j / i;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printf(“%f”, p);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5562600"/>
            <a:ext cx="822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1.666667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5600" y="42672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33600" y="42672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i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76800" y="42672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114800" y="42672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j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1800" y="4267200"/>
            <a:ext cx="1600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1.666667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19800" y="42672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8200" y="3124200"/>
            <a:ext cx="79248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 p = (float)</a:t>
            </a:r>
            <a:r>
              <a:rPr lang="en-US" dirty="0" smtClean="0">
                <a:latin typeface="Comic Sans MS" pitchFamily="66" charset="0"/>
              </a:rPr>
              <a:t> (j / i);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81000" y="1143000"/>
            <a:ext cx="822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sz="2000" dirty="0">
                <a:latin typeface="Comic Sans MS" pitchFamily="66" charset="0"/>
              </a:rPr>
              <a:t>(data type) expression</a:t>
            </a:r>
            <a:endParaRPr 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62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6857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Produces  0(false) /1(true)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Logical Expression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Relational &amp; Equality Operator</a:t>
            </a:r>
            <a:endParaRPr lang="en-US" sz="4000" dirty="0">
              <a:latin typeface="Comic Sans MS" pitchFamily="66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014955"/>
              </p:ext>
            </p:extLst>
          </p:nvPr>
        </p:nvGraphicFramePr>
        <p:xfrm>
          <a:off x="1066800" y="1752600"/>
          <a:ext cx="7086600" cy="36690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/>
                <a:gridCol w="1524000"/>
                <a:gridCol w="3124200"/>
              </a:tblGrid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C equality or relational operators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Example of C condition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Meaning of C condition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&gt;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x &gt; y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x is greater than y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&lt;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x &lt; y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x is less than y</a:t>
                      </a:r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&gt;=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x &gt;= y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x is greater equal than y</a:t>
                      </a:r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&lt;=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x &lt;= y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x is less equal than y</a:t>
                      </a:r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==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x == y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x is equal to y</a:t>
                      </a:r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!=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x != y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x is not equal to y</a:t>
                      </a:r>
                      <a:endParaRPr lang="en-US" dirty="0" smtClean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17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Logical Expression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8229600" cy="16763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</a:t>
            </a:r>
            <a:r>
              <a:rPr lang="en-US" sz="2000" dirty="0">
                <a:latin typeface="Comic Sans MS" pitchFamily="66" charset="0"/>
              </a:rPr>
              <a:t>int x = 5, y = 10;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z = x &gt; y;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printf("%d", z);</a:t>
            </a:r>
            <a:endParaRPr lang="en-US" sz="2000" dirty="0" smtClean="0">
              <a:latin typeface="Comic Sans MS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4648200"/>
            <a:ext cx="822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1371600"/>
            <a:ext cx="518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71800" y="32766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09800" y="32766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x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24400" y="32766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62400" y="32766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y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56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Logical Expression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8229600" cy="16763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</a:t>
            </a:r>
            <a:r>
              <a:rPr lang="en-US" sz="2000" dirty="0">
                <a:latin typeface="Comic Sans MS" pitchFamily="66" charset="0"/>
              </a:rPr>
              <a:t>int x = 5, y = 10;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z = x &gt; y;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printf("%d", z);</a:t>
            </a:r>
            <a:endParaRPr lang="en-US" sz="2000" dirty="0" smtClean="0">
              <a:latin typeface="Comic Sans MS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4648200"/>
            <a:ext cx="822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828800"/>
            <a:ext cx="518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71800" y="32766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09800" y="32766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x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24400" y="32766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62400" y="32766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y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9400" y="32766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67400" y="32766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z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13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Logical Expression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8229600" cy="16763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</a:t>
            </a:r>
            <a:r>
              <a:rPr lang="en-US" sz="2000" dirty="0">
                <a:latin typeface="Comic Sans MS" pitchFamily="66" charset="0"/>
              </a:rPr>
              <a:t>int x = 5, y = 10;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z = x &gt; y;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printf("%d", z);</a:t>
            </a:r>
            <a:endParaRPr lang="en-US" sz="2000" dirty="0" smtClean="0">
              <a:latin typeface="Comic Sans MS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4648200"/>
            <a:ext cx="822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0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2209800"/>
            <a:ext cx="518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71800" y="32766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09800" y="32766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x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24400" y="32766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62400" y="32766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y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9400" y="32766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67400" y="32766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z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09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Logical Expression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8229600" cy="16763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</a:t>
            </a:r>
            <a:r>
              <a:rPr lang="en-US" sz="2000" dirty="0">
                <a:latin typeface="Comic Sans MS" pitchFamily="66" charset="0"/>
              </a:rPr>
              <a:t>int x = 5, y = 10;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z = x </a:t>
            </a:r>
            <a:r>
              <a:rPr lang="en-US" sz="2000" dirty="0" smtClean="0">
                <a:latin typeface="Comic Sans MS" pitchFamily="66" charset="0"/>
              </a:rPr>
              <a:t>== </a:t>
            </a:r>
            <a:r>
              <a:rPr lang="en-US" sz="2000" dirty="0">
                <a:latin typeface="Comic Sans MS" pitchFamily="66" charset="0"/>
              </a:rPr>
              <a:t>y;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printf("%d", z);</a:t>
            </a:r>
            <a:endParaRPr lang="en-US" sz="2000" dirty="0" smtClean="0">
              <a:latin typeface="Comic Sans MS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4648200"/>
            <a:ext cx="822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1800" y="32766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09800" y="32766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x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24400" y="32766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62400" y="32766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y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9400" y="32766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67400" y="32766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z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6800" y="1828800"/>
            <a:ext cx="79248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int z = x == y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49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7440468"/>
              </p:ext>
            </p:extLst>
          </p:nvPr>
        </p:nvGraphicFramePr>
        <p:xfrm>
          <a:off x="1600200" y="1828800"/>
          <a:ext cx="5181600" cy="160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Logical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Logical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Logical 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Logical Operator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806125"/>
              </p:ext>
            </p:extLst>
          </p:nvPr>
        </p:nvGraphicFramePr>
        <p:xfrm>
          <a:off x="1600200" y="1828800"/>
          <a:ext cx="5181600" cy="1200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!p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1(Non zero)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6142815"/>
              </p:ext>
            </p:extLst>
          </p:nvPr>
        </p:nvGraphicFramePr>
        <p:xfrm>
          <a:off x="1524000" y="3810000"/>
          <a:ext cx="5486400" cy="2000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06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P &amp;&amp; 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1(Non zero)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mic Sans MS" panose="030F0702030302020204" pitchFamily="66" charset="0"/>
                        </a:rPr>
                        <a:t>1(Non zero)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mic Sans MS" panose="030F0702030302020204" pitchFamily="66" charset="0"/>
                        </a:rPr>
                        <a:t>1(Non zero)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mic Sans MS" panose="030F0702030302020204" pitchFamily="66" charset="0"/>
                        </a:rPr>
                        <a:t>1(Non zero)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90800" y="32766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Truth table of logical not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4600" y="59436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Truth table of logical and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Logical Operator</a:t>
            </a:r>
            <a:endParaRPr lang="en-US" sz="4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07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Type Casting: Implicit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8229600" cy="16763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 smtClean="0">
              <a:latin typeface="Comic Sans MS" pitchFamily="66" charset="0"/>
            </a:endParaRPr>
          </a:p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    int i = 3;</a:t>
            </a:r>
          </a:p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    float p;</a:t>
            </a:r>
          </a:p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    p = i;</a:t>
            </a:r>
          </a:p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    printf(“%f”, p);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4648200"/>
            <a:ext cx="822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1295400"/>
            <a:ext cx="518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71800" y="32766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09800" y="32766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i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48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7687103"/>
              </p:ext>
            </p:extLst>
          </p:nvPr>
        </p:nvGraphicFramePr>
        <p:xfrm>
          <a:off x="1600200" y="1905000"/>
          <a:ext cx="5486400" cy="2000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06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P || 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1(Non zero)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mic Sans MS" panose="030F0702030302020204" pitchFamily="66" charset="0"/>
                        </a:rPr>
                        <a:t>1(Non zero)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mic Sans MS" panose="030F0702030302020204" pitchFamily="66" charset="0"/>
                        </a:rPr>
                        <a:t>1(Non zero)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mic Sans MS" panose="030F0702030302020204" pitchFamily="66" charset="0"/>
                        </a:rPr>
                        <a:t>1(Non zero)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19400" y="41910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Truth table of logical or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Logical Operator</a:t>
            </a:r>
            <a:endParaRPr lang="en-US" sz="4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29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Logical Operator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8229600" cy="2057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</a:t>
            </a:r>
            <a:r>
              <a:rPr lang="pl-PL" sz="2000" dirty="0" smtClean="0">
                <a:latin typeface="Comic Sans MS" pitchFamily="66" charset="0"/>
              </a:rPr>
              <a:t>int </a:t>
            </a:r>
            <a:r>
              <a:rPr lang="pl-PL" sz="2000" dirty="0">
                <a:latin typeface="Comic Sans MS" pitchFamily="66" charset="0"/>
              </a:rPr>
              <a:t>x = 5, y = 10;</a:t>
            </a:r>
          </a:p>
          <a:p>
            <a:pPr>
              <a:buNone/>
            </a:pPr>
            <a:r>
              <a:rPr lang="pl-PL" sz="2000" dirty="0">
                <a:latin typeface="Comic Sans MS" pitchFamily="66" charset="0"/>
              </a:rPr>
              <a:t>    int z1 = x == y;</a:t>
            </a:r>
          </a:p>
          <a:p>
            <a:pPr>
              <a:buNone/>
            </a:pPr>
            <a:r>
              <a:rPr lang="pl-PL" sz="2000" dirty="0">
                <a:latin typeface="Comic Sans MS" pitchFamily="66" charset="0"/>
              </a:rPr>
              <a:t>    int z2 = x &gt;= y;</a:t>
            </a:r>
          </a:p>
          <a:p>
            <a:pPr>
              <a:buNone/>
            </a:pPr>
            <a:r>
              <a:rPr lang="pl-PL" sz="2000" dirty="0">
                <a:latin typeface="Comic Sans MS" pitchFamily="66" charset="0"/>
              </a:rPr>
              <a:t>    int z = z1 &amp;&amp; z2;</a:t>
            </a:r>
          </a:p>
          <a:p>
            <a:pPr>
              <a:buNone/>
            </a:pPr>
            <a:r>
              <a:rPr lang="pl-PL" sz="2000" dirty="0">
                <a:latin typeface="Comic Sans MS" pitchFamily="66" charset="0"/>
              </a:rPr>
              <a:t>    printf("%d", z);</a:t>
            </a:r>
            <a:endParaRPr lang="en-US" sz="2000" dirty="0" smtClean="0">
              <a:latin typeface="Comic Sans MS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4648200"/>
            <a:ext cx="822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1371600"/>
            <a:ext cx="518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71600" y="33528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3352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x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24200" y="33528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62200" y="3352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y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27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Logical Operator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8229600" cy="2057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</a:t>
            </a:r>
            <a:r>
              <a:rPr lang="pl-PL" sz="2000" dirty="0" smtClean="0">
                <a:latin typeface="Comic Sans MS" pitchFamily="66" charset="0"/>
              </a:rPr>
              <a:t>int </a:t>
            </a:r>
            <a:r>
              <a:rPr lang="pl-PL" sz="2000" dirty="0">
                <a:latin typeface="Comic Sans MS" pitchFamily="66" charset="0"/>
              </a:rPr>
              <a:t>x = 5, y = 10;</a:t>
            </a:r>
          </a:p>
          <a:p>
            <a:pPr>
              <a:buNone/>
            </a:pPr>
            <a:r>
              <a:rPr lang="pl-PL" sz="2000" dirty="0">
                <a:latin typeface="Comic Sans MS" pitchFamily="66" charset="0"/>
              </a:rPr>
              <a:t>    int z1 = x == y;</a:t>
            </a:r>
          </a:p>
          <a:p>
            <a:pPr>
              <a:buNone/>
            </a:pPr>
            <a:r>
              <a:rPr lang="pl-PL" sz="2000" dirty="0">
                <a:latin typeface="Comic Sans MS" pitchFamily="66" charset="0"/>
              </a:rPr>
              <a:t>    int z2 = x &gt;= y;</a:t>
            </a:r>
          </a:p>
          <a:p>
            <a:pPr>
              <a:buNone/>
            </a:pPr>
            <a:r>
              <a:rPr lang="pl-PL" sz="2000" dirty="0">
                <a:latin typeface="Comic Sans MS" pitchFamily="66" charset="0"/>
              </a:rPr>
              <a:t>    int z = z1 &amp;&amp; z2;</a:t>
            </a:r>
          </a:p>
          <a:p>
            <a:pPr>
              <a:buNone/>
            </a:pPr>
            <a:r>
              <a:rPr lang="pl-PL" sz="2000" dirty="0">
                <a:latin typeface="Comic Sans MS" pitchFamily="66" charset="0"/>
              </a:rPr>
              <a:t>    printf("%d", z);</a:t>
            </a:r>
            <a:endParaRPr lang="en-US" sz="2000" dirty="0" smtClean="0">
              <a:latin typeface="Comic Sans MS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4648200"/>
            <a:ext cx="822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1676400"/>
            <a:ext cx="518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71600" y="33528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3352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x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24200" y="33528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62200" y="3352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y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76800" y="33528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14800" y="3352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z1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14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Logical Operator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8229600" cy="2057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</a:t>
            </a:r>
            <a:r>
              <a:rPr lang="pl-PL" sz="2000" dirty="0" smtClean="0">
                <a:latin typeface="Comic Sans MS" pitchFamily="66" charset="0"/>
              </a:rPr>
              <a:t>int </a:t>
            </a:r>
            <a:r>
              <a:rPr lang="pl-PL" sz="2000" dirty="0">
                <a:latin typeface="Comic Sans MS" pitchFamily="66" charset="0"/>
              </a:rPr>
              <a:t>x = 5, y = 10;</a:t>
            </a:r>
          </a:p>
          <a:p>
            <a:pPr>
              <a:buNone/>
            </a:pPr>
            <a:r>
              <a:rPr lang="pl-PL" sz="2000" dirty="0">
                <a:latin typeface="Comic Sans MS" pitchFamily="66" charset="0"/>
              </a:rPr>
              <a:t>    int z1 = x == y;</a:t>
            </a:r>
          </a:p>
          <a:p>
            <a:pPr>
              <a:buNone/>
            </a:pPr>
            <a:r>
              <a:rPr lang="pl-PL" sz="2000" dirty="0">
                <a:latin typeface="Comic Sans MS" pitchFamily="66" charset="0"/>
              </a:rPr>
              <a:t>    int z2 = x &gt;= y;</a:t>
            </a:r>
          </a:p>
          <a:p>
            <a:pPr>
              <a:buNone/>
            </a:pPr>
            <a:r>
              <a:rPr lang="pl-PL" sz="2000" dirty="0">
                <a:latin typeface="Comic Sans MS" pitchFamily="66" charset="0"/>
              </a:rPr>
              <a:t>    int z = z1 &amp;&amp; z2;</a:t>
            </a:r>
          </a:p>
          <a:p>
            <a:pPr>
              <a:buNone/>
            </a:pPr>
            <a:r>
              <a:rPr lang="pl-PL" sz="2000" dirty="0">
                <a:latin typeface="Comic Sans MS" pitchFamily="66" charset="0"/>
              </a:rPr>
              <a:t>    printf("%d", z);</a:t>
            </a:r>
            <a:endParaRPr lang="en-US" sz="2000" dirty="0" smtClean="0">
              <a:latin typeface="Comic Sans MS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4648200"/>
            <a:ext cx="822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1981200"/>
            <a:ext cx="518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71600" y="33528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3352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x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24200" y="33528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62200" y="3352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y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76800" y="33528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14800" y="3352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z1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53200" y="33528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91200" y="3352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z2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99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Logical Operator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8229600" cy="2057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</a:t>
            </a:r>
            <a:r>
              <a:rPr lang="pl-PL" sz="2000" dirty="0" smtClean="0">
                <a:latin typeface="Comic Sans MS" pitchFamily="66" charset="0"/>
              </a:rPr>
              <a:t>int </a:t>
            </a:r>
            <a:r>
              <a:rPr lang="pl-PL" sz="2000" dirty="0">
                <a:latin typeface="Comic Sans MS" pitchFamily="66" charset="0"/>
              </a:rPr>
              <a:t>x = 5, y = 10;</a:t>
            </a:r>
          </a:p>
          <a:p>
            <a:pPr>
              <a:buNone/>
            </a:pPr>
            <a:r>
              <a:rPr lang="pl-PL" sz="2000" dirty="0">
                <a:latin typeface="Comic Sans MS" pitchFamily="66" charset="0"/>
              </a:rPr>
              <a:t>    int z1 = x == y;</a:t>
            </a:r>
          </a:p>
          <a:p>
            <a:pPr>
              <a:buNone/>
            </a:pPr>
            <a:r>
              <a:rPr lang="pl-PL" sz="2000" dirty="0">
                <a:latin typeface="Comic Sans MS" pitchFamily="66" charset="0"/>
              </a:rPr>
              <a:t>    int z2 = x &gt;= y;</a:t>
            </a:r>
          </a:p>
          <a:p>
            <a:pPr>
              <a:buNone/>
            </a:pPr>
            <a:r>
              <a:rPr lang="pl-PL" sz="2000" dirty="0">
                <a:latin typeface="Comic Sans MS" pitchFamily="66" charset="0"/>
              </a:rPr>
              <a:t>    int z = z1 &amp;&amp; z2;</a:t>
            </a:r>
          </a:p>
          <a:p>
            <a:pPr>
              <a:buNone/>
            </a:pPr>
            <a:r>
              <a:rPr lang="pl-PL" sz="2000" dirty="0">
                <a:latin typeface="Comic Sans MS" pitchFamily="66" charset="0"/>
              </a:rPr>
              <a:t>    printf("%d", z);</a:t>
            </a:r>
            <a:endParaRPr lang="en-US" sz="2000" dirty="0" smtClean="0">
              <a:latin typeface="Comic Sans MS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4648200"/>
            <a:ext cx="822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2286000"/>
            <a:ext cx="518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66800" y="33528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3352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x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19400" y="33528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57400" y="3352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y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33528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0" y="3352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z1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48400" y="33528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86400" y="3352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z2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24800" y="33528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162800" y="3352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z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27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Logical Operator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8229600" cy="2057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</a:t>
            </a:r>
            <a:r>
              <a:rPr lang="pl-PL" sz="2000" dirty="0" smtClean="0">
                <a:latin typeface="Comic Sans MS" pitchFamily="66" charset="0"/>
              </a:rPr>
              <a:t>int </a:t>
            </a:r>
            <a:r>
              <a:rPr lang="pl-PL" sz="2000" dirty="0">
                <a:latin typeface="Comic Sans MS" pitchFamily="66" charset="0"/>
              </a:rPr>
              <a:t>x = 5, y = 10;</a:t>
            </a:r>
          </a:p>
          <a:p>
            <a:pPr>
              <a:buNone/>
            </a:pPr>
            <a:r>
              <a:rPr lang="pl-PL" sz="2000" dirty="0">
                <a:latin typeface="Comic Sans MS" pitchFamily="66" charset="0"/>
              </a:rPr>
              <a:t>    int z1 = x == y;</a:t>
            </a:r>
          </a:p>
          <a:p>
            <a:pPr>
              <a:buNone/>
            </a:pPr>
            <a:r>
              <a:rPr lang="pl-PL" sz="2000" dirty="0">
                <a:latin typeface="Comic Sans MS" pitchFamily="66" charset="0"/>
              </a:rPr>
              <a:t>    int z2 = x &gt;= y;</a:t>
            </a:r>
          </a:p>
          <a:p>
            <a:pPr>
              <a:buNone/>
            </a:pPr>
            <a:r>
              <a:rPr lang="pl-PL" sz="2000" dirty="0">
                <a:latin typeface="Comic Sans MS" pitchFamily="66" charset="0"/>
              </a:rPr>
              <a:t>    int z = z1 &amp;&amp; z2;</a:t>
            </a:r>
          </a:p>
          <a:p>
            <a:pPr>
              <a:buNone/>
            </a:pPr>
            <a:r>
              <a:rPr lang="pl-PL" sz="2000" dirty="0">
                <a:latin typeface="Comic Sans MS" pitchFamily="66" charset="0"/>
              </a:rPr>
              <a:t>    printf("%d", z);</a:t>
            </a:r>
            <a:endParaRPr lang="en-US" sz="2000" dirty="0" smtClean="0">
              <a:latin typeface="Comic Sans MS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4648200"/>
            <a:ext cx="822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0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2590800"/>
            <a:ext cx="518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66800" y="33528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3352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x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19400" y="33528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57400" y="3352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y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33528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0" y="3352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z1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48400" y="33528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86400" y="3352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z2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24800" y="33528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162800" y="3352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z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02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Logical Operator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8229600" cy="2590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</a:t>
            </a:r>
            <a:r>
              <a:rPr lang="pl-PL" sz="2000" dirty="0" smtClean="0">
                <a:latin typeface="Comic Sans MS" pitchFamily="66" charset="0"/>
              </a:rPr>
              <a:t>int </a:t>
            </a:r>
            <a:r>
              <a:rPr lang="pl-PL" sz="2000" dirty="0">
                <a:latin typeface="Comic Sans MS" pitchFamily="66" charset="0"/>
              </a:rPr>
              <a:t>x = 5, y = 10;</a:t>
            </a:r>
          </a:p>
          <a:p>
            <a:pPr>
              <a:buNone/>
            </a:pPr>
            <a:r>
              <a:rPr lang="pl-PL" sz="2000" dirty="0">
                <a:latin typeface="Comic Sans MS" pitchFamily="66" charset="0"/>
              </a:rPr>
              <a:t>    int z1 = x == y;</a:t>
            </a:r>
          </a:p>
          <a:p>
            <a:pPr>
              <a:buNone/>
            </a:pPr>
            <a:r>
              <a:rPr lang="pl-PL" sz="2000" dirty="0">
                <a:latin typeface="Comic Sans MS" pitchFamily="66" charset="0"/>
              </a:rPr>
              <a:t>    int z2 = x &gt;= y;</a:t>
            </a:r>
          </a:p>
          <a:p>
            <a:pPr>
              <a:buNone/>
            </a:pPr>
            <a:r>
              <a:rPr lang="pl-PL" sz="2000" dirty="0">
                <a:latin typeface="Comic Sans MS" pitchFamily="66" charset="0"/>
              </a:rPr>
              <a:t>    int </a:t>
            </a:r>
            <a:r>
              <a:rPr lang="pl-PL" sz="2000" dirty="0" smtClean="0">
                <a:latin typeface="Comic Sans MS" pitchFamily="66" charset="0"/>
              </a:rPr>
              <a:t>z</a:t>
            </a:r>
            <a:r>
              <a:rPr lang="en-US" sz="2000" dirty="0" smtClean="0">
                <a:latin typeface="Comic Sans MS" pitchFamily="66" charset="0"/>
              </a:rPr>
              <a:t>3</a:t>
            </a:r>
            <a:r>
              <a:rPr lang="pl-PL" sz="2000" dirty="0" smtClean="0">
                <a:latin typeface="Comic Sans MS" pitchFamily="66" charset="0"/>
              </a:rPr>
              <a:t> </a:t>
            </a:r>
            <a:r>
              <a:rPr lang="pl-PL" sz="2000" dirty="0">
                <a:latin typeface="Comic Sans MS" pitchFamily="66" charset="0"/>
              </a:rPr>
              <a:t>= z1 &amp;&amp; z2;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</a:t>
            </a:r>
            <a:r>
              <a:rPr lang="pl-PL" sz="2000" dirty="0" smtClean="0">
                <a:latin typeface="Comic Sans MS" pitchFamily="66" charset="0"/>
              </a:rPr>
              <a:t>int z </a:t>
            </a:r>
            <a:r>
              <a:rPr lang="pl-PL" sz="2000" dirty="0">
                <a:latin typeface="Comic Sans MS" pitchFamily="66" charset="0"/>
              </a:rPr>
              <a:t>= </a:t>
            </a:r>
            <a:r>
              <a:rPr lang="en-US" sz="2000" dirty="0" smtClean="0">
                <a:latin typeface="Comic Sans MS" pitchFamily="66" charset="0"/>
              </a:rPr>
              <a:t>!z3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smtClean="0">
                <a:latin typeface="Comic Sans MS" pitchFamily="66" charset="0"/>
              </a:rPr>
              <a:t>   </a:t>
            </a:r>
            <a:r>
              <a:rPr lang="pl-PL" sz="2000" dirty="0" smtClean="0">
                <a:latin typeface="Comic Sans MS" pitchFamily="66" charset="0"/>
              </a:rPr>
              <a:t>printf</a:t>
            </a:r>
            <a:r>
              <a:rPr lang="pl-PL" sz="2000" dirty="0">
                <a:latin typeface="Comic Sans MS" pitchFamily="66" charset="0"/>
              </a:rPr>
              <a:t>("%d", z);</a:t>
            </a:r>
            <a:endParaRPr lang="en-US" sz="2000" dirty="0" smtClean="0">
              <a:latin typeface="Comic Sans MS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5410200"/>
            <a:ext cx="822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dirty="0">
                <a:latin typeface="Comic Sans MS" pitchFamily="66" charset="0"/>
              </a:rPr>
              <a:t>1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2895600"/>
            <a:ext cx="518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41148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4114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x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95600" y="41148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33600" y="4114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y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8200" y="41148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86200" y="4114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z1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24600" y="41148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62600" y="4114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z2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01000" y="41148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239000" y="4114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z3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8200" y="46482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86200" y="46482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z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42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Swap: 2 Variables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0" y="2667000"/>
            <a:ext cx="1295400" cy="1295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0" y="2667000"/>
            <a:ext cx="1295400" cy="1295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67200" y="3124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omic Sans MS" panose="030F0702030302020204" pitchFamily="66" charset="0"/>
              </a:rPr>
              <a:t>10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53200" y="3124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20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7200" y="4191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a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53200" y="4191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b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omic Sans MS" pitchFamily="66" charset="0"/>
              </a:rPr>
              <a:t>Swap: 2 Variables 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0" y="2667000"/>
            <a:ext cx="1295400" cy="1295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0" y="2667000"/>
            <a:ext cx="1295400" cy="1295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67200" y="3124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omic Sans MS" panose="030F0702030302020204" pitchFamily="66" charset="0"/>
              </a:rPr>
              <a:t>10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53200" y="3124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20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7200" y="4191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a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53200" y="4191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b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47800" y="2667000"/>
            <a:ext cx="1295400" cy="1295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905000" y="4191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70170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omic Sans MS" pitchFamily="66" charset="0"/>
              </a:rPr>
              <a:t>Swap: 2 Variables 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0" y="2667000"/>
            <a:ext cx="1295400" cy="1295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0" y="2667000"/>
            <a:ext cx="1295400" cy="1295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67200" y="3124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3200" y="3124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20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7200" y="4191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a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53200" y="4191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b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47800" y="2667000"/>
            <a:ext cx="1295400" cy="1295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905000" y="4191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28800" y="3124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10</a:t>
            </a:r>
          </a:p>
        </p:txBody>
      </p:sp>
      <p:sp>
        <p:nvSpPr>
          <p:cNvPr id="23" name="Circular Arrow 22"/>
          <p:cNvSpPr/>
          <p:nvPr/>
        </p:nvSpPr>
        <p:spPr>
          <a:xfrm rot="10800000">
            <a:off x="2473520" y="3386080"/>
            <a:ext cx="1447800" cy="1524000"/>
          </a:xfrm>
          <a:prstGeom prst="circular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62400" y="5105400"/>
            <a:ext cx="2057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mic Sans MS" panose="030F0702030302020204" pitchFamily="66" charset="0"/>
              </a:rPr>
              <a:t>c</a:t>
            </a:r>
            <a:r>
              <a:rPr lang="en-US" sz="4400" dirty="0" smtClean="0">
                <a:latin typeface="Comic Sans MS" panose="030F0702030302020204" pitchFamily="66" charset="0"/>
              </a:rPr>
              <a:t> = a;</a:t>
            </a:r>
            <a:endParaRPr lang="en-US" sz="4400" dirty="0">
              <a:latin typeface="Comic Sans MS" panose="030F0702030302020204" pitchFamily="66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71800" y="4114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1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30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Type Casting: Implicit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8229600" cy="16763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 smtClean="0">
              <a:latin typeface="Comic Sans MS" pitchFamily="66" charset="0"/>
            </a:endParaRPr>
          </a:p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    int i = 3;</a:t>
            </a:r>
          </a:p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    float p;</a:t>
            </a:r>
          </a:p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    p = i;</a:t>
            </a:r>
          </a:p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    printf(“%f”, p);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4648200"/>
            <a:ext cx="822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1676400"/>
            <a:ext cx="518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71800" y="32766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09800" y="32766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i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53000" y="32766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91000" y="32766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p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04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omic Sans MS" pitchFamily="66" charset="0"/>
              </a:rPr>
              <a:t>Swap: 2 Variables 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0" y="2667000"/>
            <a:ext cx="1295400" cy="1295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0" y="2667000"/>
            <a:ext cx="1295400" cy="1295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67200" y="3124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20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53200" y="3124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20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7200" y="4191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a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53200" y="4191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b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47800" y="2667000"/>
            <a:ext cx="1295400" cy="1295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905000" y="4191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28800" y="3124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10</a:t>
            </a:r>
          </a:p>
        </p:txBody>
      </p:sp>
      <p:sp>
        <p:nvSpPr>
          <p:cNvPr id="23" name="Circular Arrow 22"/>
          <p:cNvSpPr/>
          <p:nvPr/>
        </p:nvSpPr>
        <p:spPr>
          <a:xfrm rot="10800000">
            <a:off x="4953000" y="3429000"/>
            <a:ext cx="1447800" cy="1524000"/>
          </a:xfrm>
          <a:prstGeom prst="circular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62400" y="5105400"/>
            <a:ext cx="2057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anose="030F0702030302020204" pitchFamily="66" charset="0"/>
              </a:rPr>
              <a:t>a = b;</a:t>
            </a:r>
            <a:endParaRPr lang="en-US" sz="4400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86400" y="4038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7036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omic Sans MS" pitchFamily="66" charset="0"/>
              </a:rPr>
              <a:t>Swap: 2 Variables 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0" y="2667000"/>
            <a:ext cx="1295400" cy="1295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0" y="2667000"/>
            <a:ext cx="1295400" cy="1295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67200" y="3124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20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53200" y="3124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1</a:t>
            </a:r>
            <a:r>
              <a:rPr lang="en-US" dirty="0" smtClean="0">
                <a:latin typeface="Comic Sans MS" panose="030F0702030302020204" pitchFamily="66" charset="0"/>
              </a:rPr>
              <a:t>0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7200" y="4191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a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53200" y="4191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b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47800" y="2667000"/>
            <a:ext cx="1295400" cy="1295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905000" y="4191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28800" y="3124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10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62400" y="5105400"/>
            <a:ext cx="2057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mic Sans MS" panose="030F0702030302020204" pitchFamily="66" charset="0"/>
              </a:rPr>
              <a:t>b</a:t>
            </a:r>
            <a:r>
              <a:rPr lang="en-US" sz="4400" dirty="0" smtClean="0">
                <a:latin typeface="Comic Sans MS" panose="030F0702030302020204" pitchFamily="66" charset="0"/>
              </a:rPr>
              <a:t> = c;</a:t>
            </a:r>
            <a:endParaRPr lang="en-US" sz="4400" dirty="0">
              <a:latin typeface="Comic Sans MS" panose="030F0702030302020204" pitchFamily="66" charset="0"/>
            </a:endParaRPr>
          </a:p>
        </p:txBody>
      </p:sp>
      <p:sp>
        <p:nvSpPr>
          <p:cNvPr id="13" name="Curved Down Arrow 12"/>
          <p:cNvSpPr/>
          <p:nvPr/>
        </p:nvSpPr>
        <p:spPr>
          <a:xfrm>
            <a:off x="2286000" y="1219200"/>
            <a:ext cx="4572000" cy="1371600"/>
          </a:xfrm>
          <a:prstGeom prst="curved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91000" y="1524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8511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Swap: Left Cyclic Shift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86200" y="3048000"/>
            <a:ext cx="1295400" cy="1295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72200" y="3048000"/>
            <a:ext cx="1295400" cy="1295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43400" y="4572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a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29400" y="4572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b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0" y="3048000"/>
            <a:ext cx="1295400" cy="1295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981200" y="4572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13" name="Curved Down Arrow 12"/>
          <p:cNvSpPr/>
          <p:nvPr/>
        </p:nvSpPr>
        <p:spPr>
          <a:xfrm>
            <a:off x="2438400" y="1447800"/>
            <a:ext cx="4572000" cy="1371600"/>
          </a:xfrm>
          <a:prstGeom prst="curved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ircular Arrow 13"/>
          <p:cNvSpPr/>
          <p:nvPr/>
        </p:nvSpPr>
        <p:spPr>
          <a:xfrm rot="10800000">
            <a:off x="5029200" y="3810000"/>
            <a:ext cx="1447800" cy="1524000"/>
          </a:xfrm>
          <a:prstGeom prst="circular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ircular Arrow 14"/>
          <p:cNvSpPr/>
          <p:nvPr/>
        </p:nvSpPr>
        <p:spPr>
          <a:xfrm rot="10800000">
            <a:off x="2590800" y="3886200"/>
            <a:ext cx="1447800" cy="1524000"/>
          </a:xfrm>
          <a:prstGeom prst="circular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62600" y="42672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24200" y="42672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1752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1048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omic Sans MS" pitchFamily="66" charset="0"/>
              </a:rPr>
              <a:t>Swap: 2 Variables </a:t>
            </a:r>
          </a:p>
        </p:txBody>
      </p:sp>
      <p:sp>
        <p:nvSpPr>
          <p:cNvPr id="4" name="Rectangle 3"/>
          <p:cNvSpPr/>
          <p:nvPr/>
        </p:nvSpPr>
        <p:spPr>
          <a:xfrm>
            <a:off x="1447800" y="2743200"/>
            <a:ext cx="1295400" cy="1295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33800" y="2743200"/>
            <a:ext cx="1295400" cy="1295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05000" y="3200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omic Sans MS" panose="030F0702030302020204" pitchFamily="66" charset="0"/>
              </a:rPr>
              <a:t>10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91000" y="3200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20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5000" y="426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a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1000" y="4267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b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43600" y="2743200"/>
            <a:ext cx="1295400" cy="1295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00800" y="426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40638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omic Sans MS" pitchFamily="66" charset="0"/>
              </a:rPr>
              <a:t>Swap: </a:t>
            </a:r>
            <a:r>
              <a:rPr lang="en-US" dirty="0" smtClean="0">
                <a:latin typeface="Comic Sans MS" pitchFamily="66" charset="0"/>
              </a:rPr>
              <a:t>Right Cyclic Shift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47800" y="2743200"/>
            <a:ext cx="1295400" cy="1295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33800" y="2743200"/>
            <a:ext cx="1295400" cy="1295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05000" y="426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a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1000" y="4267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b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43600" y="2743200"/>
            <a:ext cx="1295400" cy="1295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00800" y="426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11" name="Curved Up Arrow 10"/>
          <p:cNvSpPr/>
          <p:nvPr/>
        </p:nvSpPr>
        <p:spPr>
          <a:xfrm>
            <a:off x="4953000" y="4495800"/>
            <a:ext cx="1371600" cy="609600"/>
          </a:xfrm>
          <a:prstGeom prst="curved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Up Arrow 12"/>
          <p:cNvSpPr/>
          <p:nvPr/>
        </p:nvSpPr>
        <p:spPr>
          <a:xfrm>
            <a:off x="2514600" y="4572000"/>
            <a:ext cx="1371600" cy="609600"/>
          </a:xfrm>
          <a:prstGeom prst="curved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Up Arrow 13"/>
          <p:cNvSpPr/>
          <p:nvPr/>
        </p:nvSpPr>
        <p:spPr>
          <a:xfrm rot="10800000">
            <a:off x="2667000" y="1600200"/>
            <a:ext cx="3505200" cy="838200"/>
          </a:xfrm>
          <a:prstGeom prst="curved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10200" y="4343400"/>
            <a:ext cx="41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24200" y="42672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14800" y="1828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8450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omic Sans MS" pitchFamily="66" charset="0"/>
              </a:rPr>
              <a:t>Statements: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2671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Return Statements:</a:t>
            </a:r>
          </a:p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    return 0</a:t>
            </a:r>
          </a:p>
          <a:p>
            <a:pPr>
              <a:buNone/>
            </a:pPr>
            <a:endParaRPr lang="en-US" sz="2400" dirty="0">
              <a:latin typeface="Comic Sans MS" pitchFamily="66" charset="0"/>
            </a:endParaRPr>
          </a:p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Expression Statements:</a:t>
            </a:r>
          </a:p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		b = 3;</a:t>
            </a:r>
          </a:p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	      a = a + b;</a:t>
            </a:r>
          </a:p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          b++ ;</a:t>
            </a:r>
          </a:p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          b &gt; 0;</a:t>
            </a:r>
          </a:p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		b &gt; 0 &amp;&amp; b &lt; 10; </a:t>
            </a:r>
          </a:p>
        </p:txBody>
      </p:sp>
    </p:spTree>
    <p:extLst>
      <p:ext uri="{BB962C8B-B14F-4D97-AF65-F5344CB8AC3E}">
        <p14:creationId xmlns:p14="http://schemas.microsoft.com/office/powerpoint/2010/main" val="352115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EAEB96-B90A-4076-9FAB-25848D5BA4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Selection Statements</a:t>
            </a:r>
          </a:p>
        </p:txBody>
      </p:sp>
    </p:spTree>
    <p:extLst>
      <p:ext uri="{BB962C8B-B14F-4D97-AF65-F5344CB8AC3E}">
        <p14:creationId xmlns:p14="http://schemas.microsoft.com/office/powerpoint/2010/main" val="75223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omic Sans MS" pitchFamily="66" charset="0"/>
              </a:rPr>
              <a:t>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228599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if(Expression){</a:t>
            </a:r>
          </a:p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    statements</a:t>
            </a:r>
          </a:p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586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omic Sans MS" pitchFamily="66" charset="0"/>
              </a:rPr>
              <a:t>If statements: Good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228599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if(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Logical Expression</a:t>
            </a:r>
            <a:r>
              <a:rPr lang="en-US" sz="4400" dirty="0">
                <a:latin typeface="Comic Sans MS" pitchFamily="66" charset="0"/>
              </a:rPr>
              <a:t>){</a:t>
            </a:r>
          </a:p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    statements</a:t>
            </a:r>
          </a:p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695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omic Sans MS" pitchFamily="66" charset="0"/>
              </a:rPr>
              <a:t>If else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03859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if(Expression){</a:t>
            </a:r>
          </a:p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    statements</a:t>
            </a:r>
          </a:p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else{</a:t>
            </a:r>
          </a:p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    statements</a:t>
            </a:r>
          </a:p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524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Type Casting: Implicit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8229600" cy="16763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 smtClean="0">
              <a:latin typeface="Comic Sans MS" pitchFamily="66" charset="0"/>
            </a:endParaRPr>
          </a:p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    int i = 3;</a:t>
            </a:r>
          </a:p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    float p;</a:t>
            </a:r>
          </a:p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    p = i;</a:t>
            </a:r>
          </a:p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    printf(“%f”, p);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4648200"/>
            <a:ext cx="822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1981200"/>
            <a:ext cx="518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71800" y="32766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09800" y="32766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i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53000" y="32766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91000" y="32766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p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03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Type Casting: Implicit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8229600" cy="16763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 smtClean="0">
              <a:latin typeface="Comic Sans MS" pitchFamily="66" charset="0"/>
            </a:endParaRPr>
          </a:p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    int i = 3;</a:t>
            </a:r>
          </a:p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    float p;</a:t>
            </a:r>
          </a:p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    p = i;</a:t>
            </a:r>
          </a:p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    printf(“%f”, p);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4572000"/>
            <a:ext cx="822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3.000000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2286000"/>
            <a:ext cx="518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71800" y="32766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09800" y="32766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i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53000" y="32766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91000" y="32766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p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48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Type Casting: Implicit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1"/>
            <a:ext cx="8229600" cy="16763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 smtClean="0">
              <a:latin typeface="Comic Sans MS" pitchFamily="66" charset="0"/>
            </a:endParaRPr>
          </a:p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    int i = 3;</a:t>
            </a:r>
          </a:p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    float p;</a:t>
            </a:r>
          </a:p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    p = i;</a:t>
            </a:r>
          </a:p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    printf(“%f”, p);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4572000"/>
            <a:ext cx="822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dirty="0">
                <a:latin typeface="Comic Sans MS" pitchFamily="66" charset="0"/>
              </a:rPr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71800" y="32766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09800" y="32766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i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53000" y="32766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91000" y="32766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1676400"/>
            <a:ext cx="79248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int p;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4400" y="2286000"/>
            <a:ext cx="79248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 printf</a:t>
            </a:r>
            <a:r>
              <a:rPr lang="en-US" dirty="0" smtClean="0">
                <a:latin typeface="Comic Sans MS" pitchFamily="66" charset="0"/>
              </a:rPr>
              <a:t>(“%d”, p);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52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Type Casting: Explicit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8229600" cy="198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i = 3, j = 5;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float p;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p =  j / i;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printf(“%f”, p);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4572000"/>
            <a:ext cx="822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dirty="0">
                <a:latin typeface="Comic Sans MS" pitchFamily="66" charset="0"/>
              </a:rPr>
              <a:t>1</a:t>
            </a:r>
            <a:r>
              <a:rPr lang="en-US" sz="2000" dirty="0" smtClean="0">
                <a:latin typeface="Comic Sans MS" pitchFamily="66" charset="0"/>
              </a:rPr>
              <a:t>.000000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1800" y="32766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09800" y="32766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i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53000" y="32766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191000" y="32766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j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8000" y="32766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96000" y="32766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p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26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Type Casting: Explicit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2057400"/>
            <a:ext cx="8229600" cy="198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i = 3, j = 5;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float p;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p =  j / i;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printf(“%f”, p);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5562600"/>
            <a:ext cx="822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1.666667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5600" y="42672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33600" y="42672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i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76800" y="42672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114800" y="42672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j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1800" y="4267200"/>
            <a:ext cx="1600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1.666667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19800" y="42672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8200" y="3124200"/>
            <a:ext cx="79248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 p =  </a:t>
            </a:r>
            <a:r>
              <a:rPr lang="en-US" dirty="0" smtClean="0">
                <a:latin typeface="Comic Sans MS" pitchFamily="66" charset="0"/>
              </a:rPr>
              <a:t>(float) j </a:t>
            </a:r>
            <a:r>
              <a:rPr lang="en-US" dirty="0">
                <a:latin typeface="Comic Sans MS" panose="030F0702030302020204" pitchFamily="66" charset="0"/>
              </a:rPr>
              <a:t>/ i;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81000" y="1143000"/>
            <a:ext cx="822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sz="2000" dirty="0">
                <a:latin typeface="Comic Sans MS" pitchFamily="66" charset="0"/>
              </a:rPr>
              <a:t>(data type) expression</a:t>
            </a:r>
            <a:endParaRPr 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35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Type Casting: Explicit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2057400"/>
            <a:ext cx="8229600" cy="198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i = 3, j = 5;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float p;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p =  j / i;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printf(“%f”, p);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5562600"/>
            <a:ext cx="822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1.666667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5600" y="42672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33600" y="42672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i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76800" y="42672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114800" y="42672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j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1800" y="4267200"/>
            <a:ext cx="1600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1.666667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19800" y="42672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8200" y="3124200"/>
            <a:ext cx="79248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 p =  </a:t>
            </a:r>
            <a:r>
              <a:rPr lang="en-US" dirty="0" smtClean="0">
                <a:latin typeface="Comic Sans MS" pitchFamily="66" charset="0"/>
              </a:rPr>
              <a:t>j </a:t>
            </a:r>
            <a:r>
              <a:rPr lang="en-US" dirty="0">
                <a:latin typeface="Comic Sans MS" panose="030F0702030302020204" pitchFamily="66" charset="0"/>
              </a:rPr>
              <a:t>/ (float) </a:t>
            </a:r>
            <a:r>
              <a:rPr lang="en-US" dirty="0" smtClean="0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;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81000" y="1143000"/>
            <a:ext cx="822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sz="2000" dirty="0">
                <a:latin typeface="Comic Sans MS" pitchFamily="66" charset="0"/>
              </a:rPr>
              <a:t>(data type) expression</a:t>
            </a:r>
            <a:endParaRPr 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13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1198</Words>
  <Application>Microsoft Office PowerPoint</Application>
  <PresentationFormat>On-screen Show (4:3)</PresentationFormat>
  <Paragraphs>424</Paragraphs>
  <Slides>39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Swap: 2 Variables </vt:lpstr>
      <vt:lpstr>Swap: 2 Variables </vt:lpstr>
      <vt:lpstr>Swap: 2 Variables </vt:lpstr>
      <vt:lpstr>Swap: 2 Variables </vt:lpstr>
      <vt:lpstr>Swap: 2 Variables </vt:lpstr>
      <vt:lpstr>Swap: Left Cyclic Shift </vt:lpstr>
      <vt:lpstr>Swap: 2 Variables </vt:lpstr>
      <vt:lpstr>Swap: Right Cyclic Shift</vt:lpstr>
      <vt:lpstr>Statements: Review</vt:lpstr>
      <vt:lpstr>Selection Statements</vt:lpstr>
      <vt:lpstr>If statements</vt:lpstr>
      <vt:lpstr>If statements: Good Practice</vt:lpstr>
      <vt:lpstr>If else statements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Two Numbers</dc:title>
  <dc:creator>Admin</dc:creator>
  <cp:lastModifiedBy>Yeasir Rayhan Prince</cp:lastModifiedBy>
  <cp:revision>104</cp:revision>
  <dcterms:created xsi:type="dcterms:W3CDTF">2006-08-16T00:00:00Z</dcterms:created>
  <dcterms:modified xsi:type="dcterms:W3CDTF">2020-07-11T13:12:28Z</dcterms:modified>
</cp:coreProperties>
</file>