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310" r:id="rId3"/>
    <p:sldId id="311" r:id="rId4"/>
    <p:sldId id="312" r:id="rId5"/>
    <p:sldId id="313" r:id="rId6"/>
    <p:sldId id="315" r:id="rId7"/>
    <p:sldId id="314" r:id="rId8"/>
    <p:sldId id="316" r:id="rId9"/>
    <p:sldId id="327" r:id="rId10"/>
    <p:sldId id="328" r:id="rId11"/>
    <p:sldId id="329" r:id="rId12"/>
    <p:sldId id="258" r:id="rId13"/>
    <p:sldId id="317" r:id="rId14"/>
    <p:sldId id="318" r:id="rId15"/>
    <p:sldId id="319" r:id="rId16"/>
    <p:sldId id="320" r:id="rId17"/>
    <p:sldId id="321" r:id="rId18"/>
    <p:sldId id="261" r:id="rId19"/>
    <p:sldId id="289" r:id="rId20"/>
    <p:sldId id="290" r:id="rId21"/>
    <p:sldId id="322" r:id="rId22"/>
    <p:sldId id="323" r:id="rId23"/>
    <p:sldId id="324" r:id="rId24"/>
    <p:sldId id="325" r:id="rId25"/>
    <p:sldId id="326" r:id="rId26"/>
    <p:sldId id="330" r:id="rId27"/>
    <p:sldId id="331" r:id="rId28"/>
    <p:sldId id="332" r:id="rId29"/>
    <p:sldId id="346" r:id="rId30"/>
    <p:sldId id="347" r:id="rId31"/>
    <p:sldId id="348" r:id="rId32"/>
    <p:sldId id="349" r:id="rId33"/>
    <p:sldId id="345" r:id="rId34"/>
    <p:sldId id="333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299" r:id="rId46"/>
    <p:sldId id="350" r:id="rId47"/>
    <p:sldId id="352" r:id="rId48"/>
    <p:sldId id="353" r:id="rId49"/>
    <p:sldId id="354" r:id="rId50"/>
    <p:sldId id="355" r:id="rId51"/>
    <p:sldId id="304" r:id="rId52"/>
    <p:sldId id="309" r:id="rId53"/>
    <p:sldId id="356" r:id="rId54"/>
    <p:sldId id="29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41" autoAdjust="0"/>
    <p:restoredTop sz="94660"/>
  </p:normalViewPr>
  <p:slideViewPr>
    <p:cSldViewPr>
      <p:cViewPr varScale="1">
        <p:scale>
          <a:sx n="70" d="100"/>
          <a:sy n="70" d="100"/>
        </p:scale>
        <p:origin x="125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1"/>
            <a:ext cx="8229600" cy="83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mic Sans MS" panose="030F0702030302020204" pitchFamily="66" charset="0"/>
              </a:rPr>
              <a:t>Converting an expression of a given data type into </a:t>
            </a:r>
            <a:r>
              <a:rPr lang="en-US" sz="2000" dirty="0" smtClean="0">
                <a:latin typeface="Comic Sans MS" panose="030F0702030302020204" pitchFamily="66" charset="0"/>
              </a:rPr>
              <a:t>another</a:t>
            </a:r>
          </a:p>
          <a:p>
            <a:pPr>
              <a:buNone/>
            </a:pPr>
            <a:r>
              <a:rPr lang="en-US" sz="2000" dirty="0" smtClean="0">
                <a:latin typeface="Comic Sans MS" panose="030F0702030302020204" pitchFamily="66" charset="0"/>
              </a:rPr>
              <a:t>Data type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124047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(float)</a:t>
            </a:r>
            <a:r>
              <a:rPr lang="en-US" dirty="0" smtClean="0">
                <a:latin typeface="Comic Sans MS" pitchFamily="66" charset="0"/>
              </a:rPr>
              <a:t> (j / i);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56862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82000" cy="6857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Comic Sans MS" pitchFamily="66" charset="0"/>
              </a:rPr>
              <a:t>Produces  0(false) /1(true)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Relational &amp; Equality Operator</a:t>
            </a:r>
            <a:endParaRPr lang="en-US" sz="4000" dirty="0">
              <a:latin typeface="Comic Sans MS" pitchFamily="66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014955"/>
              </p:ext>
            </p:extLst>
          </p:nvPr>
        </p:nvGraphicFramePr>
        <p:xfrm>
          <a:off x="1066800" y="1752600"/>
          <a:ext cx="7086600" cy="36690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/>
                <a:gridCol w="1524000"/>
                <a:gridCol w="3124200"/>
              </a:tblGrid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C equality or relational operators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Example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Meaning of C condition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than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&gt;=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&gt;=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greater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&lt;=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&lt;=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less equal than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==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==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equal to y</a:t>
                      </a:r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!=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!= y</a:t>
                      </a:r>
                      <a:endParaRPr lang="en-US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Comic Sans MS" panose="030F0702030302020204" pitchFamily="66" charset="0"/>
                        </a:rPr>
                        <a:t>x is not equal to y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21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61856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1828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0513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&gt; 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09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14470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Expression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en-US" sz="2000" dirty="0">
                <a:latin typeface="Comic Sans MS" pitchFamily="66" charset="0"/>
              </a:rPr>
              <a:t>int x = 5, y = 10;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int z = x </a:t>
            </a:r>
            <a:r>
              <a:rPr lang="en-US" sz="2000" dirty="0" smtClean="0">
                <a:latin typeface="Comic Sans MS" pitchFamily="66" charset="0"/>
              </a:rPr>
              <a:t>== </a:t>
            </a:r>
            <a:r>
              <a:rPr lang="en-US" sz="2000" dirty="0">
                <a:latin typeface="Comic Sans MS" pitchFamily="66" charset="0"/>
              </a:rPr>
              <a:t>y;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24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2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294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8674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" y="18288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</a:t>
            </a:r>
            <a:r>
              <a:rPr lang="en-US" dirty="0" smtClean="0">
                <a:latin typeface="Comic Sans MS" pitchFamily="66" charset="0"/>
              </a:rPr>
              <a:t>int z = x == y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49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440468"/>
              </p:ext>
            </p:extLst>
          </p:nvPr>
        </p:nvGraphicFramePr>
        <p:xfrm>
          <a:off x="1600200" y="1828800"/>
          <a:ext cx="5181600" cy="1600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Logical 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06125"/>
              </p:ext>
            </p:extLst>
          </p:nvPr>
        </p:nvGraphicFramePr>
        <p:xfrm>
          <a:off x="1600200" y="1828800"/>
          <a:ext cx="5181600" cy="12001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!p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142815"/>
              </p:ext>
            </p:extLst>
          </p:nvPr>
        </p:nvGraphicFramePr>
        <p:xfrm>
          <a:off x="1524000" y="3810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&amp;&amp;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590800" y="3276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not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5943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and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0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295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43648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7687103"/>
              </p:ext>
            </p:extLst>
          </p:nvPr>
        </p:nvGraphicFramePr>
        <p:xfrm>
          <a:off x="1600200" y="1905000"/>
          <a:ext cx="5486400" cy="20002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06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P ||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mic Sans MS" panose="030F0702030302020204" pitchFamily="66" charset="0"/>
                        </a:rPr>
                        <a:t>1(Non zero)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mic Sans MS" panose="030F0702030302020204" pitchFamily="66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819400" y="41910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Truth table of logical or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29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50127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24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62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7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11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532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7912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9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27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057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 = z1 &amp;&amp; z2;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printf("%d",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2590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19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057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100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4864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24800" y="3352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162800" y="3352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2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Logical Operator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</a:t>
            </a:r>
            <a:r>
              <a:rPr lang="pl-PL" sz="2000" dirty="0">
                <a:latin typeface="Comic Sans MS" pitchFamily="66" charset="0"/>
              </a:rPr>
              <a:t>x = 5, y = 10;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z1 = x ==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z2 = x &gt;= y;</a:t>
            </a:r>
          </a:p>
          <a:p>
            <a:pPr>
              <a:buNone/>
            </a:pPr>
            <a:r>
              <a:rPr lang="pl-PL" sz="2000" dirty="0">
                <a:latin typeface="Comic Sans MS" pitchFamily="66" charset="0"/>
              </a:rPr>
              <a:t>    int </a:t>
            </a:r>
            <a:r>
              <a:rPr lang="pl-PL" sz="2000" dirty="0" smtClean="0">
                <a:latin typeface="Comic Sans MS" pitchFamily="66" charset="0"/>
              </a:rPr>
              <a:t>z</a:t>
            </a:r>
            <a:r>
              <a:rPr lang="en-US" sz="2000" dirty="0" smtClean="0">
                <a:latin typeface="Comic Sans MS" pitchFamily="66" charset="0"/>
              </a:rPr>
              <a:t>3</a:t>
            </a:r>
            <a:r>
              <a:rPr lang="pl-PL" sz="2000" dirty="0" smtClean="0">
                <a:latin typeface="Comic Sans MS" pitchFamily="66" charset="0"/>
              </a:rPr>
              <a:t> </a:t>
            </a:r>
            <a:r>
              <a:rPr lang="pl-PL" sz="2000" dirty="0">
                <a:latin typeface="Comic Sans MS" pitchFamily="66" charset="0"/>
              </a:rPr>
              <a:t>= z1 &amp;&amp; z2;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</a:t>
            </a:r>
            <a:r>
              <a:rPr lang="pl-PL" sz="2000" dirty="0" smtClean="0">
                <a:latin typeface="Comic Sans MS" pitchFamily="66" charset="0"/>
              </a:rPr>
              <a:t>int z </a:t>
            </a:r>
            <a:r>
              <a:rPr lang="pl-PL" sz="2000" dirty="0">
                <a:latin typeface="Comic Sans MS" pitchFamily="66" charset="0"/>
              </a:rPr>
              <a:t>= </a:t>
            </a:r>
            <a:r>
              <a:rPr lang="en-US" sz="2000" dirty="0" smtClean="0">
                <a:latin typeface="Comic Sans MS" pitchFamily="66" charset="0"/>
              </a:rPr>
              <a:t>!z3</a:t>
            </a:r>
          </a:p>
          <a:p>
            <a:pPr>
              <a:buNone/>
            </a:pP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smtClean="0">
                <a:latin typeface="Comic Sans MS" pitchFamily="66" charset="0"/>
              </a:rPr>
              <a:t>   </a:t>
            </a:r>
            <a:r>
              <a:rPr lang="pl-PL" sz="2000" dirty="0" smtClean="0">
                <a:latin typeface="Comic Sans MS" pitchFamily="66" charset="0"/>
              </a:rPr>
              <a:t>printf</a:t>
            </a:r>
            <a:r>
              <a:rPr lang="pl-PL" sz="2000" dirty="0">
                <a:latin typeface="Comic Sans MS" pitchFamily="66" charset="0"/>
              </a:rPr>
              <a:t>("%d", z);</a:t>
            </a:r>
            <a:endParaRPr lang="en-US" sz="2000" dirty="0" smtClean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5410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2895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143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1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x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133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482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8862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246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5626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01000" y="41148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239000" y="4114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48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6200" y="4648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z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2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0" y="1524000"/>
            <a:ext cx="26670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5432</a:t>
            </a:r>
            <a:endParaRPr lang="en-US" sz="4000" dirty="0"/>
          </a:p>
        </p:txBody>
      </p:sp>
      <p:sp>
        <p:nvSpPr>
          <p:cNvPr id="21" name="TextBox 20"/>
          <p:cNvSpPr txBox="1"/>
          <p:nvPr/>
        </p:nvSpPr>
        <p:spPr>
          <a:xfrm>
            <a:off x="1752600" y="15240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6670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5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37338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4</a:t>
            </a:r>
            <a:endParaRPr lang="en-US" sz="3600" dirty="0"/>
          </a:p>
        </p:txBody>
      </p:sp>
      <p:sp>
        <p:nvSpPr>
          <p:cNvPr id="24" name="TextBox 23"/>
          <p:cNvSpPr txBox="1"/>
          <p:nvPr/>
        </p:nvSpPr>
        <p:spPr>
          <a:xfrm>
            <a:off x="49530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3</a:t>
            </a:r>
            <a:endParaRPr lang="en-US" sz="3600" dirty="0"/>
          </a:p>
        </p:txBody>
      </p:sp>
      <p:sp>
        <p:nvSpPr>
          <p:cNvPr id="25" name="TextBox 24"/>
          <p:cNvSpPr txBox="1"/>
          <p:nvPr/>
        </p:nvSpPr>
        <p:spPr>
          <a:xfrm>
            <a:off x="6248400" y="2971800"/>
            <a:ext cx="7620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</a:t>
            </a:r>
            <a:endParaRPr lang="en-US" sz="3600" dirty="0"/>
          </a:p>
        </p:txBody>
      </p:sp>
      <p:cxnSp>
        <p:nvCxnSpPr>
          <p:cNvPr id="3" name="Straight Arrow Connector 2"/>
          <p:cNvCxnSpPr>
            <a:stCxn id="20" idx="2"/>
            <a:endCxn id="22" idx="0"/>
          </p:cNvCxnSpPr>
          <p:nvPr/>
        </p:nvCxnSpPr>
        <p:spPr>
          <a:xfrm flipH="1">
            <a:off x="3048000" y="2231886"/>
            <a:ext cx="20955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0" idx="2"/>
            <a:endCxn id="23" idx="0"/>
          </p:cNvCxnSpPr>
          <p:nvPr/>
        </p:nvCxnSpPr>
        <p:spPr>
          <a:xfrm flipH="1">
            <a:off x="4114800" y="2231886"/>
            <a:ext cx="10287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2"/>
            <a:endCxn id="24" idx="0"/>
          </p:cNvCxnSpPr>
          <p:nvPr/>
        </p:nvCxnSpPr>
        <p:spPr>
          <a:xfrm>
            <a:off x="5143500" y="2231886"/>
            <a:ext cx="1905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2"/>
            <a:endCxn id="25" idx="0"/>
          </p:cNvCxnSpPr>
          <p:nvPr/>
        </p:nvCxnSpPr>
        <p:spPr>
          <a:xfrm>
            <a:off x="5143500" y="2231886"/>
            <a:ext cx="1485900" cy="739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64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</a:t>
            </a:r>
            <a:r>
              <a:rPr lang="pt-BR" sz="1700" dirty="0" smtClean="0">
                <a:latin typeface="Comic Sans MS" pitchFamily="66" charset="0"/>
              </a:rPr>
              <a:t>);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3962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Task1: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Input a number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-&gt; 5432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1447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Task2: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5432 ( 543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5430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          2</a:t>
            </a:r>
          </a:p>
        </p:txBody>
      </p:sp>
      <p:sp>
        <p:nvSpPr>
          <p:cNvPr id="2" name="Oval 1"/>
          <p:cNvSpPr/>
          <p:nvPr/>
        </p:nvSpPr>
        <p:spPr>
          <a:xfrm>
            <a:off x="63246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19800" y="2133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 flipV="1">
            <a:off x="2590800" y="2209800"/>
            <a:ext cx="34290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90800" y="1524000"/>
            <a:ext cx="37338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85800" y="16764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5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4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220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Task3: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543 ( 54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540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     3</a:t>
            </a:r>
          </a:p>
        </p:txBody>
      </p:sp>
      <p:sp>
        <p:nvSpPr>
          <p:cNvPr id="2" name="Oval 1"/>
          <p:cNvSpPr/>
          <p:nvPr/>
        </p:nvSpPr>
        <p:spPr>
          <a:xfrm>
            <a:off x="62484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43600" y="21336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14600" y="2438400"/>
            <a:ext cx="3429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7338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23622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6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2590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Task4: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54 ( 5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50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  4</a:t>
            </a:r>
          </a:p>
        </p:txBody>
      </p:sp>
      <p:sp>
        <p:nvSpPr>
          <p:cNvPr id="2" name="Oval 1"/>
          <p:cNvSpPr/>
          <p:nvPr/>
        </p:nvSpPr>
        <p:spPr>
          <a:xfrm>
            <a:off x="60198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91200" y="2209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90800" y="2514600"/>
            <a:ext cx="3200400" cy="8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505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29718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31242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</a:t>
            </a:r>
            <a:r>
              <a:rPr lang="pt-BR" sz="1700" dirty="0" smtClean="0">
                <a:latin typeface="Comic Sans MS" pitchFamily="66" charset="0"/>
              </a:rPr>
              <a:t>int num;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d1 = num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r>
              <a:rPr lang="pt-BR" sz="1700" dirty="0">
                <a:latin typeface="Comic Sans MS" pitchFamily="66" charset="0"/>
              </a:rPr>
              <a:t>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81600" y="1066800"/>
            <a:ext cx="3124200" cy="48768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Task5: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10 ) 5 ( 0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0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---------------</a:t>
            </a:r>
          </a:p>
          <a:p>
            <a:pPr>
              <a:buNone/>
            </a:pPr>
            <a:r>
              <a:rPr lang="en-US" sz="1700" dirty="0" smtClean="0">
                <a:latin typeface="Comic Sans MS" pitchFamily="66" charset="0"/>
              </a:rPr>
              <a:t>        5</a:t>
            </a:r>
          </a:p>
        </p:txBody>
      </p:sp>
      <p:sp>
        <p:nvSpPr>
          <p:cNvPr id="2" name="Oval 1"/>
          <p:cNvSpPr/>
          <p:nvPr/>
        </p:nvSpPr>
        <p:spPr>
          <a:xfrm>
            <a:off x="5867400" y="12192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62600" y="2209800"/>
            <a:ext cx="6096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2514600" y="2514600"/>
            <a:ext cx="3048000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2" idx="2"/>
          </p:cNvCxnSpPr>
          <p:nvPr/>
        </p:nvCxnSpPr>
        <p:spPr>
          <a:xfrm flipH="1">
            <a:off x="2514600" y="1524000"/>
            <a:ext cx="3352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62000" y="3581400"/>
            <a:ext cx="21336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4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472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d1, r1);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d2, r2);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d3, r3);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printf("%d %d\n", d4, r4);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printf</a:t>
            </a:r>
            <a:r>
              <a:rPr lang="pt-BR" sz="1700" dirty="0">
                <a:latin typeface="Comic Sans MS" pitchFamily="66" charset="0"/>
              </a:rPr>
              <a:t>("%d %d %d %d", r1, r2, r3, r4);</a:t>
            </a:r>
            <a:endParaRPr lang="en-US" sz="17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22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00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</a:t>
            </a:r>
            <a:r>
              <a:rPr lang="pt-BR" sz="1700" dirty="0" smtClean="0">
                <a:latin typeface="Comic Sans MS" pitchFamily="66" charset="0"/>
              </a:rPr>
              <a:t>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143000"/>
            <a:ext cx="5181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47800" y="4800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800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79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371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676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727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89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130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5908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0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6482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1981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6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2004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5052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18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3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3276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</a:t>
            </a:r>
            <a:r>
              <a:rPr lang="pt-BR" sz="1700" dirty="0">
                <a:latin typeface="Comic Sans MS" pitchFamily="66" charset="0"/>
              </a:rPr>
              <a:t>num;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scanf("%d", &amp;num);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d1 = num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r1 = num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d2 = d1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r2 = d1 %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</a:t>
            </a:r>
            <a:r>
              <a:rPr lang="pt-BR" sz="1700" dirty="0">
                <a:latin typeface="Comic Sans MS" pitchFamily="66" charset="0"/>
              </a:rPr>
              <a:t>d3 = d2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r3 = d2 %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d4 = d3 / 10;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int r4 = d3 % 10;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3810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716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38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9718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72200" y="4876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10200" y="4876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716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096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3800" y="5486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71800" y="5486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72200" y="541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0200" y="541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3716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096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33800" y="60960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971800" y="60960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72200" y="6019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0200" y="601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4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Separate digits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160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5432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num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16002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290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29400" y="16002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867400" y="1600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28800" y="22098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066800" y="220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191000" y="22098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29000" y="22098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</a:t>
            </a:r>
            <a:r>
              <a:rPr lang="en-US" dirty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629400" y="21336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867400" y="2133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828800" y="28194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66800" y="2819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r3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91000" y="2819400"/>
            <a:ext cx="1219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0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429000" y="28194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d4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9400" y="2743200"/>
            <a:ext cx="1219200" cy="369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867400" y="2743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r</a:t>
            </a:r>
            <a:r>
              <a:rPr lang="en-US" dirty="0" smtClean="0">
                <a:latin typeface="Comic Sans MS" panose="030F0702030302020204" pitchFamily="66" charset="0"/>
              </a:rPr>
              <a:t>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609600" y="3657600"/>
            <a:ext cx="82296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printf(“%d %d %d %d”, r1, r2, r3, r4)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</a:t>
            </a:r>
            <a:endParaRPr lang="en-US" sz="17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5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33800" y="2514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0" y="25908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29000" y="16764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  <p:sp>
        <p:nvSpPr>
          <p:cNvPr id="12" name="TextBox 11"/>
          <p:cNvSpPr txBox="1"/>
          <p:nvPr/>
        </p:nvSpPr>
        <p:spPr>
          <a:xfrm>
            <a:off x="1219200" y="16002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Input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16764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3810000" y="4267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86400" y="4343400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05200" y="34290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2</a:t>
            </a:r>
            <a:r>
              <a:rPr lang="en-US" sz="4000" dirty="0" smtClean="0"/>
              <a:t>0</a:t>
            </a:r>
            <a:endParaRPr lang="en-US" sz="4000" dirty="0"/>
          </a:p>
        </p:txBody>
      </p:sp>
      <p:sp>
        <p:nvSpPr>
          <p:cNvPr id="17" name="TextBox 16"/>
          <p:cNvSpPr txBox="1"/>
          <p:nvPr/>
        </p:nvSpPr>
        <p:spPr>
          <a:xfrm>
            <a:off x="1295400" y="3352800"/>
            <a:ext cx="1905000" cy="64633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Comic Sans MS" panose="030F0702030302020204" pitchFamily="66" charset="0"/>
              </a:rPr>
              <a:t>Output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05400" y="3429000"/>
            <a:ext cx="990600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72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1219200"/>
            <a:ext cx="25908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21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17526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58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endParaRPr lang="pt-BR" sz="1700" dirty="0" smtClean="0">
              <a:latin typeface="Comic Sans MS" pitchFamily="66" charset="0"/>
            </a:endParaRP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0574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Circular Arrow 11"/>
          <p:cNvSpPr/>
          <p:nvPr/>
        </p:nvSpPr>
        <p:spPr>
          <a:xfrm rot="10800000">
            <a:off x="5791200" y="1524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15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818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772400" y="18288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6294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543800" y="11430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a = b;</a:t>
            </a:r>
          </a:p>
          <a:p>
            <a:pPr>
              <a:buNone/>
            </a:pP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3622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715000" y="11430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867400" y="17526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Circular Arrow 11"/>
          <p:cNvSpPr/>
          <p:nvPr/>
        </p:nvSpPr>
        <p:spPr>
          <a:xfrm rot="10800000">
            <a:off x="6705600" y="1524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2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3.000000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2286000"/>
            <a:ext cx="5181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4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48400" y="2743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omic Sans MS" panose="030F0702030302020204" pitchFamily="66" charset="0"/>
              </a:rPr>
              <a:t>a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9000" y="2819400"/>
            <a:ext cx="45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mic Sans MS" panose="030F0702030302020204" pitchFamily="66" charset="0"/>
              </a:rPr>
              <a:t>b</a:t>
            </a: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96000" y="21336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20</a:t>
            </a:r>
            <a:endParaRPr lang="en-US" sz="3200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2133600"/>
            <a:ext cx="6858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</a:t>
            </a:r>
            <a:r>
              <a:rPr lang="en-US" sz="3200" dirty="0" smtClean="0"/>
              <a:t>0</a:t>
            </a:r>
            <a:endParaRPr lang="en-US" sz="3200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5800" y="1143000"/>
            <a:ext cx="3124200" cy="2362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dirty="0">
                <a:latin typeface="Comic Sans MS" pitchFamily="66" charset="0"/>
              </a:rPr>
              <a:t> </a:t>
            </a:r>
            <a:r>
              <a:rPr lang="en-US" sz="1700" dirty="0" smtClean="0">
                <a:latin typeface="Comic Sans MS" pitchFamily="66" charset="0"/>
              </a:rPr>
              <a:t>   </a:t>
            </a:r>
            <a:r>
              <a:rPr lang="pt-BR" sz="1700" dirty="0" smtClean="0">
                <a:latin typeface="Comic Sans MS" pitchFamily="66" charset="0"/>
              </a:rPr>
              <a:t>int a, b;</a:t>
            </a:r>
            <a:endParaRPr lang="pt-BR" sz="1700" dirty="0">
              <a:latin typeface="Comic Sans MS" pitchFamily="66" charset="0"/>
            </a:endParaRP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   scanf("%</a:t>
            </a:r>
            <a:r>
              <a:rPr lang="pt-BR" sz="1700" dirty="0" smtClean="0">
                <a:latin typeface="Comic Sans MS" pitchFamily="66" charset="0"/>
              </a:rPr>
              <a:t>d %d ", &amp;a, &amp;b);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int c;</a:t>
            </a:r>
          </a:p>
          <a:p>
            <a:pPr>
              <a:buNone/>
            </a:pPr>
            <a:r>
              <a:rPr lang="pt-BR" sz="1700" dirty="0">
                <a:latin typeface="Comic Sans MS" pitchFamily="66" charset="0"/>
              </a:rPr>
              <a:t> </a:t>
            </a:r>
            <a:r>
              <a:rPr lang="pt-BR" sz="1700" dirty="0" smtClean="0">
                <a:latin typeface="Comic Sans MS" pitchFamily="66" charset="0"/>
              </a:rPr>
              <a:t>   c = a;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a = b;</a:t>
            </a:r>
          </a:p>
          <a:p>
            <a:pPr>
              <a:buNone/>
            </a:pPr>
            <a:r>
              <a:rPr lang="pt-BR" sz="1700" dirty="0" smtClean="0">
                <a:latin typeface="Comic Sans MS" pitchFamily="66" charset="0"/>
              </a:rPr>
              <a:t>    b = c;</a:t>
            </a:r>
            <a:endParaRPr lang="pt-BR" sz="1700" dirty="0">
              <a:latin typeface="Comic Sans MS" pitchFamily="66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0600" y="2667000"/>
            <a:ext cx="25908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181600" y="2133600"/>
            <a:ext cx="609600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10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0" y="2743200"/>
            <a:ext cx="45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mic Sans MS" panose="030F0702030302020204" pitchFamily="66" charset="0"/>
              </a:rPr>
              <a:t>c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2" name="Circular Arrow 11"/>
          <p:cNvSpPr/>
          <p:nvPr/>
        </p:nvSpPr>
        <p:spPr>
          <a:xfrm rot="10800000">
            <a:off x="6172200" y="25146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Down Arrow 12"/>
          <p:cNvSpPr/>
          <p:nvPr/>
        </p:nvSpPr>
        <p:spPr>
          <a:xfrm>
            <a:off x="5257800" y="838200"/>
            <a:ext cx="2514600" cy="10668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6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86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72200" y="30480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434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29400" y="4572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30480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9812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3" name="Curved Down Arrow 12"/>
          <p:cNvSpPr/>
          <p:nvPr/>
        </p:nvSpPr>
        <p:spPr>
          <a:xfrm>
            <a:off x="2438400" y="1447800"/>
            <a:ext cx="4572000" cy="1371600"/>
          </a:xfrm>
          <a:prstGeom prst="curved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800000">
            <a:off x="5029200" y="38100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ircular Arrow 14"/>
          <p:cNvSpPr/>
          <p:nvPr/>
        </p:nvSpPr>
        <p:spPr>
          <a:xfrm rot="10800000">
            <a:off x="2590800" y="3886200"/>
            <a:ext cx="1447800" cy="1524000"/>
          </a:xfrm>
          <a:prstGeom prst="circular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626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17526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variables: left cyclic shift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4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27432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91000" y="4267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27432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4953000" y="44958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2514600" y="45720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2667000" y="1600200"/>
            <a:ext cx="3505200" cy="8382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10200" y="43434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42672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14800" y="18288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2 variables: right cyclic shift</a:t>
            </a:r>
            <a:endParaRPr lang="en-US" sz="4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50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096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8956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668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a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52800" y="480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276600"/>
            <a:ext cx="1295400" cy="1295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626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</a:t>
            </a:r>
          </a:p>
        </p:txBody>
      </p:sp>
      <p:sp>
        <p:nvSpPr>
          <p:cNvPr id="11" name="Curved Up Arrow 10"/>
          <p:cNvSpPr/>
          <p:nvPr/>
        </p:nvSpPr>
        <p:spPr>
          <a:xfrm>
            <a:off x="4114800" y="50292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>
            <a:off x="1676400" y="51054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10800000">
            <a:off x="762000" y="1447800"/>
            <a:ext cx="7391400" cy="1752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10400" y="4953000"/>
            <a:ext cx="41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133600" y="49530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3400" y="1676400"/>
            <a:ext cx="457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4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Swap 3 variables: right cyclic shift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3276600"/>
            <a:ext cx="1295400" cy="12954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9248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1" name="Curved Up Arrow 20"/>
          <p:cNvSpPr/>
          <p:nvPr/>
        </p:nvSpPr>
        <p:spPr>
          <a:xfrm>
            <a:off x="6477000" y="5029200"/>
            <a:ext cx="1371600" cy="609600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572000" y="4876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Comic Sans MS" pitchFamily="66" charset="0"/>
              </a:rPr>
              <a:t>Statements: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4267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Return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return 0</a:t>
            </a:r>
          </a:p>
          <a:p>
            <a:pPr>
              <a:buNone/>
            </a:pPr>
            <a:endParaRPr lang="en-US" sz="2400" dirty="0">
              <a:latin typeface="Comic Sans MS" pitchFamily="66" charset="0"/>
            </a:endParaRP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Expression Statements: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= 3;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      a = a + b;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b++ 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          b &gt; 0;</a:t>
            </a:r>
          </a:p>
          <a:p>
            <a:pPr>
              <a:buNone/>
            </a:pPr>
            <a:r>
              <a:rPr lang="en-US" sz="2400" dirty="0">
                <a:latin typeface="Comic Sans MS" pitchFamily="66" charset="0"/>
              </a:rPr>
              <a:t>		b &gt; 0 &amp;&amp; b &lt; 10; </a:t>
            </a:r>
          </a:p>
        </p:txBody>
      </p:sp>
    </p:spTree>
    <p:extLst>
      <p:ext uri="{BB962C8B-B14F-4D97-AF65-F5344CB8AC3E}">
        <p14:creationId xmlns:p14="http://schemas.microsoft.com/office/powerpoint/2010/main" val="352115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Implicit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1"/>
            <a:ext cx="8229600" cy="1676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int i = 3;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 = i;</a:t>
            </a:r>
          </a:p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14400" y="16764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int p;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14400" y="22860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printf</a:t>
            </a:r>
            <a:r>
              <a:rPr lang="en-US" dirty="0" smtClean="0">
                <a:latin typeface="Comic Sans MS" pitchFamily="66" charset="0"/>
              </a:rPr>
              <a:t>(“%d”, p);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52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0668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3400" y="4572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>
                <a:latin typeface="Comic Sans MS" pitchFamily="66" charset="0"/>
              </a:rPr>
              <a:t>1</a:t>
            </a:r>
            <a:r>
              <a:rPr lang="en-US" sz="2000" dirty="0" smtClean="0">
                <a:latin typeface="Comic Sans MS" pitchFamily="66" charset="0"/>
              </a:rPr>
              <a:t>.000000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718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2098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53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91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2766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32766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26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(float) j </a:t>
            </a:r>
            <a:r>
              <a:rPr lang="en-US" dirty="0">
                <a:latin typeface="Comic Sans MS" panose="030F0702030302020204" pitchFamily="66" charset="0"/>
              </a:rPr>
              <a:t>/ i;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24293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-11374" y="-28433"/>
            <a:ext cx="9155373" cy="715962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>
                <a:latin typeface="Comic Sans MS" pitchFamily="66" charset="0"/>
              </a:rPr>
              <a:t>Type Casting: Explicit</a:t>
            </a:r>
            <a:endParaRPr lang="en-US" sz="4000" dirty="0">
              <a:latin typeface="Comic Sans MS" pitchFamily="66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1000" y="2057400"/>
            <a:ext cx="82296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endParaRPr lang="en-US" sz="2000" dirty="0" smtClean="0">
              <a:latin typeface="Comic Sans MS" pitchFamily="66" charset="0"/>
            </a:endParaRP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int i = 3, j = 5;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float p;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 =  j / i;</a:t>
            </a:r>
          </a:p>
          <a:p>
            <a:pPr>
              <a:buNone/>
            </a:pPr>
            <a:r>
              <a:rPr lang="en-US" sz="2000" dirty="0" smtClean="0">
                <a:latin typeface="Comic Sans MS" pitchFamily="66" charset="0"/>
              </a:rPr>
              <a:t>    printf(“%f”, p);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55626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sz="2000" dirty="0" smtClean="0">
                <a:latin typeface="Comic Sans MS" pitchFamily="66" charset="0"/>
              </a:rPr>
              <a:t>1.666667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56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36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76800" y="4267200"/>
            <a:ext cx="609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4114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j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1800" y="4267200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1.666667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19800" y="4267200"/>
            <a:ext cx="609600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anose="030F0702030302020204" pitchFamily="66" charset="0"/>
              </a:rPr>
              <a:t>p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8200" y="3124200"/>
            <a:ext cx="79248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mic Sans MS" pitchFamily="66" charset="0"/>
              </a:rPr>
              <a:t> p =  </a:t>
            </a:r>
            <a:r>
              <a:rPr lang="en-US" dirty="0" smtClean="0">
                <a:latin typeface="Comic Sans MS" pitchFamily="66" charset="0"/>
              </a:rPr>
              <a:t>j </a:t>
            </a:r>
            <a:r>
              <a:rPr lang="en-US" dirty="0">
                <a:latin typeface="Comic Sans MS" panose="030F0702030302020204" pitchFamily="66" charset="0"/>
              </a:rPr>
              <a:t>/ (float) </a:t>
            </a:r>
            <a:r>
              <a:rPr lang="en-US" dirty="0" smtClean="0">
                <a:latin typeface="Comic Sans MS" panose="030F0702030302020204" pitchFamily="66" charset="0"/>
              </a:rPr>
              <a:t>i</a:t>
            </a:r>
            <a:r>
              <a:rPr lang="en-US" dirty="0">
                <a:latin typeface="Comic Sans MS" panose="030F0702030302020204" pitchFamily="66" charset="0"/>
              </a:rPr>
              <a:t>;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81000" y="1143000"/>
            <a:ext cx="8229600" cy="533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2000" dirty="0">
                <a:latin typeface="Comic Sans MS" pitchFamily="66" charset="0"/>
              </a:rPr>
              <a:t>(data type) expression</a:t>
            </a:r>
          </a:p>
        </p:txBody>
      </p:sp>
    </p:spTree>
    <p:extLst>
      <p:ext uri="{BB962C8B-B14F-4D97-AF65-F5344CB8AC3E}">
        <p14:creationId xmlns:p14="http://schemas.microsoft.com/office/powerpoint/2010/main" val="276513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2667</Words>
  <Application>Microsoft Office PowerPoint</Application>
  <PresentationFormat>On-screen Show (4:3)</PresentationFormat>
  <Paragraphs>752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Statements: Review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Two Numbers</dc:title>
  <dc:creator>Admin</dc:creator>
  <cp:lastModifiedBy>Yeasir Rayhan Prince</cp:lastModifiedBy>
  <cp:revision>128</cp:revision>
  <dcterms:created xsi:type="dcterms:W3CDTF">2006-08-16T00:00:00Z</dcterms:created>
  <dcterms:modified xsi:type="dcterms:W3CDTF">2020-07-11T16:28:50Z</dcterms:modified>
</cp:coreProperties>
</file>