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0"/>
  </p:notesMasterIdLst>
  <p:sldIdLst>
    <p:sldId id="263" r:id="rId2"/>
    <p:sldId id="284" r:id="rId3"/>
    <p:sldId id="281" r:id="rId4"/>
    <p:sldId id="259" r:id="rId5"/>
    <p:sldId id="293" r:id="rId6"/>
    <p:sldId id="296" r:id="rId7"/>
    <p:sldId id="282" r:id="rId8"/>
    <p:sldId id="287" r:id="rId9"/>
    <p:sldId id="286" r:id="rId10"/>
    <p:sldId id="294" r:id="rId11"/>
    <p:sldId id="289" r:id="rId12"/>
    <p:sldId id="290" r:id="rId13"/>
    <p:sldId id="291" r:id="rId14"/>
    <p:sldId id="295" r:id="rId15"/>
    <p:sldId id="297" r:id="rId16"/>
    <p:sldId id="298" r:id="rId17"/>
    <p:sldId id="299" r:id="rId18"/>
    <p:sldId id="300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lnSpc>
        <a:spcPct val="110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434" autoAdjust="0"/>
  </p:normalViewPr>
  <p:slideViewPr>
    <p:cSldViewPr>
      <p:cViewPr varScale="1">
        <p:scale>
          <a:sx n="74" d="100"/>
          <a:sy n="74" d="100"/>
        </p:scale>
        <p:origin x="10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0" sz="1200">
                <a:latin typeface="Arial" panose="020B0604020202020204" pitchFamily="34" charset="0"/>
              </a:defRPr>
            </a:lvl1pPr>
          </a:lstStyle>
          <a:p>
            <a:fld id="{EC02FE12-3946-41B3-8F82-06D52EA4F1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41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429F5-251C-48EE-A448-07BC0BB80578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87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429F5-251C-48EE-A448-07BC0BB80578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11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94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5D2D11-F304-4556-80A8-34EBC0BB0D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12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84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5D314-7724-4A04-98C7-0761EB43A8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13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45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5D314-7724-4A04-98C7-0761EB43A8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14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64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429F5-251C-48EE-A448-07BC0BB80578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15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44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5D2D11-F304-4556-80A8-34EBC0BB0D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16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31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5D314-7724-4A04-98C7-0761EB43A8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17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1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5D314-7724-4A04-98C7-0761EB43A8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18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7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429F5-251C-48EE-A448-07BC0BB80578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2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5D2D11-F304-4556-80A8-34EBC0BB0D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3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45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5D314-7724-4A04-98C7-0761EB43A8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4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9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5D314-7724-4A04-98C7-0761EB43A8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5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6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3429F5-251C-48EE-A448-07BC0BB80578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7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03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25D2D11-F304-4556-80A8-34EBC0BB0D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8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0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5D314-7724-4A04-98C7-0761EB43A8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9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922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D5D314-7724-4A04-98C7-0761EB43A80D}" type="slidenum">
              <a:rPr kumimoji="0" lang="en-US" altLang="en-US" sz="1200">
                <a:latin typeface="Arial" panose="020B0604020202020204" pitchFamily="34" charset="0"/>
              </a:rPr>
              <a:pPr eaLnBrk="1" hangingPunct="1"/>
              <a:t>10</a:t>
            </a:fld>
            <a:endParaRPr kumimoji="0" lang="en-US" altLang="en-US" sz="1200">
              <a:latin typeface="Arial" panose="020B0604020202020204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1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276B4-62A0-4445-A33D-EE79A2272A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23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5E346-8CD6-41EF-B4FC-48AC0A013C7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18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AB5B7-5BC6-44BD-8288-6857846C8D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34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3B76-5BD4-4FFB-AB98-854969708C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735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3DDF-C82D-48C9-A962-FF8FF08235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7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5EFE0-619D-4552-BE0D-15F25B6AC8B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01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A6E3-D3DD-4DCE-92A3-B78EA9D265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06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652E9-2371-4073-9984-6E4FF1DF76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038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B7332-5BF8-4210-86FE-5F1CB845C7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5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AF54-9D78-41C5-8200-A9BB588921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082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77E6-1E07-4E33-A15C-A71D78F873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06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FFC7-9BBD-4A3F-9205-C745779B4F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9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83718"/>
            <a:ext cx="6858000" cy="690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4953000"/>
            <a:ext cx="196215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371600"/>
                <a:ext cx="7924800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/>
                <a:r>
                  <a:rPr kumimoji="0" lang="en-US" altLang="en-US" dirty="0" smtClean="0">
                    <a:cs typeface="Times New Roman" panose="02020603050405020304" pitchFamily="18" charset="0"/>
                  </a:rPr>
                  <a:t>Estimating </a:t>
                </a:r>
                <a14:m>
                  <m:oMath xmlns:m="http://schemas.openxmlformats.org/officeDocument/2006/math">
                    <m:r>
                      <a:rPr kumimoji="0"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71600"/>
                <a:ext cx="7924800" cy="498598"/>
              </a:xfrm>
              <a:prstGeom prst="rect">
                <a:avLst/>
              </a:prstGeom>
              <a:blipFill rotWithShape="0">
                <a:blip r:embed="rId3"/>
                <a:stretch>
                  <a:fillRect l="-1077" t="-7317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09600" y="685800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kumimoji="0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 Raphson </a:t>
            </a: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193437"/>
                  </p:ext>
                </p:extLst>
              </p:nvPr>
            </p:nvGraphicFramePr>
            <p:xfrm>
              <a:off x="1143000" y="2209800"/>
              <a:ext cx="7010400" cy="3810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2080"/>
                    <a:gridCol w="1402080"/>
                    <a:gridCol w="1402080"/>
                    <a:gridCol w="1402080"/>
                    <a:gridCol w="1402080"/>
                  </a:tblGrid>
                  <a:tr h="5442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𝐼𝑡𝑟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𝑛𝑜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ℇ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ℇ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0193437"/>
                  </p:ext>
                </p:extLst>
              </p:nvPr>
            </p:nvGraphicFramePr>
            <p:xfrm>
              <a:off x="1143000" y="2209800"/>
              <a:ext cx="7010400" cy="3810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2080"/>
                    <a:gridCol w="1402080"/>
                    <a:gridCol w="1402080"/>
                    <a:gridCol w="1402080"/>
                    <a:gridCol w="1402080"/>
                  </a:tblGrid>
                  <a:tr h="5442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5" t="-1124" r="-402174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435" t="-1124" r="-302174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9567" t="-1124" r="-200866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870" t="-1124" r="-101739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0870" t="-1124" r="-1739" b="-605618"/>
                          </a:stretch>
                        </a:blipFill>
                      </a:tcPr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105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83718"/>
            <a:ext cx="6858000" cy="690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</a:t>
            </a:r>
          </a:p>
        </p:txBody>
      </p:sp>
    </p:spTree>
    <p:extLst>
      <p:ext uri="{BB962C8B-B14F-4D97-AF65-F5344CB8AC3E}">
        <p14:creationId xmlns:p14="http://schemas.microsoft.com/office/powerpoint/2010/main" val="410863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086600" cy="6858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Secant method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77F636-AB3D-4663-834D-B32E24C95E9E}" type="slidenum">
              <a:rPr kumimoji="0" lang="en-US" altLang="en-US" sz="1400"/>
              <a:pPr eaLnBrk="1" hangingPunct="1"/>
              <a:t>12</a:t>
            </a:fld>
            <a:endParaRPr kumimoji="0"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6" name="Text Box 10"/>
              <p:cNvSpPr txBox="1">
                <a:spLocks noChangeArrowheads="1"/>
              </p:cNvSpPr>
              <p:nvPr/>
            </p:nvSpPr>
            <p:spPr bwMode="auto">
              <a:xfrm>
                <a:off x="685800" y="1524000"/>
                <a:ext cx="723900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287338" indent="-287338">
                  <a:spcBef>
                    <a:spcPct val="50000"/>
                  </a:spcBef>
                  <a:defRPr/>
                </a:pPr>
                <a:r>
                  <a:rPr lang="en-US" dirty="0" smtClean="0">
                    <a:cs typeface="Arial" charset="0"/>
                  </a:rPr>
                  <a:t>progressively estimate the value of </a:t>
                </a:r>
                <a:r>
                  <a:rPr lang="en-US" i="1" dirty="0">
                    <a:cs typeface="Arial" charset="0"/>
                  </a:rPr>
                  <a:t>x</a:t>
                </a:r>
                <a:r>
                  <a:rPr lang="en-US" dirty="0">
                    <a:cs typeface="Arial" charset="0"/>
                  </a:rPr>
                  <a:t> based on </a:t>
                </a:r>
                <a:r>
                  <a:rPr lang="en-US" dirty="0">
                    <a:cs typeface="Arial" charset="0"/>
                  </a:rPr>
                  <a:t>given termination </a:t>
                </a:r>
                <a:r>
                  <a:rPr lang="en-US" dirty="0">
                    <a:cs typeface="Arial" charset="0"/>
                  </a:rPr>
                  <a:t>criteria and an </a:t>
                </a:r>
                <a:r>
                  <a:rPr lang="en-US" dirty="0" smtClean="0">
                    <a:cs typeface="Arial" charset="0"/>
                  </a:rPr>
                  <a:t>two initial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charset="0"/>
                      </a:rPr>
                      <m:t> 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cs typeface="Arial" charset="0"/>
                      </a:rPr>
                      <m:t>and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endParaRPr lang="en-US" dirty="0">
                  <a:cs typeface="Arial" charset="0"/>
                </a:endParaRPr>
              </a:p>
            </p:txBody>
          </p:sp>
        </mc:Choice>
        <mc:Fallback>
          <p:sp>
            <p:nvSpPr>
              <p:cNvPr id="410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24000"/>
                <a:ext cx="7239000" cy="904863"/>
              </a:xfrm>
              <a:prstGeom prst="rect">
                <a:avLst/>
              </a:prstGeom>
              <a:blipFill rotWithShape="0">
                <a:blip r:embed="rId3"/>
                <a:stretch>
                  <a:fillRect l="-1179" t="-4054" b="-1216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219200" y="2895600"/>
                <a:ext cx="5791200" cy="97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 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895600"/>
                <a:ext cx="5791200" cy="9701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1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685800" y="1600200"/>
                <a:ext cx="80772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kumimoji="0"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root of  </a:t>
                </a:r>
                <a14:m>
                  <m:oMath xmlns:m="http://schemas.openxmlformats.org/officeDocument/2006/math">
                    <m:r>
                      <a:rPr kumimoji="0"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altLang="en-US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kumimoji="0"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0"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kumimoji="0" lang="en-US" altLang="en-US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0.56714329</m:t>
                    </m:r>
                    <m:r>
                      <a:rPr kumimoji="0" lang="en-US" altLang="en-US" sz="1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8077200" cy="914400"/>
              </a:xfrm>
              <a:prstGeom prst="rect">
                <a:avLst/>
              </a:prstGeom>
              <a:blipFill rotWithShape="0">
                <a:blip r:embed="rId3"/>
                <a:stretch>
                  <a:fillRect l="-1057" t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24200" y="2895600"/>
            <a:ext cx="2362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66800" y="2895600"/>
                <a:ext cx="5791200" cy="97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 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95600"/>
                <a:ext cx="5791200" cy="9701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85800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Secant </a:t>
            </a: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6888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4953000"/>
            <a:ext cx="196215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09600" y="685800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</a:t>
            </a:r>
            <a:endParaRPr kumimoji="0"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768671"/>
                  </p:ext>
                </p:extLst>
              </p:nvPr>
            </p:nvGraphicFramePr>
            <p:xfrm>
              <a:off x="762000" y="1676400"/>
              <a:ext cx="7010400" cy="3810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/>
                    <a:gridCol w="1270000"/>
                    <a:gridCol w="1244600"/>
                    <a:gridCol w="1295400"/>
                    <a:gridCol w="1219200"/>
                    <a:gridCol w="914400"/>
                  </a:tblGrid>
                  <a:tr h="5442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𝐼𝑡𝑟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𝑛𝑜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ℇ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ℇ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0.61270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0.61270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0.56384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0.61270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0.56834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768671"/>
                  </p:ext>
                </p:extLst>
              </p:nvPr>
            </p:nvGraphicFramePr>
            <p:xfrm>
              <a:off x="762000" y="1676400"/>
              <a:ext cx="7010400" cy="3810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/>
                    <a:gridCol w="1270000"/>
                    <a:gridCol w="1244600"/>
                    <a:gridCol w="1295400"/>
                    <a:gridCol w="1219200"/>
                    <a:gridCol w="914400"/>
                  </a:tblGrid>
                  <a:tr h="5442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143" t="-2247" r="-560000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85096" t="-2247" r="-371154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87805" t="-2247" r="-276585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78302" t="-2247" r="-167453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01000" t="-2247" r="-77500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68000" t="-2247" r="-3333" b="-605618"/>
                          </a:stretch>
                        </a:blipFill>
                      </a:tcPr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0.61270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0.61270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0.56384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0.61270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0.56834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325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83718"/>
            <a:ext cx="6858000" cy="690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Secant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372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086600" cy="6858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Secant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77F636-AB3D-4663-834D-B32E24C95E9E}" type="slidenum">
              <a:rPr kumimoji="0" lang="en-US" altLang="en-US" sz="1400"/>
              <a:pPr eaLnBrk="1" hangingPunct="1"/>
              <a:t>16</a:t>
            </a:fld>
            <a:endParaRPr kumimoji="0"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6" name="Text Box 10"/>
              <p:cNvSpPr txBox="1">
                <a:spLocks noChangeArrowheads="1"/>
              </p:cNvSpPr>
              <p:nvPr/>
            </p:nvSpPr>
            <p:spPr bwMode="auto">
              <a:xfrm>
                <a:off x="685800" y="1524000"/>
                <a:ext cx="7239000" cy="1311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287338" indent="-287338">
                  <a:spcBef>
                    <a:spcPct val="50000"/>
                  </a:spcBef>
                  <a:defRPr/>
                </a:pPr>
                <a:r>
                  <a:rPr lang="en-US" dirty="0" smtClean="0">
                    <a:cs typeface="Arial" charset="0"/>
                  </a:rPr>
                  <a:t>progressively estimate the value of </a:t>
                </a:r>
                <a:r>
                  <a:rPr lang="en-US" i="1" dirty="0">
                    <a:cs typeface="Arial" charset="0"/>
                  </a:rPr>
                  <a:t>x</a:t>
                </a:r>
                <a:r>
                  <a:rPr lang="en-US" dirty="0">
                    <a:cs typeface="Arial" charset="0"/>
                  </a:rPr>
                  <a:t> based on </a:t>
                </a:r>
                <a:r>
                  <a:rPr lang="en-US" dirty="0">
                    <a:cs typeface="Arial" charset="0"/>
                  </a:rPr>
                  <a:t>given termination </a:t>
                </a:r>
                <a:r>
                  <a:rPr lang="en-US" dirty="0" smtClean="0">
                    <a:cs typeface="Arial" charset="0"/>
                  </a:rPr>
                  <a:t>criteria, an initial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cs typeface="Arial" charset="0"/>
                  </a:rPr>
                  <a:t> and </a:t>
                </a:r>
                <a:r>
                  <a:rPr lang="en-US" dirty="0"/>
                  <a:t>a small perturbation </a:t>
                </a:r>
                <a:r>
                  <a:rPr lang="en-US" dirty="0" smtClean="0"/>
                  <a:t>fraction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)</a:t>
                </a:r>
                <a:endParaRPr lang="en-US" dirty="0">
                  <a:cs typeface="Arial" charset="0"/>
                </a:endParaRPr>
              </a:p>
            </p:txBody>
          </p:sp>
        </mc:Choice>
        <mc:Fallback>
          <p:sp>
            <p:nvSpPr>
              <p:cNvPr id="410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524000"/>
                <a:ext cx="7239000" cy="1311128"/>
              </a:xfrm>
              <a:prstGeom prst="rect">
                <a:avLst/>
              </a:prstGeom>
              <a:blipFill rotWithShape="0">
                <a:blip r:embed="rId3"/>
                <a:stretch>
                  <a:fillRect l="-1179" t="-2791" b="-790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3048000"/>
                <a:ext cx="7543800" cy="1189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8000"/>
                <a:ext cx="7543800" cy="11893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6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685800" y="1600200"/>
                <a:ext cx="8077200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kumimoji="0"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root of  </a:t>
                </a:r>
                <a14:m>
                  <m:oMath xmlns:m="http://schemas.openxmlformats.org/officeDocument/2006/math">
                    <m:r>
                      <a:rPr kumimoji="0"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altLang="en-US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kumimoji="0"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en-US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0"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kumimoji="0" lang="en-US" altLang="en-US" sz="24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0.56714329</m:t>
                    </m:r>
                    <m:r>
                      <a:rPr kumimoji="0" lang="en-US" altLang="en-US" sz="1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0" lang="en-US" alt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00200"/>
                <a:ext cx="8077200" cy="914400"/>
              </a:xfrm>
              <a:prstGeom prst="rect">
                <a:avLst/>
              </a:prstGeom>
              <a:blipFill rotWithShape="0">
                <a:blip r:embed="rId3"/>
                <a:stretch>
                  <a:fillRect l="-1057" t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124200" y="2895600"/>
            <a:ext cx="23622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66800" y="2895600"/>
                <a:ext cx="5791200" cy="970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 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95600"/>
                <a:ext cx="5791200" cy="9701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85800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Secant </a:t>
            </a: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715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4953000"/>
            <a:ext cx="196215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09600" y="685800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</a:t>
            </a: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Secant Method</a:t>
            </a:r>
            <a:endParaRPr kumimoji="0"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361430"/>
                  </p:ext>
                </p:extLst>
              </p:nvPr>
            </p:nvGraphicFramePr>
            <p:xfrm>
              <a:off x="762000" y="1676400"/>
              <a:ext cx="7772401" cy="3810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1447800"/>
                    <a:gridCol w="1676400"/>
                    <a:gridCol w="1676401"/>
                  </a:tblGrid>
                  <a:tr h="5442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𝐼𝑡𝑟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𝑛𝑜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ℇ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ℇ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3361430"/>
                  </p:ext>
                </p:extLst>
              </p:nvPr>
            </p:nvGraphicFramePr>
            <p:xfrm>
              <a:off x="762000" y="1676400"/>
              <a:ext cx="7772401" cy="38100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/>
                    <a:gridCol w="1676400"/>
                    <a:gridCol w="1447800"/>
                    <a:gridCol w="1676400"/>
                    <a:gridCol w="1676401"/>
                  </a:tblGrid>
                  <a:tr h="5442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939" t="-2247" r="-500939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8182" t="-2247" r="-288000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5882" t="-2247" r="-232773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64727" t="-2247" r="-101455" b="-605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64727" t="-2247" r="-1455" b="-605618"/>
                          </a:stretch>
                        </a:blipFill>
                      </a:tcPr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717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3083718"/>
            <a:ext cx="6858000" cy="6905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Iterative method</a:t>
            </a:r>
          </a:p>
        </p:txBody>
      </p:sp>
    </p:spTree>
    <p:extLst>
      <p:ext uri="{BB962C8B-B14F-4D97-AF65-F5344CB8AC3E}">
        <p14:creationId xmlns:p14="http://schemas.microsoft.com/office/powerpoint/2010/main" val="8750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086600" cy="685800"/>
          </a:xfrm>
        </p:spPr>
        <p:txBody>
          <a:bodyPr/>
          <a:lstStyle/>
          <a:p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Fixed Iterative Method</a:t>
            </a: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77F636-AB3D-4663-834D-B32E24C95E9E}" type="slidenum">
              <a:rPr kumimoji="0" lang="en-US" altLang="en-US" sz="1400"/>
              <a:pPr eaLnBrk="1" hangingPunct="1"/>
              <a:t>3</a:t>
            </a:fld>
            <a:endParaRPr kumimoji="0"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8" name="Text Box 11"/>
              <p:cNvSpPr txBox="1">
                <a:spLocks noChangeArrowheads="1"/>
              </p:cNvSpPr>
              <p:nvPr/>
            </p:nvSpPr>
            <p:spPr bwMode="auto">
              <a:xfrm>
                <a:off x="609600" y="1447800"/>
                <a:ext cx="7327900" cy="43027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341313" indent="-341313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 smtClean="0"/>
                  <a:t>Rearrange the function so that 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 is on the left side of the </a:t>
                </a:r>
                <a:r>
                  <a:rPr lang="en-US" altLang="en-US" dirty="0" smtClean="0"/>
                  <a:t>equation:</a:t>
                </a:r>
              </a:p>
              <a:p>
                <a:pPr marL="0" indent="0" eaLnBrk="1" hangingPunct="1">
                  <a:spcBef>
                    <a:spcPct val="50000"/>
                  </a:spcBef>
                  <a:buNone/>
                </a:pPr>
                <a:r>
                  <a:rPr lang="en-US" altLang="en-US" i="1" dirty="0"/>
                  <a:t>	 </a:t>
                </a:r>
                <a:r>
                  <a:rPr lang="en-US" altLang="en-US" i="1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b="0" i="1" dirty="0" smtClean="0"/>
                  <a:t/>
                </a:r>
                <a:br>
                  <a:rPr lang="en-US" altLang="en-US" b="0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=1, 2, 3, …,  </m:t>
                      </m:r>
                    </m:oMath>
                  </m:oMathPara>
                </a14:m>
                <a:r>
                  <a:rPr lang="en-US" alt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en-US" b="0" i="1" dirty="0" smtClean="0">
                    <a:latin typeface="Cambria Math" panose="02040503050406030204" pitchFamily="18" charset="0"/>
                  </a:rPr>
                </a:br>
                <a:endParaRPr lang="en-US" altLang="en-US" b="0" i="1" dirty="0" smtClean="0"/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dirty="0" smtClean="0">
                    <a:cs typeface="Arial" charset="0"/>
                  </a:rPr>
                  <a:t>Now </a:t>
                </a:r>
                <a:r>
                  <a:rPr lang="en-US" dirty="0">
                    <a:cs typeface="Arial" charset="0"/>
                  </a:rPr>
                  <a:t>progressively estimate the value of </a:t>
                </a:r>
                <a:r>
                  <a:rPr lang="en-US" i="1" dirty="0" smtClean="0">
                    <a:cs typeface="Arial" charset="0"/>
                  </a:rPr>
                  <a:t>x</a:t>
                </a:r>
                <a:r>
                  <a:rPr lang="en-US" dirty="0" smtClean="0">
                    <a:cs typeface="Arial" charset="0"/>
                  </a:rPr>
                  <a:t> based on given termination criteria </a:t>
                </a:r>
                <a:r>
                  <a:rPr lang="en-US" dirty="0" smtClean="0">
                    <a:cs typeface="Arial" charset="0"/>
                  </a:rPr>
                  <a:t>(max no of iterations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ℇ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US" dirty="0" smtClean="0">
                    <a:cs typeface="Arial" charset="0"/>
                  </a:rPr>
                  <a:t> ) and </a:t>
                </a:r>
                <a:r>
                  <a:rPr lang="en-US" dirty="0" smtClean="0">
                    <a:cs typeface="Arial" charset="0"/>
                  </a:rPr>
                  <a:t>an initial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n-US" dirty="0" smtClean="0"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endParaRPr lang="en-US" dirty="0">
                  <a:cs typeface="Arial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endParaRPr lang="en-US" dirty="0">
                  <a:cs typeface="Arial" charset="0"/>
                </a:endParaRPr>
              </a:p>
            </p:txBody>
          </p:sp>
        </mc:Choice>
        <mc:Fallback>
          <p:sp>
            <p:nvSpPr>
              <p:cNvPr id="307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447800"/>
                <a:ext cx="7327900" cy="4302716"/>
              </a:xfrm>
              <a:prstGeom prst="rect">
                <a:avLst/>
              </a:prstGeom>
              <a:blipFill rotWithShape="0">
                <a:blip r:embed="rId3"/>
                <a:stretch>
                  <a:fillRect l="-1082" t="-8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4953000"/>
            <a:ext cx="196215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>
              <a:xfrm>
                <a:off x="609600" y="1600200"/>
                <a:ext cx="80010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kumimoji="0"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root of  </a:t>
                </a:r>
                <a14:m>
                  <m:oMath xmlns:m="http://schemas.openxmlformats.org/officeDocument/2006/math">
                    <m:r>
                      <a:rPr kumimoji="0" lang="en-US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kumimoji="0" lang="en-US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0"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kumimoji="0" lang="en-US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0.56714329</m:t>
                    </m:r>
                    <m:r>
                      <a:rPr kumimoji="0" lang="en-US" altLang="en-US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en-US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kumimoji="0" lang="en-US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None/>
                </a:pPr>
                <a:endParaRPr kumimoji="0"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8001000" cy="838200"/>
              </a:xfrm>
              <a:prstGeom prst="rect">
                <a:avLst/>
              </a:prstGeom>
              <a:blipFill rotWithShape="0">
                <a:blip r:embed="rId9"/>
                <a:stretch>
                  <a:fillRect l="-990" t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2819400"/>
                <a:ext cx="7924800" cy="2980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/>
                <a:r>
                  <a:rPr kumimoji="0" lang="en-US" altLang="en-US" dirty="0" smtClean="0">
                    <a:cs typeface="Times New Roman" panose="02020603050405020304" pitchFamily="18" charset="0"/>
                  </a:rPr>
                  <a:t> Rearranging the function:</a:t>
                </a:r>
                <a:br>
                  <a:rPr kumimoji="0" lang="en-US" altLang="en-US" dirty="0" smtClean="0">
                    <a:cs typeface="Times New Roman" panose="02020603050405020304" pitchFamily="18" charset="0"/>
                  </a:rPr>
                </a:br>
                <a:r>
                  <a:rPr kumimoji="0" lang="en-US" alt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kumimoji="0" lang="en-US" alt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kumimoji="0" lang="en-US" alt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		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kumimoji="0"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0" lang="en-US" altLang="en-US" dirty="0">
                    <a:cs typeface="Times New Roman" panose="02020603050405020304" pitchFamily="18" charset="0"/>
                  </a:rPr>
                  <a:t> </a:t>
                </a:r>
                <a:endParaRPr kumimoji="0" lang="en-US" alt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kumimoji="0" lang="en-US" alt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0" lang="en-US" alt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kumimoji="0" lang="en-US" altLang="en-US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kumimoji="0" lang="en-US" alt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kumimoji="0"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r>
                  <a:rPr kumimoji="0" lang="en-US" altLang="en-US" b="1" dirty="0" smtClean="0">
                    <a:cs typeface="Times New Roman" panose="02020603050405020304" pitchFamily="18" charset="0"/>
                  </a:rPr>
                  <a:t/>
                </a:r>
                <a:br>
                  <a:rPr kumimoji="0" lang="en-US" altLang="en-US" b="1" dirty="0" smtClean="0">
                    <a:cs typeface="Times New Roman" panose="02020603050405020304" pitchFamily="18" charset="0"/>
                  </a:rPr>
                </a:br>
                <a:r>
                  <a:rPr kumimoji="0" lang="en-US" altLang="en-US" b="1" dirty="0" smtClean="0">
                    <a:cs typeface="Times New Roman" panose="02020603050405020304" pitchFamily="18" charset="0"/>
                  </a:rPr>
                  <a:t/>
                </a:r>
                <a:br>
                  <a:rPr kumimoji="0" lang="en-US" altLang="en-US" b="1" dirty="0" smtClean="0">
                    <a:cs typeface="Times New Roman" panose="020206030504050203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9400"/>
                <a:ext cx="7924800" cy="2980624"/>
              </a:xfrm>
              <a:prstGeom prst="rect">
                <a:avLst/>
              </a:prstGeom>
              <a:blipFill rotWithShape="0">
                <a:blip r:embed="rId10"/>
                <a:stretch>
                  <a:fillRect l="-1077" t="-1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09600" y="685800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Fixed Iterative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19200" y="4953000"/>
            <a:ext cx="196215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kumimoji="0"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371600"/>
                <a:ext cx="7924800" cy="498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/>
                <a:r>
                  <a:rPr kumimoji="0" lang="en-US" altLang="en-US" dirty="0" smtClean="0">
                    <a:cs typeface="Times New Roman" panose="02020603050405020304" pitchFamily="18" charset="0"/>
                  </a:rPr>
                  <a:t>Estimating </a:t>
                </a:r>
                <a14:m>
                  <m:oMath xmlns:m="http://schemas.openxmlformats.org/officeDocument/2006/math">
                    <m:r>
                      <a:rPr kumimoji="0" lang="en-US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71600"/>
                <a:ext cx="7924800" cy="498598"/>
              </a:xfrm>
              <a:prstGeom prst="rect">
                <a:avLst/>
              </a:prstGeom>
              <a:blipFill rotWithShape="0">
                <a:blip r:embed="rId3"/>
                <a:stretch>
                  <a:fillRect l="-1077" t="-7317"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09600" y="685800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Fixed Iterative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9851778"/>
                  </p:ext>
                </p:extLst>
              </p:nvPr>
            </p:nvGraphicFramePr>
            <p:xfrm>
              <a:off x="1143000" y="2209800"/>
              <a:ext cx="7010400" cy="3265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2080"/>
                    <a:gridCol w="1402080"/>
                    <a:gridCol w="1402080"/>
                    <a:gridCol w="1402080"/>
                    <a:gridCol w="1402080"/>
                  </a:tblGrid>
                  <a:tr h="5442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𝐼𝑡𝑟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  <m:t>𝑛𝑜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28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2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2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kumimoji="0" lang="en-US" altLang="en-US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ℇ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ℇ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0.763</a:t>
                          </a: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0.469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0.606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0.174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0.689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9851778"/>
                  </p:ext>
                </p:extLst>
              </p:nvPr>
            </p:nvGraphicFramePr>
            <p:xfrm>
              <a:off x="1143000" y="2209800"/>
              <a:ext cx="7010400" cy="32657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02080"/>
                    <a:gridCol w="1402080"/>
                    <a:gridCol w="1402080"/>
                    <a:gridCol w="1402080"/>
                    <a:gridCol w="1402080"/>
                  </a:tblGrid>
                  <a:tr h="5442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35" t="-1111" r="-402174" b="-5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0435" t="-1111" r="-302174" b="-5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9567" t="-1111" r="-200866" b="-5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00870" t="-1111" r="-101739" b="-5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400870" t="-1111" r="-1739" b="-505556"/>
                          </a:stretch>
                        </a:blipFill>
                      </a:tcPr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0.763</a:t>
                          </a: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1.718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0.368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0.469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0.221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0.692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0.383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544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0.500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0.606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0.174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0.689</a:t>
                          </a:r>
                          <a:endParaRPr lang="en-US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19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ℇ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True Percent Relative Error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ℇ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𝑎𝑝𝑝𝑟𝑜𝑥𝑖𝑚𝑎𝑡𝑒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itr no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0.56714329</m:t>
                      </m:r>
                    </m:oMath>
                    <m:oMath xmlns:m="http://schemas.openxmlformats.org/officeDocument/2006/math">
                      <m:r>
                        <a:rPr lang="en-US" altLang="en-US" sz="20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𝑎𝑝𝑝𝑟𝑜𝑥𝑖𝑚𝑎𝑡𝑒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1.000</m:t>
                      </m:r>
                    </m:oMath>
                  </m:oMathPara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0.56714329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0.56714329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=0.763</m:t>
                      </m:r>
                    </m:oMath>
                  </m:oMathPara>
                </a14:m>
                <a:endParaRPr lang="en-US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9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3045618"/>
            <a:ext cx="6096000" cy="766763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Newton-Raphson method</a:t>
            </a:r>
          </a:p>
        </p:txBody>
      </p:sp>
    </p:spTree>
    <p:extLst>
      <p:ext uri="{BB962C8B-B14F-4D97-AF65-F5344CB8AC3E}">
        <p14:creationId xmlns:p14="http://schemas.microsoft.com/office/powerpoint/2010/main" val="23083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086600" cy="685800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 Newton-Raphson method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A77F636-AB3D-4663-834D-B32E24C95E9E}" type="slidenum">
              <a:rPr kumimoji="0" lang="en-US" altLang="en-US" sz="1400"/>
              <a:pPr eaLnBrk="1" hangingPunct="1"/>
              <a:t>8</a:t>
            </a:fld>
            <a:endParaRPr kumimoji="0" lang="en-US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06" name="Text Box 10"/>
              <p:cNvSpPr txBox="1">
                <a:spLocks noChangeArrowheads="1"/>
              </p:cNvSpPr>
              <p:nvPr/>
            </p:nvSpPr>
            <p:spPr bwMode="auto">
              <a:xfrm>
                <a:off x="609600" y="1524000"/>
                <a:ext cx="7239000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287338" indent="-287338">
                  <a:spcBef>
                    <a:spcPct val="50000"/>
                  </a:spcBef>
                  <a:defRPr/>
                </a:pPr>
                <a:r>
                  <a:rPr lang="en-US" dirty="0" smtClean="0">
                    <a:cs typeface="Arial" charset="0"/>
                  </a:rPr>
                  <a:t> </a:t>
                </a:r>
                <a:r>
                  <a:rPr lang="en-US" dirty="0" smtClean="0">
                    <a:cs typeface="Arial" charset="0"/>
                  </a:rPr>
                  <a:t>progressively estimate the value of </a:t>
                </a:r>
                <a:r>
                  <a:rPr lang="en-US" i="1" dirty="0" smtClean="0">
                    <a:cs typeface="Arial" charset="0"/>
                  </a:rPr>
                  <a:t>x</a:t>
                </a:r>
                <a:r>
                  <a:rPr lang="en-US" dirty="0">
                    <a:cs typeface="Arial" charset="0"/>
                  </a:rPr>
                  <a:t> </a:t>
                </a:r>
                <a:r>
                  <a:rPr lang="en-US" dirty="0">
                    <a:cs typeface="Arial" charset="0"/>
                  </a:rPr>
                  <a:t>based on </a:t>
                </a:r>
                <a:r>
                  <a:rPr lang="en-US" dirty="0" smtClean="0">
                    <a:cs typeface="Arial" charset="0"/>
                  </a:rPr>
                  <a:t>given termination </a:t>
                </a:r>
                <a:r>
                  <a:rPr lang="en-US" dirty="0">
                    <a:cs typeface="Arial" charset="0"/>
                  </a:rPr>
                  <a:t>criteria and an initial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endParaRPr lang="en-US" dirty="0">
                  <a:cs typeface="Arial" charset="0"/>
                </a:endParaRPr>
              </a:p>
            </p:txBody>
          </p:sp>
        </mc:Choice>
        <mc:Fallback>
          <p:sp>
            <p:nvSpPr>
              <p:cNvPr id="410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24000"/>
                <a:ext cx="7239000" cy="904863"/>
              </a:xfrm>
              <a:prstGeom prst="rect">
                <a:avLst/>
              </a:prstGeom>
              <a:blipFill rotWithShape="0">
                <a:blip r:embed="rId3"/>
                <a:stretch>
                  <a:fillRect l="-1094" t="-4054" b="-1216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05000" y="2971800"/>
                <a:ext cx="5791200" cy="955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71800"/>
                <a:ext cx="5791200" cy="9558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90600" y="2362200"/>
                <a:ext cx="7162800" cy="3506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0"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0"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0"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kumimoji="0" lang="en-US" altLang="en-US" dirty="0"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aln/>
                        </m:rPr>
                        <a:rPr kumimoji="0" lang="en-US" alt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kumimoji="0" lang="en-US" altLang="en-US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kumimoji="0" lang="en-US" altLang="en-US" dirty="0"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kumimoji="0" lang="en-US" alt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0" lang="en-US" altLang="en-US" dirty="0"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362200"/>
                <a:ext cx="7162800" cy="35069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>
              <a:xfrm>
                <a:off x="609600" y="1600200"/>
                <a:ext cx="8001000" cy="83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:r>
                  <a:rPr kumimoji="0"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root of  </a:t>
                </a:r>
                <a14:m>
                  <m:oMath xmlns:m="http://schemas.openxmlformats.org/officeDocument/2006/math">
                    <m:r>
                      <a:rPr kumimoji="0" lang="en-US" alt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alt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kumimoji="0" lang="en-US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kumimoji="0" lang="en-US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0"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𝑡𝑟𝑢𝑒</m:t>
                        </m:r>
                      </m:sub>
                    </m:sSub>
                    <m:r>
                      <a:rPr kumimoji="0" lang="en-US" alt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0.56714329</m:t>
                    </m:r>
                    <m:r>
                      <a:rPr kumimoji="0" lang="en-US" altLang="en-US" sz="1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kumimoji="0" lang="en-US" alt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00200"/>
                <a:ext cx="8001000" cy="838200"/>
              </a:xfrm>
              <a:prstGeom prst="rect">
                <a:avLst/>
              </a:prstGeom>
              <a:blipFill rotWithShape="0">
                <a:blip r:embed="rId8"/>
                <a:stretch>
                  <a:fillRect l="-990" t="-10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09600" y="685800"/>
            <a:ext cx="7086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Newton Raphson Method</a:t>
            </a:r>
          </a:p>
        </p:txBody>
      </p:sp>
    </p:spTree>
    <p:extLst>
      <p:ext uri="{BB962C8B-B14F-4D97-AF65-F5344CB8AC3E}">
        <p14:creationId xmlns:p14="http://schemas.microsoft.com/office/powerpoint/2010/main" val="7165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</TotalTime>
  <Words>237</Words>
  <Application>Microsoft Office PowerPoint</Application>
  <PresentationFormat>On-screen Show (4:3)</PresentationFormat>
  <Paragraphs>130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Open methods</vt:lpstr>
      <vt:lpstr>Fixed Iterative method</vt:lpstr>
      <vt:lpstr>Algorithm: Fixed Iterative Method</vt:lpstr>
      <vt:lpstr>PowerPoint Presentation</vt:lpstr>
      <vt:lpstr>PowerPoint Presentation</vt:lpstr>
      <vt:lpstr>Calculating ℇ_t, True Percent Relative Error </vt:lpstr>
      <vt:lpstr>Newton-Raphson method</vt:lpstr>
      <vt:lpstr>Algorithm: Newton-Raphson method</vt:lpstr>
      <vt:lpstr>PowerPoint Presentation</vt:lpstr>
      <vt:lpstr>PowerPoint Presentation</vt:lpstr>
      <vt:lpstr>Secant method</vt:lpstr>
      <vt:lpstr>Algorithm: Secant method</vt:lpstr>
      <vt:lpstr>PowerPoint Presentation</vt:lpstr>
      <vt:lpstr>PowerPoint Presentation</vt:lpstr>
      <vt:lpstr>Modified Secant method</vt:lpstr>
      <vt:lpstr>Algorithm: Modified Secant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Iterative methods</dc:title>
  <dc:creator>Nill</dc:creator>
  <cp:lastModifiedBy>Yeasir Rayhan Prince</cp:lastModifiedBy>
  <cp:revision>126</cp:revision>
  <dcterms:created xsi:type="dcterms:W3CDTF">2009-03-28T03:54:28Z</dcterms:created>
  <dcterms:modified xsi:type="dcterms:W3CDTF">2019-09-18T14:58:01Z</dcterms:modified>
</cp:coreProperties>
</file>