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58" r:id="rId3"/>
    <p:sldId id="296" r:id="rId4"/>
    <p:sldId id="312" r:id="rId5"/>
    <p:sldId id="314" r:id="rId6"/>
    <p:sldId id="313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3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8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3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Onto(Surjective)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10393082" cy="26854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dirty="0" smtClean="0">
                    <a:latin typeface="Comic Sans MS" panose="030F0702030302020204" pitchFamily="66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4000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  <a:p>
                <a:r>
                  <a:rPr lang="en-US" sz="4000" dirty="0">
                    <a:latin typeface="Comic Sans MS" panose="030F0702030302020204" pitchFamily="66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400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4000" dirty="0">
                  <a:latin typeface="Comic Sans MS" panose="030F0702030302020204" pitchFamily="66" charset="0"/>
                </a:endParaRPr>
              </a:p>
              <a:p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10393082" cy="2685414"/>
              </a:xfrm>
              <a:prstGeom prst="rect">
                <a:avLst/>
              </a:prstGeom>
              <a:blipFill rotWithShape="0">
                <a:blip r:embed="rId2"/>
                <a:stretch>
                  <a:fillRect l="-1878" t="-6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84913" y="4683458"/>
            <a:ext cx="9444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surjective Consider an arbitrary element y ∈ B and find an element x ∈ A</a:t>
            </a:r>
          </a:p>
          <a:p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such that f (x) = y.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Bijective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7" y="1900234"/>
            <a:ext cx="10502264" cy="268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A function f </a:t>
            </a:r>
            <a:r>
              <a:rPr lang="en-US" sz="4000" dirty="0" smtClean="0">
                <a:latin typeface="Comic Sans MS" panose="030F0702030302020204" pitchFamily="66" charset="0"/>
              </a:rPr>
              <a:t>is a one-to-one correspondence</a:t>
            </a:r>
            <a:r>
              <a:rPr lang="en-US" sz="4000" dirty="0">
                <a:latin typeface="Comic Sans MS" panose="030F0702030302020204" pitchFamily="66" charset="0"/>
              </a:rPr>
              <a:t>, or a bijection, if it is both one-to-one </a:t>
            </a:r>
            <a:r>
              <a:rPr lang="en-US" sz="4000" dirty="0" smtClean="0">
                <a:latin typeface="Comic Sans MS" panose="030F0702030302020204" pitchFamily="66" charset="0"/>
              </a:rPr>
              <a:t>and onto</a:t>
            </a:r>
            <a:r>
              <a:rPr lang="en-US" sz="4000" dirty="0">
                <a:latin typeface="Comic Sans MS" panose="030F0702030302020204" pitchFamily="66" charset="0"/>
              </a:rPr>
              <a:t>.</a:t>
            </a:r>
            <a:endParaRPr lang="en-US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52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6321" y="1763755"/>
                <a:ext cx="10502264" cy="25898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Let f be a bijective function from the set A to the set B. </a:t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r>
                  <a:rPr lang="en-US" dirty="0" smtClean="0">
                    <a:latin typeface="Comic Sans MS" panose="030F0702030302020204" pitchFamily="66" charset="0"/>
                  </a:rPr>
                  <a:t>The </a:t>
                </a:r>
                <a:r>
                  <a:rPr lang="en-US" dirty="0">
                    <a:latin typeface="Comic Sans MS" panose="030F0702030302020204" pitchFamily="66" charset="0"/>
                  </a:rPr>
                  <a:t>inverse function of f is the function that assigns to an element b belonging to B the unique element a in A such that f(a) = b. </a:t>
                </a:r>
                <a:r>
                  <a:rPr lang="en-US" dirty="0" smtClean="0"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latin typeface="Comic Sans MS" panose="030F0702030302020204" pitchFamily="66" charset="0"/>
                  </a:rPr>
                </a:br>
                <a:r>
                  <a:rPr lang="en-US" dirty="0" smtClean="0">
                    <a:latin typeface="Comic Sans MS" panose="030F0702030302020204" pitchFamily="66" charset="0"/>
                  </a:rPr>
                  <a:t>The </a:t>
                </a:r>
                <a:r>
                  <a:rPr lang="en-US" dirty="0">
                    <a:latin typeface="Comic Sans MS" panose="030F0702030302020204" pitchFamily="66" charset="0"/>
                  </a:rPr>
                  <a:t>inverse function of f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. </a:t>
                </a:r>
                <a:r>
                  <a:rPr lang="en-US" dirty="0">
                    <a:latin typeface="Comic Sans MS" panose="030F0702030302020204" pitchFamily="66" charset="0"/>
                  </a:rPr>
                  <a:t>Hence,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dirty="0">
                    <a:latin typeface="Comic Sans MS" panose="030F0702030302020204" pitchFamily="66" charset="0"/>
                  </a:rPr>
                  <a:t>when f(a) = b. </a:t>
                </a:r>
                <a:endParaRPr lang="en-US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21" y="1763755"/>
                <a:ext cx="10502264" cy="2589881"/>
              </a:xfrm>
              <a:prstGeom prst="rect">
                <a:avLst/>
              </a:prstGeom>
              <a:blipFill rotWithShape="0">
                <a:blip r:embed="rId2"/>
                <a:stretch>
                  <a:fillRect l="-1161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7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1062" y="2620370"/>
            <a:ext cx="2156347" cy="20744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07791" y="2554405"/>
            <a:ext cx="2156347" cy="20744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3701" y="3098042"/>
            <a:ext cx="95535" cy="122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17725" y="3182203"/>
            <a:ext cx="95535" cy="1228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3343701" y="3159457"/>
            <a:ext cx="4217159" cy="6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84645" y="3370997"/>
            <a:ext cx="4299046" cy="9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98958" y="3257050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56153" y="3108332"/>
            <a:ext cx="40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8424" y="2800066"/>
            <a:ext cx="6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</a:t>
            </a:r>
            <a:r>
              <a:rPr lang="en-US" dirty="0" smtClean="0">
                <a:latin typeface="Comic Sans MS" panose="030F0702030302020204" pitchFamily="66" charset="0"/>
              </a:rPr>
              <a:t>(a)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90698" y="3593911"/>
            <a:ext cx="1660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r>
              <a:rPr lang="en-US" baseline="30000" dirty="0" smtClean="0">
                <a:latin typeface="Comic Sans MS" panose="030F0702030302020204" pitchFamily="66" charset="0"/>
              </a:rPr>
              <a:t>-1</a:t>
            </a:r>
            <a:r>
              <a:rPr lang="en-US" dirty="0" smtClean="0">
                <a:latin typeface="Comic Sans MS" panose="030F0702030302020204" pitchFamily="66" charset="0"/>
              </a:rPr>
              <a:t>(b)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727246" y="4140688"/>
            <a:ext cx="4217159" cy="6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753677" y="4352228"/>
            <a:ext cx="4299046" cy="9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85853" y="3878564"/>
            <a:ext cx="63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9709" y="4537665"/>
            <a:ext cx="64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f</a:t>
            </a:r>
            <a:r>
              <a:rPr lang="en-US" baseline="30000" dirty="0" smtClean="0">
                <a:latin typeface="Comic Sans MS" panose="030F0702030302020204" pitchFamily="66" charset="0"/>
              </a:rPr>
              <a:t>-1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Inverse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10393082" cy="19757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f: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4000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  <a:ea typeface="Cambria Math" panose="02040503050406030204" pitchFamily="18" charset="0"/>
                  </a:rPr>
                  <a:t> such that f(x) = x + 1. Find if f is invertible and if invertible what’s the inverse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10393082" cy="1975730"/>
              </a:xfrm>
              <a:prstGeom prst="rect">
                <a:avLst/>
              </a:prstGeom>
              <a:blipFill rotWithShape="0">
                <a:blip r:embed="rId2"/>
                <a:stretch>
                  <a:fillRect l="-2113" t="-8642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Composition of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321" y="1763755"/>
            <a:ext cx="10502264" cy="258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Let g be a function from the set A to the set B and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let </a:t>
            </a:r>
            <a:r>
              <a:rPr lang="en-US" dirty="0">
                <a:latin typeface="Comic Sans MS" panose="030F0702030302020204" pitchFamily="66" charset="0"/>
              </a:rPr>
              <a:t>f be a function from the set B to </a:t>
            </a:r>
            <a:r>
              <a:rPr lang="en-US" dirty="0" smtClean="0">
                <a:latin typeface="Comic Sans MS" panose="030F0702030302020204" pitchFamily="66" charset="0"/>
              </a:rPr>
              <a:t>the set </a:t>
            </a:r>
            <a:r>
              <a:rPr lang="en-US" dirty="0">
                <a:latin typeface="Comic Sans MS" panose="030F0702030302020204" pitchFamily="66" charset="0"/>
              </a:rPr>
              <a:t>C.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composition of the functions f and g, </a:t>
            </a:r>
            <a:r>
              <a:rPr lang="en-US" dirty="0" smtClean="0">
                <a:latin typeface="Comic Sans MS" panose="030F0702030302020204" pitchFamily="66" charset="0"/>
              </a:rPr>
              <a:t/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denoted </a:t>
            </a:r>
            <a:r>
              <a:rPr lang="en-US" dirty="0">
                <a:latin typeface="Comic Sans MS" panose="030F0702030302020204" pitchFamily="66" charset="0"/>
              </a:rPr>
              <a:t>for all a ∈ A by </a:t>
            </a:r>
            <a:r>
              <a:rPr lang="en-US" dirty="0" smtClean="0">
                <a:latin typeface="Comic Sans MS" panose="030F0702030302020204" pitchFamily="66" charset="0"/>
              </a:rPr>
              <a:t>f ◦ g</a:t>
            </a:r>
            <a:r>
              <a:rPr lang="en-US" dirty="0">
                <a:latin typeface="Comic Sans MS" panose="030F0702030302020204" pitchFamily="66" charset="0"/>
              </a:rPr>
              <a:t>, is </a:t>
            </a:r>
            <a:r>
              <a:rPr lang="en-US" dirty="0" smtClean="0">
                <a:latin typeface="Comic Sans MS" panose="030F0702030302020204" pitchFamily="66" charset="0"/>
              </a:rPr>
              <a:t>defined by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(f ◦ g)(a) = f (g(a</a:t>
            </a:r>
            <a:r>
              <a:rPr lang="en-US" dirty="0" smtClean="0">
                <a:latin typeface="Comic Sans MS" panose="030F0702030302020204" pitchFamily="66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7620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5545" cy="432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Informally, mapping between two sets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56509" y="2322005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27564" y="2654514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21927" y="2367756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26727" y="3208511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60072" y="2806914"/>
            <a:ext cx="3366655" cy="15932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60072" y="3402659"/>
            <a:ext cx="3269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660072" y="3603550"/>
            <a:ext cx="3269673" cy="343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08562" y="4429346"/>
            <a:ext cx="3318165" cy="123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08562" y="4685839"/>
            <a:ext cx="3318165" cy="430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813213" y="5979545"/>
            <a:ext cx="2220191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A(numbers)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29745" y="6051254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8" y="1900235"/>
            <a:ext cx="10515600" cy="1291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A function from A to B is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an assignment of </a:t>
            </a:r>
            <a:r>
              <a:rPr lang="en-US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exactly one member of B </a:t>
            </a:r>
            <a:r>
              <a:rPr lang="en-US" dirty="0" smtClean="0">
                <a:latin typeface="Comic Sans MS" panose="030F0702030302020204" pitchFamily="66" charset="0"/>
              </a:rPr>
              <a:t>to 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solidFill>
                  <a:srgbClr val="D3359B"/>
                </a:solidFill>
                <a:latin typeface="Comic Sans MS" panose="030F0702030302020204" pitchFamily="66" charset="0"/>
              </a:rPr>
              <a:t>each element of A</a:t>
            </a:r>
            <a:br>
              <a:rPr lang="en-US" dirty="0" smtClean="0">
                <a:solidFill>
                  <a:srgbClr val="D3359B"/>
                </a:solidFill>
                <a:latin typeface="Comic Sans MS" panose="030F0702030302020204" pitchFamily="66" charset="0"/>
              </a:rPr>
            </a:br>
            <a:endParaRPr lang="en-US" dirty="0" smtClean="0">
              <a:solidFill>
                <a:srgbClr val="D3359B"/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8" y="3585152"/>
                <a:ext cx="10425545" cy="4326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>
                    <a:latin typeface="Comic Sans MS" panose="030F0702030302020204" pitchFamily="66" charset="0"/>
                  </a:rPr>
                  <a:t>denoted by f: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B (f maps A to B)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3585152"/>
                <a:ext cx="10425545" cy="432666"/>
              </a:xfrm>
              <a:prstGeom prst="rect">
                <a:avLst/>
              </a:prstGeom>
              <a:blipFill rotWithShape="1">
                <a:blip r:embed="rId2"/>
                <a:stretch>
                  <a:fillRect l="-1462" t="-46479" b="-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12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4520211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>
                    <a:latin typeface="Comic Sans MS" panose="030F0702030302020204" pitchFamily="66" charset="0"/>
                  </a:rPr>
                  <a:t>f: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B</a:t>
                </a:r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A = Domain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B = Co-Domain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4520211" cy="1291649"/>
              </a:xfrm>
              <a:prstGeom prst="rect">
                <a:avLst/>
              </a:prstGeom>
              <a:blipFill rotWithShape="1">
                <a:blip r:embed="rId2"/>
                <a:stretch>
                  <a:fillRect l="-2834" t="-13208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/>
          <p:cNvSpPr/>
          <p:nvPr/>
        </p:nvSpPr>
        <p:spPr>
          <a:xfrm>
            <a:off x="7105402" y="1734120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576457" y="2066629"/>
            <a:ext cx="59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1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5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7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9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10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04020" y="1673224"/>
            <a:ext cx="1607127" cy="34636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208820" y="2513979"/>
            <a:ext cx="14685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Prime</a:t>
            </a:r>
          </a:p>
          <a:p>
            <a:endParaRPr lang="en-US" dirty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Not prime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874329" y="2322286"/>
            <a:ext cx="2431473" cy="1383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874329" y="2708127"/>
            <a:ext cx="23344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874329" y="2909019"/>
            <a:ext cx="2334491" cy="343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908965" y="3858055"/>
            <a:ext cx="2396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8055429" y="3991308"/>
            <a:ext cx="2250373" cy="430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278708" y="5477000"/>
            <a:ext cx="1553442" cy="43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latin typeface="Comic Sans MS" panose="030F0702030302020204" pitchFamily="66" charset="0"/>
              </a:rPr>
              <a:t>A(numbers)</a:t>
            </a:r>
            <a:endParaRPr lang="en-US" sz="1800" dirty="0">
              <a:latin typeface="Comic Sans MS" panose="030F0702030302020204" pitchFamily="66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0305802" y="5512400"/>
            <a:ext cx="1607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B(prime/not)</a:t>
            </a:r>
            <a:endParaRPr lang="en-US" dirty="0"/>
          </a:p>
        </p:txBody>
      </p:sp>
      <p:sp>
        <p:nvSpPr>
          <p:cNvPr id="7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046016" y="3726167"/>
            <a:ext cx="4520211" cy="1291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If f(a) = b</a:t>
            </a:r>
          </a:p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b = image of a</a:t>
            </a:r>
          </a:p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a = pre-image of b</a:t>
            </a:r>
          </a:p>
          <a:p>
            <a:pPr marL="0" indent="0">
              <a:buNone/>
            </a:pPr>
            <a:endParaRPr lang="en-US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5" grpId="0" build="p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What are functions?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8" y="1900235"/>
                <a:ext cx="10515600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Real valued function: codomain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dirty="0" smtClean="0">
                  <a:solidFill>
                    <a:srgbClr val="D3359B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Integer valued function: codomain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dirty="0" smtClean="0">
                    <a:solidFill>
                      <a:srgbClr val="D3359B"/>
                    </a:solidFill>
                    <a:latin typeface="Comic Sans MS" panose="030F0702030302020204" pitchFamily="66" charset="0"/>
                  </a:rPr>
                  <a:t/>
                </a:r>
                <a:br>
                  <a:rPr lang="en-US" dirty="0" smtClean="0">
                    <a:solidFill>
                      <a:srgbClr val="D3359B"/>
                    </a:solidFill>
                    <a:latin typeface="Comic Sans MS" panose="030F0702030302020204" pitchFamily="66" charset="0"/>
                  </a:rPr>
                </a:br>
                <a:endParaRPr lang="en-US" dirty="0" smtClean="0">
                  <a:solidFill>
                    <a:srgbClr val="D3359B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" y="1900235"/>
                <a:ext cx="10515600" cy="1291649"/>
              </a:xfrm>
              <a:prstGeom prst="rect">
                <a:avLst/>
              </a:prstGeom>
              <a:blipFill rotWithShape="1">
                <a:blip r:embed="rId2"/>
                <a:stretch>
                  <a:fillRect l="-1217" t="-8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0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Multiplication and addition of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4520211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f1: </a:t>
                </a:r>
                <a:r>
                  <a:rPr lang="en-US" sz="40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f2: </a:t>
                </a:r>
                <a:r>
                  <a:rPr lang="en-US" sz="40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4520211" cy="1291649"/>
              </a:xfrm>
              <a:prstGeom prst="rect">
                <a:avLst/>
              </a:prstGeom>
              <a:blipFill rotWithShape="1">
                <a:blip r:embed="rId2"/>
                <a:stretch>
                  <a:fillRect l="-4858" t="-17453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016" y="3726167"/>
                <a:ext cx="5180613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>
                    <a:latin typeface="Comic Sans MS" panose="030F0702030302020204" pitchFamily="66" charset="0"/>
                  </a:rPr>
                  <a:t>f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1 + f2</a:t>
                </a:r>
                <a:r>
                  <a:rPr lang="en-US" sz="4000" dirty="0">
                    <a:latin typeface="Comic Sans MS" panose="030F0702030302020204" pitchFamily="66" charset="0"/>
                  </a:rPr>
                  <a:t>: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(f1+f2)(x) = f1(x) + f2(x)</a:t>
                </a:r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16" y="3726167"/>
                <a:ext cx="5180613" cy="1291649"/>
              </a:xfrm>
              <a:prstGeom prst="rect">
                <a:avLst/>
              </a:prstGeom>
              <a:blipFill rotWithShape="1">
                <a:blip r:embed="rId3"/>
                <a:stretch>
                  <a:fillRect l="-3298" t="-14151" r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6629" y="1903364"/>
                <a:ext cx="5180613" cy="1291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4000" dirty="0">
                    <a:latin typeface="Comic Sans MS" panose="030F0702030302020204" pitchFamily="66" charset="0"/>
                  </a:rPr>
                  <a:t>f</a:t>
                </a:r>
                <a:r>
                  <a:rPr lang="en-US" sz="4000" dirty="0" smtClean="0">
                    <a:latin typeface="Comic Sans MS" panose="030F0702030302020204" pitchFamily="66" charset="0"/>
                  </a:rPr>
                  <a:t>1 f2</a:t>
                </a:r>
                <a:r>
                  <a:rPr lang="en-US" sz="4000" dirty="0">
                    <a:latin typeface="Comic Sans MS" panose="030F0702030302020204" pitchFamily="66" charset="0"/>
                  </a:rPr>
                  <a:t>: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sz="4000" dirty="0" smtClean="0">
                    <a:latin typeface="Comic Sans MS" panose="030F0702030302020204" pitchFamily="66" charset="0"/>
                  </a:rPr>
                  <a:t>(f1f2)(x) = f1(x) f2(x)</a:t>
                </a:r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629" y="1903364"/>
                <a:ext cx="5180613" cy="1291649"/>
              </a:xfrm>
              <a:prstGeom prst="rect">
                <a:avLst/>
              </a:prstGeom>
              <a:blipFill rotWithShape="1">
                <a:blip r:embed="rId4"/>
                <a:stretch>
                  <a:fillRect l="-3647" t="-11792" r="-118" b="-13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721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One to One(Injective)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7" y="1900234"/>
            <a:ext cx="10393082" cy="26854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Comic Sans MS" panose="030F0702030302020204" pitchFamily="66" charset="0"/>
              </a:rPr>
              <a:t>A function </a:t>
            </a:r>
            <a:r>
              <a:rPr lang="en-US" sz="4000" dirty="0">
                <a:latin typeface="Comic Sans MS" panose="030F0702030302020204" pitchFamily="66" charset="0"/>
              </a:rPr>
              <a:t>f is said to be one-to-one, or an injunction, </a:t>
            </a:r>
            <a:r>
              <a:rPr lang="en-US" sz="4000" dirty="0" smtClean="0">
                <a:latin typeface="Comic Sans MS" panose="030F0702030302020204" pitchFamily="66" charset="0"/>
              </a:rPr>
              <a:t/>
            </a:r>
            <a:br>
              <a:rPr lang="en-US" sz="4000" dirty="0" smtClean="0">
                <a:latin typeface="Comic Sans MS" panose="030F0702030302020204" pitchFamily="66" charset="0"/>
              </a:rPr>
            </a:br>
            <a:r>
              <a:rPr lang="en-US" sz="4000" dirty="0" smtClean="0">
                <a:latin typeface="Comic Sans MS" panose="030F0702030302020204" pitchFamily="66" charset="0"/>
              </a:rPr>
              <a:t>if </a:t>
            </a:r>
            <a:r>
              <a:rPr lang="en-US" sz="4000" dirty="0">
                <a:latin typeface="Comic Sans MS" panose="030F0702030302020204" pitchFamily="66" charset="0"/>
              </a:rPr>
              <a:t>and only if f (a) = f (b) implies </a:t>
            </a:r>
            <a:r>
              <a:rPr lang="en-US" sz="4000" dirty="0" smtClean="0">
                <a:latin typeface="Comic Sans MS" panose="030F0702030302020204" pitchFamily="66" charset="0"/>
              </a:rPr>
              <a:t>that a </a:t>
            </a:r>
            <a:r>
              <a:rPr lang="en-US" sz="4000" dirty="0">
                <a:latin typeface="Comic Sans MS" panose="030F0702030302020204" pitchFamily="66" charset="0"/>
              </a:rPr>
              <a:t>= b for all a and b in the domain of </a:t>
            </a:r>
            <a:r>
              <a:rPr lang="en-US" sz="4000" dirty="0" smtClean="0">
                <a:latin typeface="Comic Sans MS" panose="030F0702030302020204" pitchFamily="66" charset="0"/>
              </a:rPr>
              <a:t>f</a:t>
            </a:r>
          </a:p>
          <a:p>
            <a:pPr marL="0" indent="0" algn="ctr">
              <a:buNone/>
            </a:pPr>
            <a:r>
              <a:rPr lang="en-US" sz="4000" dirty="0">
                <a:latin typeface="Comic Sans MS" panose="030F0702030302020204" pitchFamily="66" charset="0"/>
              </a:rPr>
              <a:t>∀</a:t>
            </a:r>
            <a:r>
              <a:rPr lang="en-US" sz="4000" dirty="0" err="1">
                <a:latin typeface="Comic Sans MS" panose="030F0702030302020204" pitchFamily="66" charset="0"/>
              </a:rPr>
              <a:t>a∀b</a:t>
            </a:r>
            <a:r>
              <a:rPr lang="en-US" sz="4000" dirty="0">
                <a:latin typeface="Comic Sans MS" panose="030F0702030302020204" pitchFamily="66" charset="0"/>
              </a:rPr>
              <a:t>(f (a) = f (b</a:t>
            </a:r>
            <a:r>
              <a:rPr lang="en-US" sz="4000" dirty="0" smtClean="0">
                <a:latin typeface="Comic Sans MS" panose="030F0702030302020204" pitchFamily="66" charset="0"/>
              </a:rPr>
              <a:t>)) </a:t>
            </a:r>
            <a:r>
              <a:rPr lang="en-US" sz="4000" dirty="0">
                <a:latin typeface="Comic Sans MS" panose="030F0702030302020204" pitchFamily="66" charset="0"/>
              </a:rPr>
              <a:t>→ a = </a:t>
            </a:r>
            <a:r>
              <a:rPr lang="en-US" sz="4000" dirty="0" smtClean="0">
                <a:latin typeface="Comic Sans MS" panose="030F0702030302020204" pitchFamily="66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542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One </a:t>
            </a:r>
            <a:r>
              <a:rPr lang="en-US" dirty="0">
                <a:latin typeface="Comic Sans MS" panose="030F0702030302020204" pitchFamily="66" charset="0"/>
              </a:rPr>
              <a:t>to One(Injective) </a:t>
            </a:r>
            <a:r>
              <a:rPr lang="en-US" dirty="0" smtClean="0">
                <a:latin typeface="Comic Sans MS" panose="030F0702030302020204" pitchFamily="66" charset="0"/>
              </a:rPr>
              <a:t>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3617" y="1900234"/>
                <a:ext cx="10393082" cy="15662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dirty="0" smtClean="0">
                    <a:latin typeface="Comic Sans MS" panose="030F0702030302020204" pitchFamily="66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4000" b="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4000" dirty="0" smtClean="0">
                  <a:latin typeface="Comic Sans MS" panose="030F0702030302020204" pitchFamily="66" charset="0"/>
                  <a:ea typeface="Cambria Math" panose="02040503050406030204" pitchFamily="18" charset="0"/>
                </a:endParaRPr>
              </a:p>
              <a:p>
                <a:r>
                  <a:rPr lang="en-US" sz="4000" dirty="0">
                    <a:latin typeface="Comic Sans MS" panose="030F0702030302020204" pitchFamily="66" charset="0"/>
                  </a:rPr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latin typeface="Comic Sans MS" panose="030F0702030302020204" pitchFamily="66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en-US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400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4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40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7" y="1900234"/>
                <a:ext cx="10393082" cy="1566297"/>
              </a:xfrm>
              <a:prstGeom prst="rect">
                <a:avLst/>
              </a:prstGeom>
              <a:blipFill rotWithShape="0">
                <a:blip r:embed="rId2"/>
                <a:stretch>
                  <a:fillRect l="-1878" t="-10506" b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982638" y="4735774"/>
            <a:ext cx="9444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To show that f is injective Show that if f (x) = f (y) for arbitrary x, y ∈ A with x = y,</a:t>
            </a:r>
          </a:p>
          <a:p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then x = 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Onto(Surjective) Functions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93617" y="1900234"/>
            <a:ext cx="10393082" cy="2685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latin typeface="Comic Sans MS" panose="030F0702030302020204" pitchFamily="66" charset="0"/>
              </a:rPr>
              <a:t>A function f from A to B is called </a:t>
            </a:r>
            <a:r>
              <a:rPr lang="en-US" sz="4000" dirty="0" smtClean="0">
                <a:latin typeface="Comic Sans MS" panose="030F0702030302020204" pitchFamily="66" charset="0"/>
              </a:rPr>
              <a:t>onto if </a:t>
            </a:r>
            <a:r>
              <a:rPr lang="en-US" sz="4000" dirty="0">
                <a:latin typeface="Comic Sans MS" panose="030F0702030302020204" pitchFamily="66" charset="0"/>
              </a:rPr>
              <a:t>and only if for every </a:t>
            </a:r>
            <a:r>
              <a:rPr lang="en-US" sz="4000" dirty="0" smtClean="0">
                <a:latin typeface="Comic Sans MS" panose="030F0702030302020204" pitchFamily="66" charset="0"/>
              </a:rPr>
              <a:t>element b </a:t>
            </a:r>
            <a:r>
              <a:rPr lang="en-US" sz="4000" dirty="0">
                <a:latin typeface="Comic Sans MS" panose="030F0702030302020204" pitchFamily="66" charset="0"/>
              </a:rPr>
              <a:t>∈ B there is an element a ∈ A with f (a) = b</a:t>
            </a:r>
            <a:r>
              <a:rPr lang="en-US" sz="4000" dirty="0" smtClean="0">
                <a:latin typeface="Comic Sans MS" panose="030F0702030302020204" pitchFamily="66" charset="0"/>
              </a:rPr>
              <a:t>.</a:t>
            </a:r>
          </a:p>
          <a:p>
            <a:pPr marL="0" indent="0" algn="ctr">
              <a:buNone/>
            </a:pPr>
            <a:r>
              <a:rPr lang="en-US" sz="4000" dirty="0">
                <a:latin typeface="Comic Sans MS" panose="030F0702030302020204" pitchFamily="66" charset="0"/>
              </a:rPr>
              <a:t>∀</a:t>
            </a:r>
            <a:r>
              <a:rPr lang="en-US" sz="4000" dirty="0" err="1">
                <a:latin typeface="Comic Sans MS" panose="030F0702030302020204" pitchFamily="66" charset="0"/>
              </a:rPr>
              <a:t>y∃</a:t>
            </a:r>
            <a:r>
              <a:rPr lang="en-US" sz="4000" dirty="0" err="1" smtClean="0">
                <a:latin typeface="Comic Sans MS" panose="030F0702030302020204" pitchFamily="66" charset="0"/>
              </a:rPr>
              <a:t>xf</a:t>
            </a:r>
            <a:r>
              <a:rPr lang="en-US" sz="4000" dirty="0" smtClean="0">
                <a:latin typeface="Comic Sans MS" panose="030F0702030302020204" pitchFamily="66" charset="0"/>
              </a:rPr>
              <a:t> </a:t>
            </a:r>
            <a:r>
              <a:rPr lang="en-US" sz="4000" dirty="0">
                <a:latin typeface="Comic Sans MS" panose="030F0702030302020204" pitchFamily="66" charset="0"/>
              </a:rPr>
              <a:t>(x) = y</a:t>
            </a:r>
            <a:endParaRPr lang="en-US" sz="40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2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391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Comic Sans MS</vt:lpstr>
      <vt:lpstr>Office Theme</vt:lpstr>
      <vt:lpstr>Functions</vt:lpstr>
      <vt:lpstr>What are functions?</vt:lpstr>
      <vt:lpstr>What are functions?</vt:lpstr>
      <vt:lpstr>What are functions?</vt:lpstr>
      <vt:lpstr>What are functions?</vt:lpstr>
      <vt:lpstr>Multiplication and addition of functions</vt:lpstr>
      <vt:lpstr>One to One(Injective) functions</vt:lpstr>
      <vt:lpstr>One to One(Injective) functions</vt:lpstr>
      <vt:lpstr>Onto(Surjective) Functions</vt:lpstr>
      <vt:lpstr>Onto(Surjective) functions</vt:lpstr>
      <vt:lpstr>Bijective Functions</vt:lpstr>
      <vt:lpstr>Inverse Functions</vt:lpstr>
      <vt:lpstr>Inverse Functions</vt:lpstr>
      <vt:lpstr>Inverse functions</vt:lpstr>
      <vt:lpstr>Composition of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119</cp:revision>
  <dcterms:created xsi:type="dcterms:W3CDTF">2020-01-14T07:01:06Z</dcterms:created>
  <dcterms:modified xsi:type="dcterms:W3CDTF">2020-02-22T19:56:27Z</dcterms:modified>
</cp:coreProperties>
</file>