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5" r:id="rId17"/>
    <p:sldId id="274" r:id="rId18"/>
    <p:sldId id="272" r:id="rId19"/>
    <p:sldId id="273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660"/>
  </p:normalViewPr>
  <p:slideViewPr>
    <p:cSldViewPr snapToGrid="0">
      <p:cViewPr varScale="1">
        <p:scale>
          <a:sx n="70" d="100"/>
          <a:sy n="70" d="100"/>
        </p:scale>
        <p:origin x="7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1892-16BD-4F3C-89CF-411C401791D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E71A-8203-4BAD-8CC5-11907317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9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1892-16BD-4F3C-89CF-411C401791D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E71A-8203-4BAD-8CC5-11907317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1892-16BD-4F3C-89CF-411C401791D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E71A-8203-4BAD-8CC5-11907317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2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1892-16BD-4F3C-89CF-411C401791D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E71A-8203-4BAD-8CC5-11907317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9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1892-16BD-4F3C-89CF-411C401791D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E71A-8203-4BAD-8CC5-11907317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6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1892-16BD-4F3C-89CF-411C401791D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E71A-8203-4BAD-8CC5-11907317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44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1892-16BD-4F3C-89CF-411C401791D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E71A-8203-4BAD-8CC5-11907317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60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1892-16BD-4F3C-89CF-411C401791D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E71A-8203-4BAD-8CC5-11907317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3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1892-16BD-4F3C-89CF-411C401791D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E71A-8203-4BAD-8CC5-11907317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0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1892-16BD-4F3C-89CF-411C401791D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E71A-8203-4BAD-8CC5-11907317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3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81892-16BD-4F3C-89CF-411C401791D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4E71A-8203-4BAD-8CC5-11907317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6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81892-16BD-4F3C-89CF-411C401791D0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4E71A-8203-4BAD-8CC5-11907317A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6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8585" y="2565778"/>
            <a:ext cx="4590197" cy="78041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Array contd.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366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1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shift an </a:t>
            </a:r>
            <a:r>
              <a:rPr lang="en-US" sz="3200" dirty="0">
                <a:latin typeface="Comic Sans MS" panose="030F0702030302020204" pitchFamily="66" charset="0"/>
                <a:cs typeface="Times New Roman" panose="02020603050405020304" pitchFamily="18" charset="0"/>
              </a:rPr>
              <a:t>array (right</a:t>
            </a:r>
            <a:r>
              <a:rPr lang="en-US" sz="32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79175" y="1419368"/>
          <a:ext cx="3159460" cy="600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892"/>
                <a:gridCol w="631892"/>
                <a:gridCol w="631892"/>
                <a:gridCol w="631892"/>
                <a:gridCol w="631892"/>
              </a:tblGrid>
              <a:tr h="6005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2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4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5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316405" y="2210938"/>
            <a:ext cx="143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Input (a)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22693" y="2117678"/>
            <a:ext cx="152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Output(a)</a:t>
            </a:r>
            <a:endParaRPr lang="en-US" dirty="0">
              <a:latin typeface="Comic Sans MS" panose="030F0702030302020204" pitchFamily="66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044518" y="1407995"/>
          <a:ext cx="3159460" cy="600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892"/>
                <a:gridCol w="631892"/>
                <a:gridCol w="631892"/>
                <a:gridCol w="631892"/>
                <a:gridCol w="631892"/>
              </a:tblGrid>
              <a:tr h="6005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5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2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4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412" y="3166281"/>
            <a:ext cx="29888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</a:rPr>
              <a:t>a[0] = a[4]</a:t>
            </a:r>
          </a:p>
          <a:p>
            <a:r>
              <a:rPr lang="en-US" sz="3200" dirty="0">
                <a:latin typeface="Comic Sans MS" panose="030F0702030302020204" pitchFamily="66" charset="0"/>
              </a:rPr>
              <a:t>a</a:t>
            </a:r>
            <a:r>
              <a:rPr lang="en-US" sz="3200" dirty="0" smtClean="0">
                <a:latin typeface="Comic Sans MS" panose="030F0702030302020204" pitchFamily="66" charset="0"/>
              </a:rPr>
              <a:t>[1] = a[0]</a:t>
            </a:r>
          </a:p>
          <a:p>
            <a:r>
              <a:rPr lang="en-US" sz="3200" dirty="0" smtClean="0">
                <a:latin typeface="Comic Sans MS" panose="030F0702030302020204" pitchFamily="66" charset="0"/>
              </a:rPr>
              <a:t>a[2] = a[1]</a:t>
            </a:r>
          </a:p>
          <a:p>
            <a:r>
              <a:rPr lang="en-US" sz="3200" dirty="0" smtClean="0">
                <a:latin typeface="Comic Sans MS" panose="030F0702030302020204" pitchFamily="66" charset="0"/>
              </a:rPr>
              <a:t>a[3] = a[2]</a:t>
            </a:r>
          </a:p>
          <a:p>
            <a:r>
              <a:rPr lang="en-US" sz="3200" dirty="0" smtClean="0">
                <a:latin typeface="Comic Sans MS" panose="030F0702030302020204" pitchFamily="66" charset="0"/>
              </a:rPr>
              <a:t>a[4] = a[3]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462284" y="911225"/>
          <a:ext cx="2751160" cy="4399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0232"/>
                <a:gridCol w="550232"/>
                <a:gridCol w="550232"/>
                <a:gridCol w="550232"/>
                <a:gridCol w="550232"/>
              </a:tblGrid>
              <a:tr h="4399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282218" y="899852"/>
          <a:ext cx="2751160" cy="4399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0232"/>
                <a:gridCol w="550232"/>
                <a:gridCol w="550232"/>
                <a:gridCol w="550232"/>
                <a:gridCol w="550232"/>
              </a:tblGrid>
              <a:tr h="4399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 rot="19536864">
            <a:off x="3402175" y="3774922"/>
            <a:ext cx="2614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Find a pattern</a:t>
            </a:r>
            <a:endParaRPr lang="en-US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218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1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shift an </a:t>
            </a:r>
            <a:r>
              <a:rPr lang="en-US" sz="3200" dirty="0">
                <a:latin typeface="Comic Sans MS" panose="030F0702030302020204" pitchFamily="66" charset="0"/>
                <a:cs typeface="Times New Roman" panose="02020603050405020304" pitchFamily="18" charset="0"/>
              </a:rPr>
              <a:t>array (right</a:t>
            </a:r>
            <a:r>
              <a:rPr lang="en-US" sz="32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): using the same input array</a:t>
            </a:r>
            <a:endParaRPr lang="en-US" sz="32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79175" y="1419368"/>
          <a:ext cx="3159460" cy="600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892"/>
                <a:gridCol w="631892"/>
                <a:gridCol w="631892"/>
                <a:gridCol w="631892"/>
                <a:gridCol w="631892"/>
              </a:tblGrid>
              <a:tr h="6005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2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4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5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316405" y="2210938"/>
            <a:ext cx="143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Input (a)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22693" y="2117678"/>
            <a:ext cx="152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Output(a)</a:t>
            </a:r>
            <a:endParaRPr lang="en-US" dirty="0">
              <a:latin typeface="Comic Sans MS" panose="030F0702030302020204" pitchFamily="66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044518" y="1407995"/>
          <a:ext cx="3159460" cy="600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892"/>
                <a:gridCol w="631892"/>
                <a:gridCol w="631892"/>
                <a:gridCol w="631892"/>
                <a:gridCol w="631892"/>
              </a:tblGrid>
              <a:tr h="6005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5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2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4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412" y="3166281"/>
            <a:ext cx="29888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</a:rPr>
              <a:t>a[0] = a[4]</a:t>
            </a:r>
          </a:p>
          <a:p>
            <a:r>
              <a:rPr lang="en-US" sz="3200" dirty="0">
                <a:latin typeface="Comic Sans MS" panose="030F0702030302020204" pitchFamily="66" charset="0"/>
              </a:rPr>
              <a:t>a</a:t>
            </a:r>
            <a:r>
              <a:rPr lang="en-US" sz="3200" dirty="0" smtClean="0">
                <a:latin typeface="Comic Sans MS" panose="030F0702030302020204" pitchFamily="66" charset="0"/>
              </a:rPr>
              <a:t>[1] = a[0]</a:t>
            </a:r>
          </a:p>
          <a:p>
            <a:r>
              <a:rPr lang="en-US" sz="3200" dirty="0" smtClean="0">
                <a:latin typeface="Comic Sans MS" panose="030F0702030302020204" pitchFamily="66" charset="0"/>
              </a:rPr>
              <a:t>a[2] = a[1]</a:t>
            </a:r>
          </a:p>
          <a:p>
            <a:r>
              <a:rPr lang="en-US" sz="3200" dirty="0" smtClean="0">
                <a:latin typeface="Comic Sans MS" panose="030F0702030302020204" pitchFamily="66" charset="0"/>
              </a:rPr>
              <a:t>a[3] = a[2]</a:t>
            </a:r>
          </a:p>
          <a:p>
            <a:r>
              <a:rPr lang="en-US" sz="3200" dirty="0" smtClean="0">
                <a:latin typeface="Comic Sans MS" panose="030F0702030302020204" pitchFamily="66" charset="0"/>
              </a:rPr>
              <a:t>a[4] = a[3]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462284" y="911225"/>
          <a:ext cx="2751160" cy="4399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0232"/>
                <a:gridCol w="550232"/>
                <a:gridCol w="550232"/>
                <a:gridCol w="550232"/>
                <a:gridCol w="550232"/>
              </a:tblGrid>
              <a:tr h="4399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282218" y="899852"/>
          <a:ext cx="2751160" cy="4399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0232"/>
                <a:gridCol w="550232"/>
                <a:gridCol w="550232"/>
                <a:gridCol w="550232"/>
                <a:gridCol w="550232"/>
              </a:tblGrid>
              <a:tr h="4399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26842" y="3302758"/>
            <a:ext cx="2825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a</a:t>
            </a:r>
            <a:r>
              <a:rPr lang="en-US" sz="3600" dirty="0" smtClean="0">
                <a:latin typeface="Comic Sans MS" panose="030F0702030302020204" pitchFamily="66" charset="0"/>
              </a:rPr>
              <a:t>[i] = a[i-1]</a:t>
            </a:r>
            <a:endParaRPr lang="en-US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736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1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shift an </a:t>
            </a:r>
            <a:r>
              <a:rPr lang="en-US" sz="3200" dirty="0">
                <a:latin typeface="Comic Sans MS" panose="030F0702030302020204" pitchFamily="66" charset="0"/>
                <a:cs typeface="Times New Roman" panose="02020603050405020304" pitchFamily="18" charset="0"/>
              </a:rPr>
              <a:t>array (right</a:t>
            </a:r>
            <a:r>
              <a:rPr lang="en-US" sz="32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): using the same input array</a:t>
            </a:r>
            <a:endParaRPr lang="en-US" sz="32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425640"/>
              </p:ext>
            </p:extLst>
          </p:nvPr>
        </p:nvGraphicFramePr>
        <p:xfrm>
          <a:off x="7902053" y="2088108"/>
          <a:ext cx="3159460" cy="600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892"/>
                <a:gridCol w="631892"/>
                <a:gridCol w="631892"/>
                <a:gridCol w="631892"/>
                <a:gridCol w="631892"/>
              </a:tblGrid>
              <a:tr h="6005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2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4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5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39283" y="2879678"/>
            <a:ext cx="143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Input (a)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217" y="1487606"/>
            <a:ext cx="58821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for(i = 0; i &lt; N; i++)</a:t>
            </a:r>
            <a:endParaRPr lang="en-US" sz="2800" dirty="0">
              <a:latin typeface="Comic Sans MS" panose="030F0702030302020204" pitchFamily="66" charset="0"/>
            </a:endParaRPr>
          </a:p>
          <a:p>
            <a:r>
              <a:rPr lang="en-US" sz="2800" dirty="0" smtClean="0">
                <a:latin typeface="Comic Sans MS" panose="030F0702030302020204" pitchFamily="66" charset="0"/>
              </a:rPr>
              <a:t>{</a:t>
            </a:r>
            <a:endParaRPr lang="en-US" sz="2800" dirty="0">
              <a:latin typeface="Comic Sans MS" panose="030F0702030302020204" pitchFamily="66" charset="0"/>
            </a:endParaRPr>
          </a:p>
          <a:p>
            <a:r>
              <a:rPr lang="en-US" sz="2800" dirty="0">
                <a:latin typeface="Comic Sans MS" panose="030F0702030302020204" pitchFamily="66" charset="0"/>
              </a:rPr>
              <a:t>        a[i] = a[i-1</a:t>
            </a:r>
            <a:r>
              <a:rPr lang="en-US" sz="2800" dirty="0" smtClean="0">
                <a:latin typeface="Comic Sans MS" panose="030F0702030302020204" pitchFamily="66" charset="0"/>
              </a:rPr>
              <a:t>];</a:t>
            </a:r>
          </a:p>
          <a:p>
            <a:r>
              <a:rPr lang="en-US" sz="2800" dirty="0" smtClean="0">
                <a:latin typeface="Comic Sans MS" panose="030F0702030302020204" pitchFamily="66" charset="0"/>
              </a:rPr>
              <a:t>}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258188"/>
              </p:ext>
            </p:extLst>
          </p:nvPr>
        </p:nvGraphicFramePr>
        <p:xfrm>
          <a:off x="8085162" y="1579965"/>
          <a:ext cx="2751160" cy="4399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0232"/>
                <a:gridCol w="550232"/>
                <a:gridCol w="550232"/>
                <a:gridCol w="550232"/>
                <a:gridCol w="550232"/>
              </a:tblGrid>
              <a:tr h="4399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994437"/>
              </p:ext>
            </p:extLst>
          </p:nvPr>
        </p:nvGraphicFramePr>
        <p:xfrm>
          <a:off x="7962332" y="3436061"/>
          <a:ext cx="3159460" cy="600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892"/>
                <a:gridCol w="631892"/>
                <a:gridCol w="631892"/>
                <a:gridCol w="631892"/>
                <a:gridCol w="631892"/>
              </a:tblGrid>
              <a:tr h="600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500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1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shift an </a:t>
            </a:r>
            <a:r>
              <a:rPr lang="en-US" sz="3200" dirty="0">
                <a:latin typeface="Comic Sans MS" panose="030F0702030302020204" pitchFamily="66" charset="0"/>
                <a:cs typeface="Times New Roman" panose="02020603050405020304" pitchFamily="18" charset="0"/>
              </a:rPr>
              <a:t>array (right</a:t>
            </a:r>
            <a:r>
              <a:rPr lang="en-US" sz="32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): using the same input array</a:t>
            </a:r>
            <a:endParaRPr lang="en-US" sz="32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425640"/>
              </p:ext>
            </p:extLst>
          </p:nvPr>
        </p:nvGraphicFramePr>
        <p:xfrm>
          <a:off x="7902053" y="2088108"/>
          <a:ext cx="3159460" cy="600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892"/>
                <a:gridCol w="631892"/>
                <a:gridCol w="631892"/>
                <a:gridCol w="631892"/>
                <a:gridCol w="631892"/>
              </a:tblGrid>
              <a:tr h="6005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2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4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5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39283" y="2879678"/>
            <a:ext cx="143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Input (a)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217" y="1487606"/>
            <a:ext cx="58821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for(i = N-1; i &gt;= 0; i--)</a:t>
            </a:r>
            <a:endParaRPr lang="en-US" sz="2800" dirty="0">
              <a:latin typeface="Comic Sans MS" panose="030F0702030302020204" pitchFamily="66" charset="0"/>
            </a:endParaRPr>
          </a:p>
          <a:p>
            <a:r>
              <a:rPr lang="en-US" sz="2800" dirty="0" smtClean="0">
                <a:latin typeface="Comic Sans MS" panose="030F0702030302020204" pitchFamily="66" charset="0"/>
              </a:rPr>
              <a:t>{</a:t>
            </a:r>
            <a:endParaRPr lang="en-US" sz="2800" dirty="0">
              <a:latin typeface="Comic Sans MS" panose="030F0702030302020204" pitchFamily="66" charset="0"/>
            </a:endParaRPr>
          </a:p>
          <a:p>
            <a:r>
              <a:rPr lang="en-US" sz="2800" dirty="0">
                <a:latin typeface="Comic Sans MS" panose="030F0702030302020204" pitchFamily="66" charset="0"/>
              </a:rPr>
              <a:t>        a[i] = a[i-1</a:t>
            </a:r>
            <a:r>
              <a:rPr lang="en-US" sz="2800" dirty="0" smtClean="0">
                <a:latin typeface="Comic Sans MS" panose="030F0702030302020204" pitchFamily="66" charset="0"/>
              </a:rPr>
              <a:t>];</a:t>
            </a:r>
          </a:p>
          <a:p>
            <a:r>
              <a:rPr lang="en-US" sz="2800" dirty="0" smtClean="0">
                <a:latin typeface="Comic Sans MS" panose="030F0702030302020204" pitchFamily="66" charset="0"/>
              </a:rPr>
              <a:t>}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258188"/>
              </p:ext>
            </p:extLst>
          </p:nvPr>
        </p:nvGraphicFramePr>
        <p:xfrm>
          <a:off x="8085162" y="1579965"/>
          <a:ext cx="2751160" cy="4399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0232"/>
                <a:gridCol w="550232"/>
                <a:gridCol w="550232"/>
                <a:gridCol w="550232"/>
                <a:gridCol w="550232"/>
              </a:tblGrid>
              <a:tr h="4399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994437"/>
              </p:ext>
            </p:extLst>
          </p:nvPr>
        </p:nvGraphicFramePr>
        <p:xfrm>
          <a:off x="7962332" y="3436061"/>
          <a:ext cx="3159460" cy="600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892"/>
                <a:gridCol w="631892"/>
                <a:gridCol w="631892"/>
                <a:gridCol w="631892"/>
                <a:gridCol w="631892"/>
              </a:tblGrid>
              <a:tr h="600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112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1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shift an </a:t>
            </a:r>
            <a:r>
              <a:rPr lang="en-US" sz="3200" dirty="0">
                <a:latin typeface="Comic Sans MS" panose="030F0702030302020204" pitchFamily="66" charset="0"/>
                <a:cs typeface="Times New Roman" panose="02020603050405020304" pitchFamily="18" charset="0"/>
              </a:rPr>
              <a:t>array (right</a:t>
            </a:r>
            <a:r>
              <a:rPr lang="en-US" sz="32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): using the same input array</a:t>
            </a:r>
            <a:endParaRPr lang="en-US" sz="32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425640"/>
              </p:ext>
            </p:extLst>
          </p:nvPr>
        </p:nvGraphicFramePr>
        <p:xfrm>
          <a:off x="7902053" y="2088108"/>
          <a:ext cx="3159460" cy="600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892"/>
                <a:gridCol w="631892"/>
                <a:gridCol w="631892"/>
                <a:gridCol w="631892"/>
                <a:gridCol w="631892"/>
              </a:tblGrid>
              <a:tr h="6005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2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4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5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39283" y="2879678"/>
            <a:ext cx="143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Input (a)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217" y="1487606"/>
            <a:ext cx="58821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Comic Sans MS" panose="030F0702030302020204" pitchFamily="66" charset="0"/>
              </a:rPr>
              <a:t>temp = a[N-1];</a:t>
            </a:r>
          </a:p>
          <a:p>
            <a:r>
              <a:rPr lang="pt-BR" sz="2800" dirty="0" smtClean="0">
                <a:latin typeface="Comic Sans MS" panose="030F0702030302020204" pitchFamily="66" charset="0"/>
              </a:rPr>
              <a:t>for(i=N-1</a:t>
            </a:r>
            <a:r>
              <a:rPr lang="pt-BR" sz="2800" dirty="0">
                <a:latin typeface="Comic Sans MS" panose="030F0702030302020204" pitchFamily="66" charset="0"/>
              </a:rPr>
              <a:t>; i&gt;0; i--)</a:t>
            </a:r>
          </a:p>
          <a:p>
            <a:r>
              <a:rPr lang="pt-BR" sz="2800" dirty="0" smtClean="0">
                <a:latin typeface="Comic Sans MS" panose="030F0702030302020204" pitchFamily="66" charset="0"/>
              </a:rPr>
              <a:t>{</a:t>
            </a:r>
            <a:endParaRPr lang="pt-BR" sz="2800" dirty="0">
              <a:latin typeface="Comic Sans MS" panose="030F0702030302020204" pitchFamily="66" charset="0"/>
            </a:endParaRPr>
          </a:p>
          <a:p>
            <a:r>
              <a:rPr lang="pt-BR" sz="2800" dirty="0" smtClean="0">
                <a:latin typeface="Comic Sans MS" panose="030F0702030302020204" pitchFamily="66" charset="0"/>
              </a:rPr>
              <a:t>    a[i</a:t>
            </a:r>
            <a:r>
              <a:rPr lang="pt-BR" sz="2800" dirty="0">
                <a:latin typeface="Comic Sans MS" panose="030F0702030302020204" pitchFamily="66" charset="0"/>
              </a:rPr>
              <a:t>] = a[i-1];</a:t>
            </a:r>
          </a:p>
          <a:p>
            <a:r>
              <a:rPr lang="pt-BR" sz="2800" dirty="0" smtClean="0">
                <a:latin typeface="Comic Sans MS" panose="030F0702030302020204" pitchFamily="66" charset="0"/>
              </a:rPr>
              <a:t>}</a:t>
            </a:r>
            <a:endParaRPr lang="pt-BR" sz="2800" dirty="0">
              <a:latin typeface="Comic Sans MS" panose="030F0702030302020204" pitchFamily="66" charset="0"/>
            </a:endParaRPr>
          </a:p>
          <a:p>
            <a:r>
              <a:rPr lang="pt-BR" sz="2800" dirty="0" smtClean="0">
                <a:latin typeface="Comic Sans MS" panose="030F0702030302020204" pitchFamily="66" charset="0"/>
              </a:rPr>
              <a:t>a[0</a:t>
            </a:r>
            <a:r>
              <a:rPr lang="pt-BR" sz="2800" dirty="0">
                <a:latin typeface="Comic Sans MS" panose="030F0702030302020204" pitchFamily="66" charset="0"/>
              </a:rPr>
              <a:t>] = temp;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258188"/>
              </p:ext>
            </p:extLst>
          </p:nvPr>
        </p:nvGraphicFramePr>
        <p:xfrm>
          <a:off x="8085162" y="1579965"/>
          <a:ext cx="2751160" cy="4399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0232"/>
                <a:gridCol w="550232"/>
                <a:gridCol w="550232"/>
                <a:gridCol w="550232"/>
                <a:gridCol w="550232"/>
              </a:tblGrid>
              <a:tr h="4399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994437"/>
              </p:ext>
            </p:extLst>
          </p:nvPr>
        </p:nvGraphicFramePr>
        <p:xfrm>
          <a:off x="7962332" y="3436061"/>
          <a:ext cx="3159460" cy="600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892"/>
                <a:gridCol w="631892"/>
                <a:gridCol w="631892"/>
                <a:gridCol w="631892"/>
                <a:gridCol w="631892"/>
              </a:tblGrid>
              <a:tr h="600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118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1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Merge two arrays</a:t>
            </a:r>
            <a:endParaRPr lang="en-US" sz="32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360093"/>
              </p:ext>
            </p:extLst>
          </p:nvPr>
        </p:nvGraphicFramePr>
        <p:xfrm>
          <a:off x="2306472" y="1419367"/>
          <a:ext cx="3159460" cy="600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892"/>
                <a:gridCol w="631892"/>
                <a:gridCol w="631892"/>
                <a:gridCol w="631892"/>
                <a:gridCol w="631892"/>
              </a:tblGrid>
              <a:tr h="6005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5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6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4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8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620709"/>
              </p:ext>
            </p:extLst>
          </p:nvPr>
        </p:nvGraphicFramePr>
        <p:xfrm>
          <a:off x="2322394" y="2595349"/>
          <a:ext cx="1895676" cy="600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892"/>
                <a:gridCol w="631892"/>
                <a:gridCol w="631892"/>
              </a:tblGrid>
              <a:tr h="6005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10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-1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152144"/>
              </p:ext>
            </p:extLst>
          </p:nvPr>
        </p:nvGraphicFramePr>
        <p:xfrm>
          <a:off x="1926608" y="4546979"/>
          <a:ext cx="3159460" cy="600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892"/>
                <a:gridCol w="631892"/>
                <a:gridCol w="631892"/>
                <a:gridCol w="631892"/>
                <a:gridCol w="631892"/>
              </a:tblGrid>
              <a:tr h="6005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5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6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4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8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05470" y="2101756"/>
            <a:ext cx="1009934" cy="3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input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1267" y="4587923"/>
            <a:ext cx="1009934" cy="3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output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55160" y="903028"/>
            <a:ext cx="44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</a:t>
            </a:r>
            <a:endParaRPr lang="en-US"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43535" y="2147250"/>
            <a:ext cx="486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b</a:t>
            </a:r>
            <a:endParaRPr lang="en-US"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5370" y="3773607"/>
            <a:ext cx="486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  <a:endParaRPr lang="en-US"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73599"/>
              </p:ext>
            </p:extLst>
          </p:nvPr>
        </p:nvGraphicFramePr>
        <p:xfrm>
          <a:off x="5095165" y="4549252"/>
          <a:ext cx="1895676" cy="600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892"/>
                <a:gridCol w="631892"/>
                <a:gridCol w="631892"/>
              </a:tblGrid>
              <a:tr h="6005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10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-1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623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1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Merge two arrays</a:t>
            </a:r>
            <a:endParaRPr lang="en-US" sz="32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356895"/>
              </p:ext>
            </p:extLst>
          </p:nvPr>
        </p:nvGraphicFramePr>
        <p:xfrm>
          <a:off x="1624084" y="1528549"/>
          <a:ext cx="3159460" cy="600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892"/>
                <a:gridCol w="631892"/>
                <a:gridCol w="631892"/>
                <a:gridCol w="631892"/>
                <a:gridCol w="631892"/>
              </a:tblGrid>
              <a:tr h="6005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5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6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4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8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795354"/>
              </p:ext>
            </p:extLst>
          </p:nvPr>
        </p:nvGraphicFramePr>
        <p:xfrm>
          <a:off x="7467600" y="1448937"/>
          <a:ext cx="1895676" cy="600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892"/>
                <a:gridCol w="631892"/>
                <a:gridCol w="631892"/>
              </a:tblGrid>
              <a:tr h="6005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10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-1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107745" y="1544473"/>
            <a:ext cx="44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</a:t>
            </a:r>
            <a:endParaRPr lang="en-US"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87487" y="1546749"/>
            <a:ext cx="486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b</a:t>
            </a:r>
            <a:endParaRPr lang="en-US"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2296" y="2736378"/>
            <a:ext cx="486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  <a:endParaRPr lang="en-US"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602731"/>
              </p:ext>
            </p:extLst>
          </p:nvPr>
        </p:nvGraphicFramePr>
        <p:xfrm>
          <a:off x="1622567" y="2684943"/>
          <a:ext cx="5747224" cy="4676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403"/>
                <a:gridCol w="718403"/>
                <a:gridCol w="718403"/>
                <a:gridCol w="718403"/>
                <a:gridCol w="718403"/>
                <a:gridCol w="718403"/>
                <a:gridCol w="718403"/>
                <a:gridCol w="718403"/>
              </a:tblGrid>
              <a:tr h="4676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425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1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monotone </a:t>
            </a:r>
            <a:r>
              <a:rPr lang="en-US" sz="320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increasing array</a:t>
            </a:r>
            <a:endParaRPr lang="en-US" sz="32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830373"/>
              </p:ext>
            </p:extLst>
          </p:nvPr>
        </p:nvGraphicFramePr>
        <p:xfrm>
          <a:off x="968991" y="2265529"/>
          <a:ext cx="3159460" cy="600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892"/>
                <a:gridCol w="631892"/>
                <a:gridCol w="631892"/>
                <a:gridCol w="631892"/>
                <a:gridCol w="631892"/>
              </a:tblGrid>
              <a:tr h="6005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5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6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4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8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75730" y="1448938"/>
            <a:ext cx="589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Elements of the array will gradually increase </a:t>
            </a:r>
            <a:endParaRPr lang="en-US" dirty="0">
              <a:latin typeface="Comic Sans MS" panose="030F0702030302020204" pitchFamily="66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205283"/>
              </p:ext>
            </p:extLst>
          </p:nvPr>
        </p:nvGraphicFramePr>
        <p:xfrm>
          <a:off x="916675" y="4506036"/>
          <a:ext cx="3159460" cy="600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892"/>
                <a:gridCol w="631892"/>
                <a:gridCol w="631892"/>
                <a:gridCol w="631892"/>
                <a:gridCol w="631892"/>
              </a:tblGrid>
              <a:tr h="6005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5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6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7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7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8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237180"/>
              </p:ext>
            </p:extLst>
          </p:nvPr>
        </p:nvGraphicFramePr>
        <p:xfrm>
          <a:off x="6771564" y="2172270"/>
          <a:ext cx="3159460" cy="600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892"/>
                <a:gridCol w="631892"/>
                <a:gridCol w="631892"/>
                <a:gridCol w="631892"/>
                <a:gridCol w="631892"/>
              </a:tblGrid>
              <a:tr h="6005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5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6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7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8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9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508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1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monotone </a:t>
            </a:r>
            <a:r>
              <a:rPr lang="en-US" sz="320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increasing array</a:t>
            </a:r>
            <a:endParaRPr lang="en-US" sz="32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68991" y="2265529"/>
          <a:ext cx="3159460" cy="600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892"/>
                <a:gridCol w="631892"/>
                <a:gridCol w="631892"/>
                <a:gridCol w="631892"/>
                <a:gridCol w="631892"/>
              </a:tblGrid>
              <a:tr h="6005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5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6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4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8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75730" y="1448938"/>
            <a:ext cx="589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Elements of the array will gradually increase </a:t>
            </a:r>
            <a:endParaRPr lang="en-US" dirty="0">
              <a:latin typeface="Comic Sans MS" panose="030F0702030302020204" pitchFamily="66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711944"/>
              </p:ext>
            </p:extLst>
          </p:nvPr>
        </p:nvGraphicFramePr>
        <p:xfrm>
          <a:off x="998562" y="4506036"/>
          <a:ext cx="3159460" cy="600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892"/>
                <a:gridCol w="631892"/>
                <a:gridCol w="631892"/>
                <a:gridCol w="631892"/>
                <a:gridCol w="631892"/>
              </a:tblGrid>
              <a:tr h="6005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5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6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7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7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8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771564" y="2172270"/>
          <a:ext cx="3159460" cy="600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892"/>
                <a:gridCol w="631892"/>
                <a:gridCol w="631892"/>
                <a:gridCol w="631892"/>
                <a:gridCol w="631892"/>
              </a:tblGrid>
              <a:tr h="6005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5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6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7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8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9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56096" y="3002508"/>
            <a:ext cx="723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</a:rPr>
              <a:t>no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04329" y="2895600"/>
            <a:ext cx="1348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</a:rPr>
              <a:t>yes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87941" y="5204347"/>
            <a:ext cx="1348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</a:rPr>
              <a:t>yes</a:t>
            </a: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371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1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monotone </a:t>
            </a:r>
            <a:r>
              <a:rPr lang="en-US" sz="320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increasing array</a:t>
            </a:r>
            <a:endParaRPr lang="en-US" sz="32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24096"/>
              </p:ext>
            </p:extLst>
          </p:nvPr>
        </p:nvGraphicFramePr>
        <p:xfrm>
          <a:off x="3411940" y="1378424"/>
          <a:ext cx="4844955" cy="586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8991"/>
                <a:gridCol w="968991"/>
                <a:gridCol w="968991"/>
                <a:gridCol w="968991"/>
                <a:gridCol w="968991"/>
              </a:tblGrid>
              <a:tr h="58685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5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4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8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51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1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copy an array</a:t>
            </a:r>
            <a:endParaRPr lang="en-US" sz="32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43099"/>
              </p:ext>
            </p:extLst>
          </p:nvPr>
        </p:nvGraphicFramePr>
        <p:xfrm>
          <a:off x="2279175" y="1419368"/>
          <a:ext cx="6318920" cy="600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892"/>
                <a:gridCol w="631892"/>
                <a:gridCol w="631892"/>
                <a:gridCol w="631892"/>
                <a:gridCol w="631892"/>
                <a:gridCol w="631892"/>
                <a:gridCol w="631892"/>
                <a:gridCol w="631892"/>
                <a:gridCol w="631892"/>
                <a:gridCol w="631892"/>
              </a:tblGrid>
              <a:tr h="6005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5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6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4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8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9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2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4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87105" y="1569493"/>
            <a:ext cx="1009934" cy="3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input</a:t>
            </a:r>
            <a:endParaRPr lang="en-US" dirty="0">
              <a:latin typeface="Comic Sans MS" panose="030F0702030302020204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725288"/>
              </p:ext>
            </p:extLst>
          </p:nvPr>
        </p:nvGraphicFramePr>
        <p:xfrm>
          <a:off x="2281450" y="2295099"/>
          <a:ext cx="6318920" cy="600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892"/>
                <a:gridCol w="631892"/>
                <a:gridCol w="631892"/>
                <a:gridCol w="631892"/>
                <a:gridCol w="631892"/>
                <a:gridCol w="631892"/>
                <a:gridCol w="631892"/>
                <a:gridCol w="631892"/>
                <a:gridCol w="631892"/>
                <a:gridCol w="631892"/>
              </a:tblGrid>
              <a:tr h="6005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5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6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4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8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9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2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4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89380" y="2445224"/>
            <a:ext cx="1009934" cy="3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output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438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1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Upper triangular matrix</a:t>
            </a:r>
            <a:endParaRPr lang="en-US" sz="32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001152"/>
              </p:ext>
            </p:extLst>
          </p:nvPr>
        </p:nvGraphicFramePr>
        <p:xfrm>
          <a:off x="1842447" y="1473958"/>
          <a:ext cx="2906973" cy="1924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8991"/>
                <a:gridCol w="968991"/>
                <a:gridCol w="968991"/>
              </a:tblGrid>
              <a:tr h="6414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5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4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2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4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867003"/>
              </p:ext>
            </p:extLst>
          </p:nvPr>
        </p:nvGraphicFramePr>
        <p:xfrm>
          <a:off x="6706738" y="1457135"/>
          <a:ext cx="2906973" cy="1924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8991"/>
                <a:gridCol w="968991"/>
                <a:gridCol w="968991"/>
              </a:tblGrid>
              <a:tr h="6414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5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4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2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4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355117"/>
              </p:ext>
            </p:extLst>
          </p:nvPr>
        </p:nvGraphicFramePr>
        <p:xfrm>
          <a:off x="4115938" y="4079780"/>
          <a:ext cx="2906973" cy="1924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8991"/>
                <a:gridCol w="968991"/>
                <a:gridCol w="968991"/>
              </a:tblGrid>
              <a:tr h="6414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5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4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2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4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793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1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Upper triangular matrix</a:t>
            </a:r>
            <a:endParaRPr lang="en-US" sz="32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001152"/>
              </p:ext>
            </p:extLst>
          </p:nvPr>
        </p:nvGraphicFramePr>
        <p:xfrm>
          <a:off x="1842447" y="1473958"/>
          <a:ext cx="2906973" cy="1924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8991"/>
                <a:gridCol w="968991"/>
                <a:gridCol w="968991"/>
              </a:tblGrid>
              <a:tr h="6414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5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4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2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4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81448"/>
              </p:ext>
            </p:extLst>
          </p:nvPr>
        </p:nvGraphicFramePr>
        <p:xfrm>
          <a:off x="6706738" y="1457135"/>
          <a:ext cx="2906973" cy="1924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8991"/>
                <a:gridCol w="968991"/>
                <a:gridCol w="968991"/>
              </a:tblGrid>
              <a:tr h="6414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5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414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2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4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211024"/>
              </p:ext>
            </p:extLst>
          </p:nvPr>
        </p:nvGraphicFramePr>
        <p:xfrm>
          <a:off x="4115938" y="4079780"/>
          <a:ext cx="2906973" cy="1924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8991"/>
                <a:gridCol w="968991"/>
                <a:gridCol w="968991"/>
              </a:tblGrid>
              <a:tr h="6414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5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4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2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4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028597" y="4653888"/>
            <a:ext cx="723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</a:rPr>
              <a:t>no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13714" y="3373272"/>
            <a:ext cx="1348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</a:rPr>
              <a:t>yes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15015" y="1967554"/>
            <a:ext cx="723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</a:rPr>
              <a:t>no</a:t>
            </a: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091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1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Upper triangular matrix</a:t>
            </a:r>
            <a:endParaRPr lang="en-US" sz="32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625650"/>
              </p:ext>
            </p:extLst>
          </p:nvPr>
        </p:nvGraphicFramePr>
        <p:xfrm>
          <a:off x="2142697" y="1610437"/>
          <a:ext cx="2906973" cy="1924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8991"/>
                <a:gridCol w="968991"/>
                <a:gridCol w="968991"/>
              </a:tblGrid>
              <a:tr h="6414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5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414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2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414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213272"/>
              </p:ext>
            </p:extLst>
          </p:nvPr>
        </p:nvGraphicFramePr>
        <p:xfrm>
          <a:off x="1670715" y="1716443"/>
          <a:ext cx="512928" cy="1924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2928"/>
              </a:tblGrid>
              <a:tr h="6414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</a:tr>
              <a:tr h="6414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</a:tr>
              <a:tr h="6414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380009"/>
              </p:ext>
            </p:extLst>
          </p:nvPr>
        </p:nvGraphicFramePr>
        <p:xfrm>
          <a:off x="2134737" y="1101839"/>
          <a:ext cx="2906973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991"/>
                <a:gridCol w="968991"/>
                <a:gridCol w="968991"/>
              </a:tblGrid>
              <a:tr h="29707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37027" y="1542197"/>
            <a:ext cx="1241947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a</a:t>
            </a:r>
            <a:r>
              <a:rPr lang="en-US" sz="2000" dirty="0" smtClean="0">
                <a:latin typeface="Comic Sans MS" panose="030F0702030302020204" pitchFamily="66" charset="0"/>
              </a:rPr>
              <a:t>[0][0]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a[0</a:t>
            </a:r>
            <a:r>
              <a:rPr lang="en-US" sz="2000" dirty="0" smtClean="0">
                <a:latin typeface="Comic Sans MS" panose="030F0702030302020204" pitchFamily="66" charset="0"/>
              </a:rPr>
              <a:t>][1]</a:t>
            </a: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>
                <a:latin typeface="Comic Sans MS" panose="030F0702030302020204" pitchFamily="66" charset="0"/>
              </a:rPr>
              <a:t>a[0</a:t>
            </a:r>
            <a:r>
              <a:rPr lang="en-US" sz="2000" dirty="0" smtClean="0">
                <a:latin typeface="Comic Sans MS" panose="030F0702030302020204" pitchFamily="66" charset="0"/>
              </a:rPr>
              <a:t>][2]</a:t>
            </a: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 smtClean="0">
                <a:latin typeface="Comic Sans MS" panose="030F0702030302020204" pitchFamily="66" charset="0"/>
              </a:rPr>
              <a:t>a[1][1]</a:t>
            </a: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 smtClean="0">
                <a:latin typeface="Comic Sans MS" panose="030F0702030302020204" pitchFamily="66" charset="0"/>
              </a:rPr>
              <a:t>a[1][2]</a:t>
            </a: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 smtClean="0">
                <a:latin typeface="Comic Sans MS" panose="030F0702030302020204" pitchFamily="66" charset="0"/>
              </a:rPr>
              <a:t>a[2][2]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86716" y="1585415"/>
            <a:ext cx="1241947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a[1][0]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a[2][0]</a:t>
            </a: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 smtClean="0">
                <a:latin typeface="Comic Sans MS" panose="030F0702030302020204" pitchFamily="66" charset="0"/>
              </a:rPr>
              <a:t>a[2][</a:t>
            </a:r>
            <a:r>
              <a:rPr lang="en-US" sz="2000" dirty="0">
                <a:latin typeface="Comic Sans MS" panose="030F0702030302020204" pitchFamily="66" charset="0"/>
              </a:rPr>
              <a:t>1</a:t>
            </a:r>
            <a:r>
              <a:rPr lang="en-US" sz="2000" dirty="0" smtClean="0">
                <a:latin typeface="Comic Sans MS" panose="030F0702030302020204" pitchFamily="66" charset="0"/>
              </a:rPr>
              <a:t>]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433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1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Upper triangular matrix</a:t>
            </a:r>
            <a:endParaRPr lang="en-US" sz="32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625650"/>
              </p:ext>
            </p:extLst>
          </p:nvPr>
        </p:nvGraphicFramePr>
        <p:xfrm>
          <a:off x="2142697" y="1610437"/>
          <a:ext cx="2906973" cy="1924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8991"/>
                <a:gridCol w="968991"/>
                <a:gridCol w="968991"/>
              </a:tblGrid>
              <a:tr h="6414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5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414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2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414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213272"/>
              </p:ext>
            </p:extLst>
          </p:nvPr>
        </p:nvGraphicFramePr>
        <p:xfrm>
          <a:off x="1670715" y="1716443"/>
          <a:ext cx="512928" cy="1924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2928"/>
              </a:tblGrid>
              <a:tr h="6414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</a:tr>
              <a:tr h="6414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</a:tr>
              <a:tr h="6414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380009"/>
              </p:ext>
            </p:extLst>
          </p:nvPr>
        </p:nvGraphicFramePr>
        <p:xfrm>
          <a:off x="2134737" y="1101839"/>
          <a:ext cx="2906973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991"/>
                <a:gridCol w="968991"/>
                <a:gridCol w="968991"/>
              </a:tblGrid>
              <a:tr h="29707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37027" y="1542197"/>
            <a:ext cx="1241947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a</a:t>
            </a:r>
            <a:r>
              <a:rPr lang="en-US" sz="2000" dirty="0" smtClean="0">
                <a:latin typeface="Comic Sans MS" panose="030F0702030302020204" pitchFamily="66" charset="0"/>
              </a:rPr>
              <a:t>[0][0]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a[0</a:t>
            </a:r>
            <a:r>
              <a:rPr lang="en-US" sz="2000" dirty="0" smtClean="0">
                <a:latin typeface="Comic Sans MS" panose="030F0702030302020204" pitchFamily="66" charset="0"/>
              </a:rPr>
              <a:t>][1]</a:t>
            </a: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>
                <a:latin typeface="Comic Sans MS" panose="030F0702030302020204" pitchFamily="66" charset="0"/>
              </a:rPr>
              <a:t>a[0</a:t>
            </a:r>
            <a:r>
              <a:rPr lang="en-US" sz="2000" dirty="0" smtClean="0">
                <a:latin typeface="Comic Sans MS" panose="030F0702030302020204" pitchFamily="66" charset="0"/>
              </a:rPr>
              <a:t>][2]</a:t>
            </a: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 smtClean="0">
                <a:latin typeface="Comic Sans MS" panose="030F0702030302020204" pitchFamily="66" charset="0"/>
              </a:rPr>
              <a:t>a[1][1]</a:t>
            </a: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 smtClean="0">
                <a:latin typeface="Comic Sans MS" panose="030F0702030302020204" pitchFamily="66" charset="0"/>
              </a:rPr>
              <a:t>a[1][2]</a:t>
            </a: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 smtClean="0">
                <a:latin typeface="Comic Sans MS" panose="030F0702030302020204" pitchFamily="66" charset="0"/>
              </a:rPr>
              <a:t>a[2][2]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86716" y="1585415"/>
            <a:ext cx="1241947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a[1][0]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a[2][0]</a:t>
            </a: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 smtClean="0">
                <a:latin typeface="Comic Sans MS" panose="030F0702030302020204" pitchFamily="66" charset="0"/>
              </a:rPr>
              <a:t>a[2][</a:t>
            </a:r>
            <a:r>
              <a:rPr lang="en-US" sz="2000" dirty="0">
                <a:latin typeface="Comic Sans MS" panose="030F0702030302020204" pitchFamily="66" charset="0"/>
              </a:rPr>
              <a:t>1</a:t>
            </a:r>
            <a:r>
              <a:rPr lang="en-US" sz="2000" dirty="0" smtClean="0">
                <a:latin typeface="Comic Sans MS" panose="030F0702030302020204" pitchFamily="66" charset="0"/>
              </a:rPr>
              <a:t>]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66597" y="3837297"/>
            <a:ext cx="3846394" cy="101566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What’s the pattern here -The relation between indexes - i and j ?</a:t>
            </a:r>
          </a:p>
        </p:txBody>
      </p:sp>
    </p:spTree>
    <p:extLst>
      <p:ext uri="{BB962C8B-B14F-4D97-AF65-F5344CB8AC3E}">
        <p14:creationId xmlns:p14="http://schemas.microsoft.com/office/powerpoint/2010/main" val="106367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16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omic Sans MS" panose="030F0702030302020204" pitchFamily="66" charset="0"/>
                <a:cs typeface="Times New Roman" panose="02020603050405020304" pitchFamily="18" charset="0"/>
              </a:rPr>
              <a:t>r</a:t>
            </a:r>
            <a:r>
              <a:rPr lang="en-US" sz="32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everse an array</a:t>
            </a:r>
            <a:endParaRPr lang="en-US" sz="32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43099"/>
              </p:ext>
            </p:extLst>
          </p:nvPr>
        </p:nvGraphicFramePr>
        <p:xfrm>
          <a:off x="2279175" y="1419368"/>
          <a:ext cx="6318920" cy="600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892"/>
                <a:gridCol w="631892"/>
                <a:gridCol w="631892"/>
                <a:gridCol w="631892"/>
                <a:gridCol w="631892"/>
                <a:gridCol w="631892"/>
                <a:gridCol w="631892"/>
                <a:gridCol w="631892"/>
                <a:gridCol w="631892"/>
                <a:gridCol w="631892"/>
              </a:tblGrid>
              <a:tr h="6005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5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6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4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8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9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2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4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87105" y="1569493"/>
            <a:ext cx="1009934" cy="3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input</a:t>
            </a:r>
            <a:endParaRPr lang="en-US" dirty="0">
              <a:latin typeface="Comic Sans MS" panose="030F0702030302020204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595715"/>
              </p:ext>
            </p:extLst>
          </p:nvPr>
        </p:nvGraphicFramePr>
        <p:xfrm>
          <a:off x="2281450" y="2295099"/>
          <a:ext cx="6318920" cy="600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892"/>
                <a:gridCol w="631892"/>
                <a:gridCol w="631892"/>
                <a:gridCol w="631892"/>
                <a:gridCol w="631892"/>
                <a:gridCol w="631892"/>
                <a:gridCol w="631892"/>
                <a:gridCol w="631892"/>
                <a:gridCol w="631892"/>
                <a:gridCol w="631892"/>
              </a:tblGrid>
              <a:tr h="6005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4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2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9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8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4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6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mic Sans MS" panose="030F0702030302020204" pitchFamily="66" charset="0"/>
                        </a:rPr>
                        <a:t>5</a:t>
                      </a:r>
                      <a:endParaRPr lang="en-US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89380" y="2445224"/>
            <a:ext cx="1009934" cy="3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output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357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1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shift an </a:t>
            </a:r>
            <a:r>
              <a:rPr lang="en-US" sz="3200" dirty="0">
                <a:latin typeface="Comic Sans MS" panose="030F0702030302020204" pitchFamily="66" charset="0"/>
                <a:cs typeface="Times New Roman" panose="02020603050405020304" pitchFamily="18" charset="0"/>
              </a:rPr>
              <a:t>array (right)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730334"/>
              </p:ext>
            </p:extLst>
          </p:nvPr>
        </p:nvGraphicFramePr>
        <p:xfrm>
          <a:off x="2279175" y="1419368"/>
          <a:ext cx="3159460" cy="600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892"/>
                <a:gridCol w="631892"/>
                <a:gridCol w="631892"/>
                <a:gridCol w="631892"/>
                <a:gridCol w="631892"/>
              </a:tblGrid>
              <a:tr h="6005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2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4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5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87105" y="1569493"/>
            <a:ext cx="1009934" cy="3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input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9380" y="2445224"/>
            <a:ext cx="1009934" cy="3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output</a:t>
            </a:r>
            <a:endParaRPr lang="en-US" dirty="0">
              <a:latin typeface="Comic Sans MS" panose="030F0702030302020204" pitchFamily="66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215907"/>
              </p:ext>
            </p:extLst>
          </p:nvPr>
        </p:nvGraphicFramePr>
        <p:xfrm>
          <a:off x="2254154" y="2308747"/>
          <a:ext cx="3159460" cy="600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892"/>
                <a:gridCol w="631892"/>
                <a:gridCol w="631892"/>
                <a:gridCol w="631892"/>
                <a:gridCol w="631892"/>
              </a:tblGrid>
              <a:tr h="6005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5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2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4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1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1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shift an array (right): using </a:t>
            </a:r>
            <a:r>
              <a:rPr lang="en-US" sz="32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same input array</a:t>
            </a:r>
            <a:endParaRPr lang="en-US" sz="32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996360"/>
              </p:ext>
            </p:extLst>
          </p:nvPr>
        </p:nvGraphicFramePr>
        <p:xfrm>
          <a:off x="2279175" y="1419368"/>
          <a:ext cx="3159460" cy="600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892"/>
                <a:gridCol w="631892"/>
                <a:gridCol w="631892"/>
                <a:gridCol w="631892"/>
                <a:gridCol w="631892"/>
              </a:tblGrid>
              <a:tr h="6005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2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4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5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316405" y="2210938"/>
            <a:ext cx="143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Input (a)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22693" y="2117678"/>
            <a:ext cx="152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Output(a)</a:t>
            </a:r>
            <a:endParaRPr lang="en-US" dirty="0">
              <a:latin typeface="Comic Sans MS" panose="030F0702030302020204" pitchFamily="66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179704"/>
              </p:ext>
            </p:extLst>
          </p:nvPr>
        </p:nvGraphicFramePr>
        <p:xfrm>
          <a:off x="7044518" y="1407995"/>
          <a:ext cx="3159460" cy="600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892"/>
                <a:gridCol w="631892"/>
                <a:gridCol w="631892"/>
                <a:gridCol w="631892"/>
                <a:gridCol w="631892"/>
              </a:tblGrid>
              <a:tr h="6005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5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2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4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412" y="3166281"/>
            <a:ext cx="4380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a</a:t>
            </a:r>
            <a:r>
              <a:rPr 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[0</a:t>
            </a:r>
            <a:r>
              <a:rPr 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] = a[4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]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326517"/>
              </p:ext>
            </p:extLst>
          </p:nvPr>
        </p:nvGraphicFramePr>
        <p:xfrm>
          <a:off x="2462284" y="911225"/>
          <a:ext cx="2751160" cy="4399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0232"/>
                <a:gridCol w="550232"/>
                <a:gridCol w="550232"/>
                <a:gridCol w="550232"/>
                <a:gridCol w="550232"/>
              </a:tblGrid>
              <a:tr h="4399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143634"/>
              </p:ext>
            </p:extLst>
          </p:nvPr>
        </p:nvGraphicFramePr>
        <p:xfrm>
          <a:off x="7227627" y="899851"/>
          <a:ext cx="2751160" cy="4399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0232"/>
                <a:gridCol w="550232"/>
                <a:gridCol w="550232"/>
                <a:gridCol w="550232"/>
                <a:gridCol w="550232"/>
              </a:tblGrid>
              <a:tr h="4399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393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1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shift an </a:t>
            </a:r>
            <a:r>
              <a:rPr lang="en-US" sz="3200" dirty="0">
                <a:latin typeface="Comic Sans MS" panose="030F0702030302020204" pitchFamily="66" charset="0"/>
                <a:cs typeface="Times New Roman" panose="02020603050405020304" pitchFamily="18" charset="0"/>
              </a:rPr>
              <a:t>array (right)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244710"/>
              </p:ext>
            </p:extLst>
          </p:nvPr>
        </p:nvGraphicFramePr>
        <p:xfrm>
          <a:off x="2279175" y="1419368"/>
          <a:ext cx="3159460" cy="600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892"/>
                <a:gridCol w="631892"/>
                <a:gridCol w="631892"/>
                <a:gridCol w="631892"/>
                <a:gridCol w="631892"/>
              </a:tblGrid>
              <a:tr h="6005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2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4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5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316405" y="2210938"/>
            <a:ext cx="143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Input (a)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22693" y="2117678"/>
            <a:ext cx="152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Output(a)</a:t>
            </a:r>
            <a:endParaRPr lang="en-US" dirty="0">
              <a:latin typeface="Comic Sans MS" panose="030F0702030302020204" pitchFamily="66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379613"/>
              </p:ext>
            </p:extLst>
          </p:nvPr>
        </p:nvGraphicFramePr>
        <p:xfrm>
          <a:off x="7044518" y="1407995"/>
          <a:ext cx="3159460" cy="600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892"/>
                <a:gridCol w="631892"/>
                <a:gridCol w="631892"/>
                <a:gridCol w="631892"/>
                <a:gridCol w="631892"/>
              </a:tblGrid>
              <a:tr h="6005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5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2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4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412" y="3166281"/>
            <a:ext cx="4380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a</a:t>
            </a:r>
            <a:r>
              <a:rPr lang="en-US" sz="2000" dirty="0" smtClean="0">
                <a:latin typeface="Comic Sans MS" panose="030F0702030302020204" pitchFamily="66" charset="0"/>
              </a:rPr>
              <a:t>[0</a:t>
            </a:r>
            <a:r>
              <a:rPr lang="en-US" sz="2000" dirty="0" smtClean="0">
                <a:latin typeface="Comic Sans MS" panose="030F0702030302020204" pitchFamily="66" charset="0"/>
              </a:rPr>
              <a:t>] = a[4]</a:t>
            </a:r>
          </a:p>
          <a:p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a</a:t>
            </a:r>
            <a:r>
              <a:rPr 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[1</a:t>
            </a:r>
            <a:r>
              <a:rPr 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] = a[0]</a:t>
            </a:r>
            <a:endParaRPr lang="en-US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799336"/>
              </p:ext>
            </p:extLst>
          </p:nvPr>
        </p:nvGraphicFramePr>
        <p:xfrm>
          <a:off x="2462284" y="911225"/>
          <a:ext cx="2751160" cy="4399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0232"/>
                <a:gridCol w="550232"/>
                <a:gridCol w="550232"/>
                <a:gridCol w="550232"/>
                <a:gridCol w="550232"/>
              </a:tblGrid>
              <a:tr h="4399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247429"/>
              </p:ext>
            </p:extLst>
          </p:nvPr>
        </p:nvGraphicFramePr>
        <p:xfrm>
          <a:off x="7282218" y="899852"/>
          <a:ext cx="2751160" cy="4399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0232"/>
                <a:gridCol w="550232"/>
                <a:gridCol w="550232"/>
                <a:gridCol w="550232"/>
                <a:gridCol w="550232"/>
              </a:tblGrid>
              <a:tr h="4399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45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1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shift an </a:t>
            </a:r>
            <a:r>
              <a:rPr lang="en-US" sz="3200" dirty="0">
                <a:latin typeface="Comic Sans MS" panose="030F0702030302020204" pitchFamily="66" charset="0"/>
                <a:cs typeface="Times New Roman" panose="02020603050405020304" pitchFamily="18" charset="0"/>
              </a:rPr>
              <a:t>array (right)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200293"/>
              </p:ext>
            </p:extLst>
          </p:nvPr>
        </p:nvGraphicFramePr>
        <p:xfrm>
          <a:off x="2279175" y="1419368"/>
          <a:ext cx="3159460" cy="600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892"/>
                <a:gridCol w="631892"/>
                <a:gridCol w="631892"/>
                <a:gridCol w="631892"/>
                <a:gridCol w="631892"/>
              </a:tblGrid>
              <a:tr h="6005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2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4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5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316405" y="2210938"/>
            <a:ext cx="143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Input (a)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22693" y="2117678"/>
            <a:ext cx="152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Output(a)</a:t>
            </a:r>
            <a:endParaRPr lang="en-US" dirty="0">
              <a:latin typeface="Comic Sans MS" panose="030F0702030302020204" pitchFamily="66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982812"/>
              </p:ext>
            </p:extLst>
          </p:nvPr>
        </p:nvGraphicFramePr>
        <p:xfrm>
          <a:off x="7044518" y="1407995"/>
          <a:ext cx="3159460" cy="600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892"/>
                <a:gridCol w="631892"/>
                <a:gridCol w="631892"/>
                <a:gridCol w="631892"/>
                <a:gridCol w="631892"/>
              </a:tblGrid>
              <a:tr h="6005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5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2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4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412" y="3166281"/>
            <a:ext cx="4380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a</a:t>
            </a:r>
            <a:r>
              <a:rPr lang="en-US" sz="2000" dirty="0" smtClean="0">
                <a:latin typeface="Comic Sans MS" panose="030F0702030302020204" pitchFamily="66" charset="0"/>
              </a:rPr>
              <a:t>[0</a:t>
            </a:r>
            <a:r>
              <a:rPr lang="en-US" sz="2000" dirty="0" smtClean="0">
                <a:latin typeface="Comic Sans MS" panose="030F0702030302020204" pitchFamily="66" charset="0"/>
              </a:rPr>
              <a:t>] = a[4]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a</a:t>
            </a:r>
            <a:r>
              <a:rPr lang="en-US" sz="2000" dirty="0" smtClean="0">
                <a:latin typeface="Comic Sans MS" panose="030F0702030302020204" pitchFamily="66" charset="0"/>
              </a:rPr>
              <a:t>[1</a:t>
            </a:r>
            <a:r>
              <a:rPr lang="en-US" sz="2000" dirty="0" smtClean="0">
                <a:latin typeface="Comic Sans MS" panose="030F0702030302020204" pitchFamily="66" charset="0"/>
              </a:rPr>
              <a:t>] = a[0]</a:t>
            </a:r>
          </a:p>
          <a:p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a</a:t>
            </a:r>
            <a:r>
              <a:rPr 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[2</a:t>
            </a:r>
            <a:r>
              <a:rPr 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] = a[1]</a:t>
            </a:r>
            <a:endParaRPr lang="en-US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799336"/>
              </p:ext>
            </p:extLst>
          </p:nvPr>
        </p:nvGraphicFramePr>
        <p:xfrm>
          <a:off x="2462284" y="911225"/>
          <a:ext cx="2751160" cy="4399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0232"/>
                <a:gridCol w="550232"/>
                <a:gridCol w="550232"/>
                <a:gridCol w="550232"/>
                <a:gridCol w="550232"/>
              </a:tblGrid>
              <a:tr h="4399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247429"/>
              </p:ext>
            </p:extLst>
          </p:nvPr>
        </p:nvGraphicFramePr>
        <p:xfrm>
          <a:off x="7282218" y="899852"/>
          <a:ext cx="2751160" cy="4399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0232"/>
                <a:gridCol w="550232"/>
                <a:gridCol w="550232"/>
                <a:gridCol w="550232"/>
                <a:gridCol w="550232"/>
              </a:tblGrid>
              <a:tr h="4399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387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1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shift an </a:t>
            </a:r>
            <a:r>
              <a:rPr lang="en-US" sz="3200" dirty="0">
                <a:latin typeface="Comic Sans MS" panose="030F0702030302020204" pitchFamily="66" charset="0"/>
                <a:cs typeface="Times New Roman" panose="02020603050405020304" pitchFamily="18" charset="0"/>
              </a:rPr>
              <a:t>array (right)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146318"/>
              </p:ext>
            </p:extLst>
          </p:nvPr>
        </p:nvGraphicFramePr>
        <p:xfrm>
          <a:off x="2279175" y="1419368"/>
          <a:ext cx="3159460" cy="600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892"/>
                <a:gridCol w="631892"/>
                <a:gridCol w="631892"/>
                <a:gridCol w="631892"/>
                <a:gridCol w="631892"/>
              </a:tblGrid>
              <a:tr h="6005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2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4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5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316405" y="2210938"/>
            <a:ext cx="143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Input (a)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22693" y="2117678"/>
            <a:ext cx="152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Output(a)</a:t>
            </a:r>
            <a:endParaRPr lang="en-US" dirty="0">
              <a:latin typeface="Comic Sans MS" panose="030F0702030302020204" pitchFamily="66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056395"/>
              </p:ext>
            </p:extLst>
          </p:nvPr>
        </p:nvGraphicFramePr>
        <p:xfrm>
          <a:off x="7044518" y="1407995"/>
          <a:ext cx="3159460" cy="600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892"/>
                <a:gridCol w="631892"/>
                <a:gridCol w="631892"/>
                <a:gridCol w="631892"/>
                <a:gridCol w="631892"/>
              </a:tblGrid>
              <a:tr h="6005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5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2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4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412" y="3166281"/>
            <a:ext cx="43809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a</a:t>
            </a:r>
            <a:r>
              <a:rPr lang="en-US" sz="2000" dirty="0" smtClean="0">
                <a:latin typeface="Comic Sans MS" panose="030F0702030302020204" pitchFamily="66" charset="0"/>
              </a:rPr>
              <a:t>[0</a:t>
            </a:r>
            <a:r>
              <a:rPr lang="en-US" sz="2000" dirty="0" smtClean="0">
                <a:latin typeface="Comic Sans MS" panose="030F0702030302020204" pitchFamily="66" charset="0"/>
              </a:rPr>
              <a:t>] = a[4]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a</a:t>
            </a:r>
            <a:r>
              <a:rPr lang="en-US" sz="2000" dirty="0" smtClean="0">
                <a:latin typeface="Comic Sans MS" panose="030F0702030302020204" pitchFamily="66" charset="0"/>
              </a:rPr>
              <a:t>[1</a:t>
            </a:r>
            <a:r>
              <a:rPr lang="en-US" sz="2000" dirty="0" smtClean="0">
                <a:latin typeface="Comic Sans MS" panose="030F0702030302020204" pitchFamily="66" charset="0"/>
              </a:rPr>
              <a:t>] = a[0]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a</a:t>
            </a:r>
            <a:r>
              <a:rPr lang="en-US" sz="2000" dirty="0" smtClean="0">
                <a:latin typeface="Comic Sans MS" panose="030F0702030302020204" pitchFamily="66" charset="0"/>
              </a:rPr>
              <a:t>[2</a:t>
            </a:r>
            <a:r>
              <a:rPr lang="en-US" sz="2000" dirty="0" smtClean="0">
                <a:latin typeface="Comic Sans MS" panose="030F0702030302020204" pitchFamily="66" charset="0"/>
              </a:rPr>
              <a:t>] = a[1]</a:t>
            </a:r>
          </a:p>
          <a:p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a</a:t>
            </a:r>
            <a:r>
              <a:rPr 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[3</a:t>
            </a:r>
            <a:r>
              <a:rPr 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] = a[2]</a:t>
            </a:r>
            <a:endParaRPr lang="en-US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799336"/>
              </p:ext>
            </p:extLst>
          </p:nvPr>
        </p:nvGraphicFramePr>
        <p:xfrm>
          <a:off x="2462284" y="911225"/>
          <a:ext cx="2751160" cy="4399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0232"/>
                <a:gridCol w="550232"/>
                <a:gridCol w="550232"/>
                <a:gridCol w="550232"/>
                <a:gridCol w="550232"/>
              </a:tblGrid>
              <a:tr h="4399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247429"/>
              </p:ext>
            </p:extLst>
          </p:nvPr>
        </p:nvGraphicFramePr>
        <p:xfrm>
          <a:off x="7282218" y="899852"/>
          <a:ext cx="2751160" cy="4399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0232"/>
                <a:gridCol w="550232"/>
                <a:gridCol w="550232"/>
                <a:gridCol w="550232"/>
                <a:gridCol w="550232"/>
              </a:tblGrid>
              <a:tr h="4399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618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1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shift an </a:t>
            </a:r>
            <a:r>
              <a:rPr lang="en-US" sz="3200" dirty="0">
                <a:latin typeface="Comic Sans MS" panose="030F0702030302020204" pitchFamily="66" charset="0"/>
                <a:cs typeface="Times New Roman" panose="02020603050405020304" pitchFamily="18" charset="0"/>
              </a:rPr>
              <a:t>array (right)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743787"/>
              </p:ext>
            </p:extLst>
          </p:nvPr>
        </p:nvGraphicFramePr>
        <p:xfrm>
          <a:off x="2279175" y="1419368"/>
          <a:ext cx="3159460" cy="600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892"/>
                <a:gridCol w="631892"/>
                <a:gridCol w="631892"/>
                <a:gridCol w="631892"/>
                <a:gridCol w="631892"/>
              </a:tblGrid>
              <a:tr h="6005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2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4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5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316405" y="2210938"/>
            <a:ext cx="143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Input (a)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22693" y="2117678"/>
            <a:ext cx="152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Output(a)</a:t>
            </a:r>
            <a:endParaRPr lang="en-US" dirty="0">
              <a:latin typeface="Comic Sans MS" panose="030F0702030302020204" pitchFamily="66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435238"/>
              </p:ext>
            </p:extLst>
          </p:nvPr>
        </p:nvGraphicFramePr>
        <p:xfrm>
          <a:off x="7044518" y="1407995"/>
          <a:ext cx="3159460" cy="600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892"/>
                <a:gridCol w="631892"/>
                <a:gridCol w="631892"/>
                <a:gridCol w="631892"/>
                <a:gridCol w="631892"/>
              </a:tblGrid>
              <a:tr h="6005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5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2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3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4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412" y="3166281"/>
            <a:ext cx="43809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a</a:t>
            </a:r>
            <a:r>
              <a:rPr lang="en-US" sz="2000" dirty="0" smtClean="0">
                <a:latin typeface="Comic Sans MS" panose="030F0702030302020204" pitchFamily="66" charset="0"/>
              </a:rPr>
              <a:t>[0</a:t>
            </a:r>
            <a:r>
              <a:rPr lang="en-US" sz="2000" dirty="0" smtClean="0">
                <a:latin typeface="Comic Sans MS" panose="030F0702030302020204" pitchFamily="66" charset="0"/>
              </a:rPr>
              <a:t>] = a[4]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a</a:t>
            </a:r>
            <a:r>
              <a:rPr lang="en-US" sz="2000" dirty="0" smtClean="0">
                <a:latin typeface="Comic Sans MS" panose="030F0702030302020204" pitchFamily="66" charset="0"/>
              </a:rPr>
              <a:t>[1</a:t>
            </a:r>
            <a:r>
              <a:rPr lang="en-US" sz="2000" dirty="0" smtClean="0">
                <a:latin typeface="Comic Sans MS" panose="030F0702030302020204" pitchFamily="66" charset="0"/>
              </a:rPr>
              <a:t>] = a[0]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a</a:t>
            </a:r>
            <a:r>
              <a:rPr lang="en-US" sz="2000" dirty="0" smtClean="0">
                <a:latin typeface="Comic Sans MS" panose="030F0702030302020204" pitchFamily="66" charset="0"/>
              </a:rPr>
              <a:t>[2</a:t>
            </a:r>
            <a:r>
              <a:rPr lang="en-US" sz="2000" dirty="0" smtClean="0">
                <a:latin typeface="Comic Sans MS" panose="030F0702030302020204" pitchFamily="66" charset="0"/>
              </a:rPr>
              <a:t>] = a[1]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a</a:t>
            </a:r>
            <a:r>
              <a:rPr lang="en-US" sz="2000" dirty="0" smtClean="0">
                <a:latin typeface="Comic Sans MS" panose="030F0702030302020204" pitchFamily="66" charset="0"/>
              </a:rPr>
              <a:t>[3</a:t>
            </a:r>
            <a:r>
              <a:rPr lang="en-US" sz="2000" dirty="0" smtClean="0">
                <a:latin typeface="Comic Sans MS" panose="030F0702030302020204" pitchFamily="66" charset="0"/>
              </a:rPr>
              <a:t>] = a[2]</a:t>
            </a:r>
          </a:p>
          <a:p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a</a:t>
            </a:r>
            <a:r>
              <a:rPr 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[4</a:t>
            </a:r>
            <a:r>
              <a:rPr lang="en-US" sz="2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] = a[3]</a:t>
            </a:r>
            <a:endParaRPr lang="en-US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799336"/>
              </p:ext>
            </p:extLst>
          </p:nvPr>
        </p:nvGraphicFramePr>
        <p:xfrm>
          <a:off x="2462284" y="911225"/>
          <a:ext cx="2751160" cy="4399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0232"/>
                <a:gridCol w="550232"/>
                <a:gridCol w="550232"/>
                <a:gridCol w="550232"/>
                <a:gridCol w="550232"/>
              </a:tblGrid>
              <a:tr h="4399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247429"/>
              </p:ext>
            </p:extLst>
          </p:nvPr>
        </p:nvGraphicFramePr>
        <p:xfrm>
          <a:off x="7282218" y="899852"/>
          <a:ext cx="2751160" cy="4399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0232"/>
                <a:gridCol w="550232"/>
                <a:gridCol w="550232"/>
                <a:gridCol w="550232"/>
                <a:gridCol w="550232"/>
              </a:tblGrid>
              <a:tr h="4399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16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233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858</Words>
  <Application>Microsoft Office PowerPoint</Application>
  <PresentationFormat>Widescreen</PresentationFormat>
  <Paragraphs>485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Comic Sans MS</vt:lpstr>
      <vt:lpstr>Times New Roman</vt:lpstr>
      <vt:lpstr>Office Theme</vt:lpstr>
      <vt:lpstr>Array contd.</vt:lpstr>
      <vt:lpstr>copy an array</vt:lpstr>
      <vt:lpstr>reverse an array</vt:lpstr>
      <vt:lpstr>shift an array (right)</vt:lpstr>
      <vt:lpstr>shift an array (right): using same input array</vt:lpstr>
      <vt:lpstr>shift an array (right)</vt:lpstr>
      <vt:lpstr>shift an array (right)</vt:lpstr>
      <vt:lpstr>shift an array (right)</vt:lpstr>
      <vt:lpstr>shift an array (right)</vt:lpstr>
      <vt:lpstr>shift an array (right)</vt:lpstr>
      <vt:lpstr>shift an array (right): using the same input array</vt:lpstr>
      <vt:lpstr>shift an array (right): using the same input array</vt:lpstr>
      <vt:lpstr>shift an array (right): using the same input array</vt:lpstr>
      <vt:lpstr>shift an array (right): using the same input array</vt:lpstr>
      <vt:lpstr>Merge two arrays</vt:lpstr>
      <vt:lpstr>Merge two arrays</vt:lpstr>
      <vt:lpstr>monotone increasing array</vt:lpstr>
      <vt:lpstr>monotone increasing array</vt:lpstr>
      <vt:lpstr>monotone increasing array</vt:lpstr>
      <vt:lpstr>Upper triangular matrix</vt:lpstr>
      <vt:lpstr>Upper triangular matrix</vt:lpstr>
      <vt:lpstr>Upper triangular matrix</vt:lpstr>
      <vt:lpstr>Upper triangular matrix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an array</dc:title>
  <dc:creator>Yeasir Rayhan Prince</dc:creator>
  <cp:lastModifiedBy>Yeasir Rayhan Prince</cp:lastModifiedBy>
  <cp:revision>46</cp:revision>
  <dcterms:created xsi:type="dcterms:W3CDTF">2020-08-18T02:28:16Z</dcterms:created>
  <dcterms:modified xsi:type="dcterms:W3CDTF">2020-08-19T12:42:35Z</dcterms:modified>
</cp:coreProperties>
</file>