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16" r:id="rId5"/>
    <p:sldId id="317" r:id="rId6"/>
    <p:sldId id="318" r:id="rId7"/>
    <p:sldId id="290" r:id="rId8"/>
    <p:sldId id="319" r:id="rId9"/>
    <p:sldId id="287" r:id="rId10"/>
    <p:sldId id="320" r:id="rId11"/>
    <p:sldId id="321" r:id="rId12"/>
    <p:sldId id="288" r:id="rId13"/>
    <p:sldId id="322" r:id="rId14"/>
    <p:sldId id="323" r:id="rId15"/>
    <p:sldId id="291" r:id="rId16"/>
    <p:sldId id="292" r:id="rId17"/>
    <p:sldId id="293" r:id="rId18"/>
    <p:sldId id="324" r:id="rId19"/>
    <p:sldId id="325" r:id="rId20"/>
    <p:sldId id="326" r:id="rId21"/>
    <p:sldId id="327" r:id="rId22"/>
    <p:sldId id="294" r:id="rId23"/>
    <p:sldId id="328" r:id="rId24"/>
    <p:sldId id="329" r:id="rId25"/>
    <p:sldId id="296" r:id="rId26"/>
    <p:sldId id="330" r:id="rId27"/>
    <p:sldId id="297" r:id="rId28"/>
    <p:sldId id="331" r:id="rId29"/>
    <p:sldId id="332" r:id="rId30"/>
    <p:sldId id="298" r:id="rId31"/>
    <p:sldId id="299" r:id="rId32"/>
    <p:sldId id="333" r:id="rId33"/>
    <p:sldId id="300" r:id="rId34"/>
    <p:sldId id="334" r:id="rId35"/>
    <p:sldId id="335" r:id="rId36"/>
    <p:sldId id="336" r:id="rId37"/>
    <p:sldId id="301" r:id="rId38"/>
    <p:sldId id="337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38" r:id="rId47"/>
    <p:sldId id="343" r:id="rId48"/>
    <p:sldId id="309" r:id="rId49"/>
    <p:sldId id="347" r:id="rId50"/>
    <p:sldId id="342" r:id="rId51"/>
    <p:sldId id="348" r:id="rId52"/>
    <p:sldId id="311" r:id="rId53"/>
    <p:sldId id="312" r:id="rId54"/>
    <p:sldId id="344" r:id="rId55"/>
    <p:sldId id="346" r:id="rId56"/>
    <p:sldId id="34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2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p is true.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+1&gt;0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702030302020204" pitchFamily="66" charset="0"/>
              </a:rPr>
              <a:t>p → </a:t>
            </a:r>
            <a:r>
              <a:rPr lang="en-US" sz="3600" dirty="0" smtClean="0">
                <a:latin typeface="Comic Sans MS" panose="030F0702030302020204" pitchFamily="66" charset="0"/>
              </a:rPr>
              <a:t>q </a:t>
            </a:r>
            <a:r>
              <a:rPr lang="en-US" sz="3600" dirty="0">
                <a:latin typeface="Comic Sans MS" panose="030F0702030302020204" pitchFamily="66" charset="0"/>
              </a:rPr>
              <a:t>≡ </a:t>
            </a:r>
            <a:r>
              <a:rPr lang="en-US" sz="3600" dirty="0" smtClean="0">
                <a:latin typeface="Comic Sans MS" panose="030F0702030302020204" pitchFamily="66" charset="0"/>
              </a:rPr>
              <a:t>￢</a:t>
            </a:r>
            <a:r>
              <a:rPr lang="en-US" sz="3600" dirty="0">
                <a:latin typeface="Comic Sans MS" panose="030F0702030302020204" pitchFamily="66" charset="0"/>
              </a:rPr>
              <a:t>q → 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Proving one is as good as proving the </a:t>
            </a:r>
            <a:r>
              <a:rPr lang="en-US" dirty="0" smtClean="0">
                <a:latin typeface="Comic Sans MS" panose="030F0702030302020204" pitchFamily="66" charset="0"/>
              </a:rPr>
              <a:t>other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proving </a:t>
            </a:r>
            <a:r>
              <a:rPr lang="en-US" dirty="0">
                <a:latin typeface="Comic Sans MS" panose="030F0702030302020204" pitchFamily="66" charset="0"/>
              </a:rPr>
              <a:t>the contrapositive is some-times easier than proving the </a:t>
            </a:r>
            <a:r>
              <a:rPr lang="en-US" dirty="0" smtClean="0">
                <a:latin typeface="Comic Sans MS" panose="030F0702030302020204" pitchFamily="66" charset="0"/>
              </a:rPr>
              <a:t>implication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</a:t>
            </a:r>
            <a:r>
              <a:rPr lang="en-US" dirty="0">
                <a:latin typeface="Comic Sans MS" panose="030F0702030302020204" pitchFamily="66" charset="0"/>
              </a:rPr>
              <a:t>￢q</a:t>
            </a:r>
            <a:r>
              <a:rPr lang="en-US" dirty="0" smtClean="0">
                <a:latin typeface="Comic Sans MS" panose="030F0702030302020204" pitchFamily="66" charset="0"/>
              </a:rPr>
              <a:t>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</a:t>
            </a:r>
            <a:r>
              <a:rPr lang="en-US" dirty="0">
                <a:latin typeface="Comic Sans MS" panose="030F0702030302020204" pitchFamily="66" charset="0"/>
              </a:rPr>
              <a:t>that ￢p </a:t>
            </a:r>
            <a:r>
              <a:rPr lang="en-US" dirty="0" smtClean="0">
                <a:latin typeface="Comic Sans MS" panose="030F0702030302020204" pitchFamily="66" charset="0"/>
              </a:rPr>
              <a:t>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Comic Sans MS" panose="030F0702030302020204" pitchFamily="66" charset="0"/>
              </a:rPr>
              <a:t>Proving p </a:t>
            </a:r>
            <a:r>
              <a:rPr lang="en-US" sz="4400" dirty="0" smtClean="0">
                <a:latin typeface="Comic Sans MS" panose="030F0702030302020204" pitchFamily="66" charset="0"/>
              </a:rPr>
              <a:t>→ q(implications)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p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that q 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750531" y="4443927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q: ￢(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  <a:blipFill rotWithShape="0">
                <a:blip r:embed="rId4"/>
                <a:stretch>
                  <a:fillRect l="-2892" t="-235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p: 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ab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  <a:blipFill rotWithShape="0">
                <a:blip r:embed="rId5"/>
                <a:stretch>
                  <a:fillRect l="-6289" t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  <a:blipFill rotWithShape="0">
                <a:blip r:embed="rId6"/>
                <a:stretch>
                  <a:fillRect l="-3009" t="-23729" r="-240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600" dirty="0">
                    <a:latin typeface="Comic Sans MS" panose="030F0702030302020204" pitchFamily="66" charset="0"/>
                  </a:rPr>
                  <a:t>b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  <a:blipFill rotWithShape="0">
                <a:blip r:embed="rId7"/>
                <a:stretch>
                  <a:fillRect l="-2796" t="-195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9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959054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ab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  <a:blipFill rotWithShape="0">
                <a:blip r:embed="rId6"/>
                <a:stretch>
                  <a:fillRect l="-6345" t="-2121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19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Step1: Assume, p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Step2: Assume, ￢ q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Step3: Prove that ￢p is </a:t>
            </a:r>
            <a:r>
              <a:rPr lang="en-US" dirty="0" smtClean="0">
                <a:latin typeface="Comic Sans MS" panose="030F0702030302020204" pitchFamily="66" charset="0"/>
              </a:rPr>
              <a:t>true from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  <a:blipFill rotWithShape="0">
                <a:blip r:embed="rId3"/>
                <a:stretch>
                  <a:fillRect t="-2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￢p is true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  <a:blipFill rotWithShape="0">
                <a:blip r:embed="rId4"/>
                <a:stretch>
                  <a:fillRect t="-24762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2820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36314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457083" y="3248755"/>
            <a:ext cx="4825272" cy="7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This is a contradiction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If </a:t>
                </a:r>
                <a:r>
                  <a:rPr lang="en-US" dirty="0">
                    <a:latin typeface="Comic Sans MS" panose="030F0702030302020204" pitchFamily="66" charset="0"/>
                  </a:rPr>
                  <a:t>3n + 2</a:t>
                </a:r>
                <a:r>
                  <a:rPr lang="en-US" dirty="0" smtClean="0">
                    <a:latin typeface="Comic Sans MS" panose="030F0702030302020204" pitchFamily="66" charset="0"/>
                  </a:rPr>
                  <a:t> is odd then n is odd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  <a:blipFill rotWithShape="0">
                <a:blip r:embed="rId2"/>
                <a:stretch>
                  <a:fillRect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6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 (propositional statement)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Step1</a:t>
            </a:r>
            <a:r>
              <a:rPr lang="en-US" dirty="0">
                <a:latin typeface="Comic Sans MS" panose="030F0702030302020204" pitchFamily="66" charset="0"/>
              </a:rPr>
              <a:t>: Assume, ￢ </a:t>
            </a:r>
            <a:r>
              <a:rPr lang="en-US" dirty="0" smtClean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</a:rPr>
              <a:t>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Prove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is irrational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irrational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  <a:blipFill rotWithShape="0">
                <a:blip r:embed="rId3"/>
                <a:stretch>
                  <a:fillRect l="-3098" t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p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  <a:blipFill rotWithShape="0">
                <a:blip r:embed="rId4"/>
                <a:stretch>
                  <a:fillRect l="-1925" t="-11872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  <a:blipFill rotWithShape="0">
                <a:blip r:embed="rId5"/>
                <a:stretch>
                  <a:fillRect l="-3551" t="-16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= 2c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= 2d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can not be a 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  <a:blipFill rotWithShape="0">
                <a:blip r:embed="rId3"/>
                <a:stretch>
                  <a:fillRect t="-680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irrational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1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∀</a:t>
            </a:r>
            <a:r>
              <a:rPr lang="en-US" sz="3600" dirty="0">
                <a:latin typeface="Comic Sans MS" panose="030F0702030302020204" pitchFamily="66" charset="0"/>
              </a:rPr>
              <a:t>n</a:t>
            </a:r>
            <a:r>
              <a:rPr lang="en-US" sz="3600" dirty="0" smtClean="0">
                <a:latin typeface="Comic Sans MS" panose="030F0702030302020204" pitchFamily="66" charset="0"/>
              </a:rPr>
              <a:t>p(n</a:t>
            </a:r>
            <a:r>
              <a:rPr lang="en-US" sz="3600" dirty="0" smtClean="0">
                <a:latin typeface="Comic Sans MS" panose="030F0702030302020204" pitchFamily="66" charset="0"/>
              </a:rPr>
              <a:t>), n is a positive integer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 verify that p(1) is true.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2(Inductive </a:t>
            </a:r>
            <a:r>
              <a:rPr lang="en-US" sz="3600" dirty="0">
                <a:latin typeface="Comic Sans MS" panose="030F0702030302020204" pitchFamily="66" charset="0"/>
              </a:rPr>
              <a:t>step</a:t>
            </a:r>
            <a:r>
              <a:rPr lang="en-US" sz="3600" dirty="0" smtClean="0">
                <a:latin typeface="Comic Sans MS" panose="030F0702030302020204" pitchFamily="66" charset="0"/>
              </a:rPr>
              <a:t>): Show that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∀k </a:t>
            </a:r>
            <a:r>
              <a:rPr lang="en-US" sz="3600" dirty="0">
                <a:latin typeface="Comic Sans MS" panose="030F0702030302020204" pitchFamily="66" charset="0"/>
              </a:rPr>
              <a:t>p(k</a:t>
            </a:r>
            <a:r>
              <a:rPr lang="en-US" sz="3600" dirty="0" smtClean="0">
                <a:latin typeface="Comic Sans MS" panose="030F0702030302020204" pitchFamily="66" charset="0"/>
              </a:rPr>
              <a:t>) → p(k+1) is </a:t>
            </a:r>
            <a:r>
              <a:rPr lang="en-US" sz="3600" dirty="0" smtClean="0">
                <a:latin typeface="Comic Sans MS" panose="030F0702030302020204" pitchFamily="66" charset="0"/>
              </a:rPr>
              <a:t>true, k is a positive integer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</p:spTree>
    <p:extLst>
      <p:ext uri="{BB962C8B-B14F-4D97-AF65-F5344CB8AC3E}">
        <p14:creationId xmlns:p14="http://schemas.microsoft.com/office/powerpoint/2010/main" val="28559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p(1)::=[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1(1+1</a:t>
            </a:r>
            <a:r>
              <a:rPr lang="en-US" sz="3600" dirty="0">
                <a:latin typeface="Comic Sans MS" panose="030F0702030302020204" pitchFamily="66" charset="0"/>
              </a:rPr>
              <a:t>) / 2</a:t>
            </a:r>
            <a:r>
              <a:rPr lang="en-US" sz="3600" dirty="0" smtClean="0">
                <a:latin typeface="Comic Sans MS" panose="030F0702030302020204" pitchFamily="66" charset="0"/>
              </a:rPr>
              <a:t>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</a:t>
            </a:r>
            <a:r>
              <a:rPr lang="en-US" sz="3600" dirty="0" smtClean="0">
                <a:latin typeface="Comic Sans MS" panose="030F0702030302020204" pitchFamily="66" charset="0"/>
              </a:rPr>
              <a:t>):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Show that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∀k p(k) → p(k+1) is true, k is a positive integer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380643" y="4098084"/>
            <a:ext cx="9018951" cy="149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(k):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</a:t>
            </a:r>
            <a:r>
              <a:rPr lang="en-US" sz="3600" dirty="0">
                <a:latin typeface="Comic Sans MS" panose="030F0702030302020204" pitchFamily="66" charset="0"/>
              </a:rPr>
              <a:t>= 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(k+1): </a:t>
            </a:r>
            <a:r>
              <a:rPr lang="en-US" sz="3600" dirty="0">
                <a:latin typeface="Comic Sans MS" panose="030F0702030302020204" pitchFamily="66" charset="0"/>
              </a:rPr>
              <a:t>1 + 2 + … + </a:t>
            </a:r>
            <a:r>
              <a:rPr lang="en-US" sz="3600" dirty="0" smtClean="0">
                <a:latin typeface="Comic Sans MS" panose="030F0702030302020204" pitchFamily="66" charset="0"/>
              </a:rPr>
              <a:t>(k+1)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(k+1)(k </a:t>
            </a:r>
            <a:r>
              <a:rPr lang="en-US" sz="3600" dirty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2) </a:t>
            </a:r>
            <a:r>
              <a:rPr lang="en-US" sz="3600" dirty="0">
                <a:latin typeface="Comic Sans MS" panose="030F0702030302020204" pitchFamily="66" charset="0"/>
              </a:rPr>
              <a:t>/ 2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4695" y="1666725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608" y="2282932"/>
                <a:ext cx="10929637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1 + 2 + … +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k </a:t>
                </a:r>
                <a:r>
                  <a:rPr lang="en-US" sz="3600" dirty="0">
                    <a:latin typeface="Comic Sans MS" panose="030F0702030302020204" pitchFamily="66" charset="0"/>
                  </a:rPr>
                  <a:t>= 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</a:t>
                </a:r>
                <a:r>
                  <a:rPr lang="en-US" sz="3600" dirty="0">
                    <a:latin typeface="Comic Sans MS" panose="030F0702030302020204" pitchFamily="66" charset="0"/>
                  </a:rPr>
                  <a:t>) /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8" y="2282932"/>
                <a:ext cx="10929637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4695" y="1666725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608" y="2282932"/>
                <a:ext cx="10929637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1 + 2 + … +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k </a:t>
                </a:r>
                <a:r>
                  <a:rPr lang="en-US" sz="3600" dirty="0">
                    <a:latin typeface="Comic Sans MS" panose="030F0702030302020204" pitchFamily="66" charset="0"/>
                  </a:rPr>
                  <a:t>= 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</a:t>
                </a:r>
                <a:r>
                  <a:rPr lang="en-US" sz="3600" dirty="0">
                    <a:latin typeface="Comic Sans MS" panose="030F0702030302020204" pitchFamily="66" charset="0"/>
                  </a:rPr>
                  <a:t>) /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8" y="2282932"/>
                <a:ext cx="10929637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51644" y="2945608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656676" y="4258068"/>
            <a:ext cx="2785068" cy="736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Why add (k+1)?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Check p(k+1)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</p:spTree>
    <p:extLst>
      <p:ext uri="{BB962C8B-B14F-4D97-AF65-F5344CB8AC3E}">
        <p14:creationId xmlns:p14="http://schemas.microsoft.com/office/powerpoint/2010/main" val="35498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… </a:t>
            </a:r>
            <a:r>
              <a:rPr lang="en-US" sz="3600" dirty="0" smtClean="0">
                <a:latin typeface="Comic Sans MS" panose="030F0702030302020204" pitchFamily="66" charset="0"/>
              </a:rPr>
              <a:t> 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… … </a:t>
            </a:r>
            <a:r>
              <a:rPr lang="en-US" sz="3600" dirty="0" smtClean="0">
                <a:latin typeface="Comic Sans MS" panose="030F0702030302020204" pitchFamily="66" charset="0"/>
              </a:rPr>
              <a:t>  + </a:t>
            </a:r>
            <a:r>
              <a:rPr lang="en-US" sz="3600" dirty="0">
                <a:latin typeface="Comic Sans MS" panose="030F0702030302020204" pitchFamily="66" charset="0"/>
              </a:rPr>
              <a:t>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7998" y="1897350"/>
                <a:ext cx="3884374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98" y="1897350"/>
                <a:ext cx="3884374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577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… </a:t>
            </a:r>
            <a:r>
              <a:rPr lang="en-US" sz="3600" dirty="0" smtClean="0">
                <a:latin typeface="Comic Sans MS" panose="030F0702030302020204" pitchFamily="66" charset="0"/>
              </a:rPr>
              <a:t> 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… … </a:t>
            </a:r>
            <a:r>
              <a:rPr lang="en-US" sz="3600" dirty="0" smtClean="0">
                <a:latin typeface="Comic Sans MS" panose="030F0702030302020204" pitchFamily="66" charset="0"/>
              </a:rPr>
              <a:t>  + </a:t>
            </a:r>
            <a:r>
              <a:rPr lang="en-US" sz="3600" dirty="0">
                <a:latin typeface="Comic Sans MS" panose="030F0702030302020204" pitchFamily="66" charset="0"/>
              </a:rPr>
              <a:t>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 rot="19636789">
                <a:off x="7472839" y="1446974"/>
                <a:ext cx="3884374" cy="73614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6789">
                <a:off x="7472839" y="1446974"/>
                <a:ext cx="3884374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 rot="19636789">
            <a:off x="8029275" y="2237329"/>
            <a:ext cx="3884374" cy="73614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∀k p(k) → p(k+1)</a:t>
            </a: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023668" y="2361373"/>
            <a:ext cx="4973919" cy="736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(1) and </a:t>
            </a:r>
            <a:r>
              <a:rPr lang="en-US" sz="3600" dirty="0">
                <a:latin typeface="Comic Sans MS" panose="030F0702030302020204" pitchFamily="66" charset="0"/>
              </a:rPr>
              <a:t>∀k p(k) → p(k+1)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7377" y="2852691"/>
                <a:ext cx="2476380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∀n p(n)</a:t>
                </a: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77" y="2852691"/>
                <a:ext cx="2476380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1488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</a:t>
            </a:r>
            <a:r>
              <a:rPr lang="en-US" sz="3600" dirty="0" smtClean="0">
                <a:latin typeface="Comic Sans MS" panose="030F0702030302020204" pitchFamily="66" charset="0"/>
              </a:rPr>
              <a:t>)::=[2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</a:t>
            </a:r>
            <a:r>
              <a:rPr lang="en-US" sz="3600" dirty="0" smtClean="0">
                <a:latin typeface="Comic Sans MS" panose="030F0702030302020204" pitchFamily="66" charset="0"/>
              </a:rPr>
              <a:t> &lt; n!] for n&gt;= 4</a:t>
            </a: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p(4)::=[16 &lt; 24] = </a:t>
            </a:r>
            <a:r>
              <a:rPr lang="en-US" sz="3600" dirty="0" smtClean="0">
                <a:latin typeface="Comic Sans MS" panose="030F0702030302020204" pitchFamily="66" charset="0"/>
              </a:rPr>
              <a:t>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</a:t>
            </a:r>
            <a:r>
              <a:rPr lang="en-US" sz="3600" dirty="0" smtClean="0">
                <a:latin typeface="Comic Sans MS" panose="030F0702030302020204" pitchFamily="66" charset="0"/>
              </a:rPr>
              <a:t>):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Show that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p(k</a:t>
            </a:r>
            <a:r>
              <a:rPr lang="en-US" sz="3600" dirty="0">
                <a:latin typeface="Comic Sans MS" panose="030F0702030302020204" pitchFamily="66" charset="0"/>
              </a:rPr>
              <a:t>) → p(k+1) is true, </a:t>
            </a:r>
            <a:r>
              <a:rPr lang="en-US" sz="3600" dirty="0" smtClean="0">
                <a:latin typeface="Comic Sans MS" panose="030F0702030302020204" pitchFamily="66" charset="0"/>
              </a:rPr>
              <a:t>k &gt;=4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380643" y="4098084"/>
            <a:ext cx="9018951" cy="149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</a:t>
            </a:r>
            <a:r>
              <a:rPr lang="en-US" sz="3600" dirty="0">
                <a:latin typeface="Comic Sans MS" panose="030F0702030302020204" pitchFamily="66" charset="0"/>
              </a:rPr>
              <a:t>):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&lt; </a:t>
            </a:r>
            <a:r>
              <a:rPr lang="en-US" sz="3600" dirty="0" smtClean="0">
                <a:latin typeface="Comic Sans MS" panose="030F0702030302020204" pitchFamily="66" charset="0"/>
              </a:rPr>
              <a:t>k!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p(k+1):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&lt; </a:t>
            </a:r>
            <a:r>
              <a:rPr lang="en-US" sz="3600" dirty="0" smtClean="0">
                <a:latin typeface="Comic Sans MS" panose="030F0702030302020204" pitchFamily="66" charset="0"/>
              </a:rPr>
              <a:t>(k+1)!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4695" y="1666725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1462" y="2323876"/>
                <a:ext cx="289110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r>
                  <a:rPr lang="en-US" sz="3600" baseline="30000" dirty="0" smtClean="0">
                    <a:latin typeface="Comic Sans MS" panose="030F0702030302020204" pitchFamily="66" charset="0"/>
                  </a:rPr>
                  <a:t>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&lt; k!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2" y="2323876"/>
                <a:ext cx="289110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38247" y="2972904"/>
            <a:ext cx="9786259" cy="26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2&lt;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! 2 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or,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r>
              <a:rPr lang="en-US" sz="3600" dirty="0" smtClean="0">
                <a:latin typeface="Comic Sans MS" panose="030F0702030302020204" pitchFamily="66" charset="0"/>
              </a:rPr>
              <a:t> &lt; 2 k! 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2</a:t>
            </a:r>
            <a:r>
              <a:rPr lang="en-US" sz="3600" baseline="30000" dirty="0">
                <a:latin typeface="Comic Sans MS" panose="030F0702030302020204" pitchFamily="66" charset="0"/>
              </a:rPr>
              <a:t>k+1</a:t>
            </a:r>
            <a:r>
              <a:rPr lang="en-US" sz="3600" dirty="0">
                <a:latin typeface="Comic Sans MS" panose="030F0702030302020204" pitchFamily="66" charset="0"/>
              </a:rPr>
              <a:t> &lt; </a:t>
            </a:r>
            <a:r>
              <a:rPr lang="en-US" sz="3600" dirty="0" smtClean="0">
                <a:latin typeface="Comic Sans MS" panose="030F0702030302020204" pitchFamily="66" charset="0"/>
              </a:rPr>
              <a:t>(k+1) </a:t>
            </a:r>
            <a:r>
              <a:rPr lang="en-US" sz="3600" dirty="0">
                <a:latin typeface="Comic Sans MS" panose="030F0702030302020204" pitchFamily="66" charset="0"/>
              </a:rPr>
              <a:t>k! </a:t>
            </a:r>
            <a:r>
              <a:rPr lang="en-US" sz="3600" dirty="0" smtClean="0">
                <a:latin typeface="Comic Sans MS" panose="030F0702030302020204" pitchFamily="66" charset="0"/>
              </a:rPr>
              <a:t>[k &gt; = 4]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</a:t>
            </a:r>
            <a:r>
              <a:rPr lang="en-US" sz="3600" dirty="0">
                <a:latin typeface="Comic Sans MS" panose="030F0702030302020204" pitchFamily="66" charset="0"/>
              </a:rPr>
              <a:t>2</a:t>
            </a:r>
            <a:r>
              <a:rPr lang="en-US" sz="3600" baseline="30000" dirty="0">
                <a:latin typeface="Comic Sans MS" panose="030F0702030302020204" pitchFamily="66" charset="0"/>
              </a:rPr>
              <a:t>k+1</a:t>
            </a:r>
            <a:r>
              <a:rPr lang="en-US" sz="3600" dirty="0">
                <a:latin typeface="Comic Sans MS" panose="030F0702030302020204" pitchFamily="66" charset="0"/>
              </a:rPr>
              <a:t> &lt; (k+1</a:t>
            </a:r>
            <a:r>
              <a:rPr lang="en-US" sz="3600" dirty="0" smtClean="0">
                <a:latin typeface="Comic Sans MS" panose="030F0702030302020204" pitchFamily="66" charset="0"/>
              </a:rPr>
              <a:t>)! 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4695" y="1666725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1462" y="2323876"/>
                <a:ext cx="289110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r>
                  <a:rPr lang="en-US" sz="3600" baseline="30000" dirty="0" smtClean="0">
                    <a:latin typeface="Comic Sans MS" panose="030F0702030302020204" pitchFamily="66" charset="0"/>
                  </a:rPr>
                  <a:t>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&lt; k!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2" y="2323876"/>
                <a:ext cx="289110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38247" y="2972904"/>
            <a:ext cx="9786259" cy="26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2&lt;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! 2 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or,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r>
              <a:rPr lang="en-US" sz="3600" dirty="0" smtClean="0">
                <a:latin typeface="Comic Sans MS" panose="030F0702030302020204" pitchFamily="66" charset="0"/>
              </a:rPr>
              <a:t> &lt; 2 k! 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2</a:t>
            </a:r>
            <a:r>
              <a:rPr lang="en-US" sz="3600" baseline="30000" dirty="0">
                <a:latin typeface="Comic Sans MS" panose="030F0702030302020204" pitchFamily="66" charset="0"/>
              </a:rPr>
              <a:t>k+1</a:t>
            </a:r>
            <a:r>
              <a:rPr lang="en-US" sz="3600" dirty="0">
                <a:latin typeface="Comic Sans MS" panose="030F0702030302020204" pitchFamily="66" charset="0"/>
              </a:rPr>
              <a:t> &lt; </a:t>
            </a:r>
            <a:r>
              <a:rPr lang="en-US" sz="3600" dirty="0" smtClean="0">
                <a:latin typeface="Comic Sans MS" panose="030F0702030302020204" pitchFamily="66" charset="0"/>
              </a:rPr>
              <a:t>(k+1) </a:t>
            </a:r>
            <a:r>
              <a:rPr lang="en-US" sz="3600" dirty="0">
                <a:latin typeface="Comic Sans MS" panose="030F0702030302020204" pitchFamily="66" charset="0"/>
              </a:rPr>
              <a:t>k! </a:t>
            </a:r>
            <a:r>
              <a:rPr lang="en-US" sz="3600" dirty="0" smtClean="0">
                <a:latin typeface="Comic Sans MS" panose="030F0702030302020204" pitchFamily="66" charset="0"/>
              </a:rPr>
              <a:t>[k &gt; = 4]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</a:t>
            </a:r>
            <a:r>
              <a:rPr lang="en-US" sz="3600" dirty="0">
                <a:latin typeface="Comic Sans MS" panose="030F0702030302020204" pitchFamily="66" charset="0"/>
              </a:rPr>
              <a:t>2</a:t>
            </a:r>
            <a:r>
              <a:rPr lang="en-US" sz="3600" baseline="30000" dirty="0">
                <a:latin typeface="Comic Sans MS" panose="030F0702030302020204" pitchFamily="66" charset="0"/>
              </a:rPr>
              <a:t>k+1</a:t>
            </a:r>
            <a:r>
              <a:rPr lang="en-US" sz="3600" dirty="0">
                <a:latin typeface="Comic Sans MS" panose="030F0702030302020204" pitchFamily="66" charset="0"/>
              </a:rPr>
              <a:t> &lt; (k+1</a:t>
            </a:r>
            <a:r>
              <a:rPr lang="en-US" sz="3600" dirty="0" smtClean="0">
                <a:latin typeface="Comic Sans MS" panose="030F0702030302020204" pitchFamily="66" charset="0"/>
              </a:rPr>
              <a:t>)! 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 rot="19636789">
                <a:off x="6845043" y="2074770"/>
                <a:ext cx="3884374" cy="73614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6789">
                <a:off x="6845043" y="2074770"/>
                <a:ext cx="3884374" cy="736147"/>
              </a:xfrm>
              <a:prstGeom prst="rect">
                <a:avLst/>
              </a:prstGeom>
              <a:blipFill rotWithShape="0">
                <a:blip r:embed="rId3"/>
                <a:stretch>
                  <a:fillRect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 + 1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odd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1935</Words>
  <Application>Microsoft Office PowerPoint</Application>
  <PresentationFormat>Widescreen</PresentationFormat>
  <Paragraphs>298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Proofs</vt:lpstr>
      <vt:lpstr>Direct Proofs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Proof by Contraposition</vt:lpstr>
      <vt:lpstr>Proof by Contraposition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Contradiction</vt:lpstr>
      <vt:lpstr>Proof by Contradiction: Example 1</vt:lpstr>
      <vt:lpstr>Proof by Contradiction: Example 1</vt:lpstr>
      <vt:lpstr>Proof by Contradiction : Example 1</vt:lpstr>
      <vt:lpstr>Proof by Contradiction : Example 1</vt:lpstr>
      <vt:lpstr>Proof by Contradiction : Example 1</vt:lpstr>
      <vt:lpstr>Proof by Contradiction: Example 1</vt:lpstr>
      <vt:lpstr>Proof by Contradiction: Example 1</vt:lpstr>
      <vt:lpstr>Proof by Contradiction: Example 1</vt:lpstr>
      <vt:lpstr>Proof by Contradiction</vt:lpstr>
      <vt:lpstr>Proof by Contradiction: Example 2</vt:lpstr>
      <vt:lpstr>Proof by Contradiction: Example 2</vt:lpstr>
      <vt:lpstr>Proof by Contradiction: Example 2</vt:lpstr>
      <vt:lpstr>Proof by Contradiction: Example 2</vt:lpstr>
      <vt:lpstr>Proof by Induction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2</vt:lpstr>
      <vt:lpstr>Proof by Induction: Example 2</vt:lpstr>
      <vt:lpstr>Proof by Induction: Example 2</vt:lpstr>
      <vt:lpstr>Proof by Induction: 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207</cp:revision>
  <dcterms:created xsi:type="dcterms:W3CDTF">2020-01-14T07:01:06Z</dcterms:created>
  <dcterms:modified xsi:type="dcterms:W3CDTF">2020-07-19T17:07:34Z</dcterms:modified>
</cp:coreProperties>
</file>