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7" r:id="rId15"/>
    <p:sldId id="288" r:id="rId16"/>
    <p:sldId id="289" r:id="rId17"/>
    <p:sldId id="290" r:id="rId18"/>
    <p:sldId id="299" r:id="rId19"/>
    <p:sldId id="291" r:id="rId20"/>
    <p:sldId id="300" r:id="rId21"/>
    <p:sldId id="292" r:id="rId22"/>
    <p:sldId id="301" r:id="rId23"/>
    <p:sldId id="278" r:id="rId24"/>
    <p:sldId id="293" r:id="rId25"/>
    <p:sldId id="294" r:id="rId26"/>
    <p:sldId id="302" r:id="rId27"/>
    <p:sldId id="303" r:id="rId28"/>
    <p:sldId id="295" r:id="rId29"/>
    <p:sldId id="304" r:id="rId30"/>
    <p:sldId id="297" r:id="rId31"/>
    <p:sldId id="305" r:id="rId32"/>
    <p:sldId id="306" r:id="rId33"/>
    <p:sldId id="279" r:id="rId34"/>
    <p:sldId id="307" r:id="rId35"/>
    <p:sldId id="281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Quantifier5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0</a:t>
                </a:r>
                <a:r>
                  <a:rPr lang="en-US" sz="3200" dirty="0">
                    <a:latin typeface="Comic Sans MS" panose="030F0702030302020204" pitchFamily="66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Quantifier6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13]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Quantifier7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-6]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Quantifier8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42299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19367" y="4926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31225" y="48477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27150" y="48482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7150" y="5572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500" y="50292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83670" y="2261406"/>
            <a:ext cx="10515600" cy="300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78167" y="2755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90025" y="26760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85950" y="26765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85950" y="3400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4300" y="28575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5425" y="35650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11350" y="35655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11350" y="4289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9700" y="37465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</a:t>
            </a:r>
            <a:r>
              <a:rPr lang="en-US" dirty="0" smtClean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0, </a:t>
            </a:r>
            <a:r>
              <a:rPr lang="en-US" dirty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- 1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0: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Proposition with variables.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Example: 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	P(x) ::= [x &gt; 3]</a:t>
            </a:r>
            <a:br>
              <a:rPr lang="es-ES" dirty="0">
                <a:latin typeface="Comic Sans MS" panose="030F0702030302020204" pitchFamily="66" charset="0"/>
              </a:rPr>
            </a:br>
            <a:r>
              <a:rPr lang="es-ES" dirty="0">
                <a:latin typeface="Comic Sans MS" panose="030F0702030302020204" pitchFamily="66" charset="0"/>
              </a:rPr>
              <a:t>	P(x, y) ::= [x + 2 = y]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</a:t>
            </a:r>
            <a:r>
              <a:rPr lang="en-US" dirty="0" smtClean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0, </a:t>
            </a:r>
            <a:r>
              <a:rPr lang="en-US" dirty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- 1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0: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04900" y="2146300"/>
            <a:ext cx="127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3950" y="2143125"/>
            <a:ext cx="21399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8550" y="6245225"/>
            <a:ext cx="1822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300" y="37719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2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3, 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+ 1 = 3: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-3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2 - </a:t>
            </a:r>
            <a:r>
              <a:rPr lang="en-US" dirty="0">
                <a:latin typeface="Comic Sans MS" panose="030F0702030302020204" pitchFamily="66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-3: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0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2</a:t>
            </a:r>
            <a:r>
              <a:rPr lang="en-US" dirty="0" smtClean="0">
                <a:latin typeface="Comic Sans MS" panose="030F0702030302020204" pitchFamily="66" charset="0"/>
              </a:rPr>
              <a:t>, 2 </a:t>
            </a:r>
            <a:r>
              <a:rPr lang="en-US" dirty="0">
                <a:latin typeface="Comic Sans MS" panose="030F0702030302020204" pitchFamily="66" charset="0"/>
              </a:rPr>
              <a:t>+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= 2</a:t>
            </a:r>
            <a:r>
              <a:rPr lang="en-US" dirty="0" smtClean="0">
                <a:latin typeface="Comic Sans MS" panose="030F0702030302020204" pitchFamily="66" charset="0"/>
              </a:rPr>
              <a:t>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04900" y="2146300"/>
            <a:ext cx="127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3950" y="2143125"/>
            <a:ext cx="21399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8550" y="6245225"/>
            <a:ext cx="1822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300" y="37719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Quantifier9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	z = 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>
                <a:latin typeface="Comic Sans MS" panose="030F0702030302020204" pitchFamily="66" charset="0"/>
              </a:rPr>
              <a:t>= 1</a:t>
            </a:r>
            <a:r>
              <a:rPr lang="en-US" dirty="0" smtClean="0">
                <a:latin typeface="Comic Sans MS" panose="030F0702030302020204" pitchFamily="66" charset="0"/>
              </a:rPr>
              <a:t>: F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	z = 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>
                <a:latin typeface="Comic Sans MS" panose="030F0702030302020204" pitchFamily="66" charset="0"/>
              </a:rPr>
              <a:t>= 1</a:t>
            </a:r>
            <a:r>
              <a:rPr lang="en-US" dirty="0" smtClean="0">
                <a:latin typeface="Comic Sans MS" panose="030F0702030302020204" pitchFamily="66" charset="0"/>
              </a:rPr>
              <a:t>: F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13" y="35933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3" y="35933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42299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19367" y="4926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97925" y="44286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93850" y="4429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2899" y="54840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4587" y="48053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∀x For ALL x 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∃y There EXISTS some y</a:t>
            </a:r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21770" y="30742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60667" y="3783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39225" y="32856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5150" y="3286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44199" y="43410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5887" y="36623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990600" y="2933700"/>
            <a:ext cx="12700" cy="17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3299" y="46355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3299" y="29083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587" y="36115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660667" y="3263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39225" y="27649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35150" y="2765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4199" y="38203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5887" y="31416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413000"/>
            <a:ext cx="12700" cy="17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3299" y="41148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3299" y="23876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587" y="30908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82070" y="25154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0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+ 1 = 1: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</a:t>
            </a:r>
            <a:r>
              <a:rPr lang="en-US" sz="3200" dirty="0" smtClean="0">
                <a:latin typeface="Comic Sans MS" panose="030F0702030302020204" pitchFamily="66" charset="0"/>
              </a:rPr>
              <a:t>2, 0 </a:t>
            </a:r>
            <a:r>
              <a:rPr lang="en-US" sz="3200" dirty="0">
                <a:latin typeface="Comic Sans MS" panose="030F0702030302020204" pitchFamily="66" charset="0"/>
              </a:rPr>
              <a:t>+ 1 = </a:t>
            </a:r>
            <a:r>
              <a:rPr lang="en-US" sz="3200" dirty="0" smtClean="0">
                <a:latin typeface="Comic Sans MS" panose="030F0702030302020204" pitchFamily="66" charset="0"/>
              </a:rPr>
              <a:t>2: </a:t>
            </a:r>
            <a:r>
              <a:rPr lang="en-US" sz="3200" dirty="0">
                <a:latin typeface="Comic Sans MS" panose="030F0702030302020204" pitchFamily="66" charset="0"/>
              </a:rPr>
              <a:t>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Quantifier10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= yz]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= yz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  <a:blipFill rotWithShape="0">
                <a:blip r:embed="rId2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200" dirty="0">
                    <a:latin typeface="Comic Sans MS" panose="030F0702030302020204" pitchFamily="66" charset="0"/>
                  </a:rPr>
                  <a:t>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), where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]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  <a:blipFill rotWithShape="0">
                <a:blip r:embed="rId6"/>
                <a:stretch>
                  <a:fillRect l="-1391" t="-18493" b="-1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(x =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  <a:blipFill rotWithShape="0">
                <a:blip r:embed="rId2"/>
                <a:stretch>
                  <a:fillRect l="-1544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544" t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∨ 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, </a:t>
                </a:r>
                <a:r>
                  <a:rPr lang="en-US" sz="3200" dirty="0">
                    <a:latin typeface="Comic Sans MS" panose="030F0702030302020204" pitchFamily="66" charset="0"/>
                  </a:rPr>
                  <a:t>where 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yz]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z)::= [x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+ y &gt; z] 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  <a:blipFill rotWithShape="0">
                <a:blip r:embed="rId2"/>
                <a:stretch>
                  <a:fillRect l="-1544" t="-6180" r="-2471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2042" y="2636316"/>
            <a:ext cx="9867331" cy="7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yz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(x + 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z)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  <a:blipFill rotWithShape="0">
                <a:blip r:embed="rId3"/>
                <a:stretch>
                  <a:fillRect t="-18939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∀ is like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∀x.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AND P(2) AND P(3) AND P(4) AND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AND P(6)</a:t>
            </a:r>
          </a:p>
        </p:txBody>
      </p:sp>
    </p:spTree>
    <p:extLst>
      <p:ext uri="{BB962C8B-B14F-4D97-AF65-F5344CB8AC3E}">
        <p14:creationId xmlns:p14="http://schemas.microsoft.com/office/powerpoint/2010/main" val="386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∃ is like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   ∃x.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OR P(2) OR P(3) OR P(4)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OR P(6)</a:t>
            </a:r>
          </a:p>
        </p:txBody>
      </p:sp>
    </p:spTree>
    <p:extLst>
      <p:ext uri="{BB962C8B-B14F-4D97-AF65-F5344CB8AC3E}">
        <p14:creationId xmlns:p14="http://schemas.microsoft.com/office/powerpoint/2010/main" val="23961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  <a:blipFill rotWithShape="0">
                <a:blip r:embed="rId2"/>
                <a:stretch>
                  <a:fillRect l="-1507" t="-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Quantifier3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Quantifier4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941</Words>
  <Application>Microsoft Office PowerPoint</Application>
  <PresentationFormat>Widescreen</PresentationFormat>
  <Paragraphs>162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Comic Sans MS</vt:lpstr>
      <vt:lpstr>Office Theme</vt:lpstr>
      <vt:lpstr>Predicate Logic</vt:lpstr>
      <vt:lpstr>Predicates</vt:lpstr>
      <vt:lpstr>Quantifiers</vt:lpstr>
      <vt:lpstr>∀ is like AND</vt:lpstr>
      <vt:lpstr>∃ is like OR</vt:lpstr>
      <vt:lpstr>Nested Quantifier1</vt:lpstr>
      <vt:lpstr>Nested Quantifier2</vt:lpstr>
      <vt:lpstr>Nested Quantifier3</vt:lpstr>
      <vt:lpstr>Nested Quantifier4</vt:lpstr>
      <vt:lpstr>Nested Quantifier5</vt:lpstr>
      <vt:lpstr>Nested Quantifier6</vt:lpstr>
      <vt:lpstr>Nested Quantifier7</vt:lpstr>
      <vt:lpstr>Nested Quantifier8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Nested Quantifier9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Nested Quantifier10</vt:lpstr>
      <vt:lpstr>∀x∃y∃z [x = yz]</vt:lpstr>
      <vt:lpstr>Negating Nested Quantifiers</vt:lpstr>
      <vt:lpstr>Negating nested quantifiers</vt:lpstr>
      <vt:lpstr>Negating nested quantifiers</vt:lpstr>
      <vt:lpstr>Negating nested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80</cp:revision>
  <dcterms:created xsi:type="dcterms:W3CDTF">2020-01-14T07:01:06Z</dcterms:created>
  <dcterms:modified xsi:type="dcterms:W3CDTF">2020-07-13T18:20:10Z</dcterms:modified>
</cp:coreProperties>
</file>