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316" r:id="rId5"/>
    <p:sldId id="317" r:id="rId6"/>
    <p:sldId id="318" r:id="rId7"/>
    <p:sldId id="290" r:id="rId8"/>
    <p:sldId id="319" r:id="rId9"/>
    <p:sldId id="287" r:id="rId10"/>
    <p:sldId id="320" r:id="rId11"/>
    <p:sldId id="321" r:id="rId12"/>
    <p:sldId id="288" r:id="rId13"/>
    <p:sldId id="322" r:id="rId14"/>
    <p:sldId id="323" r:id="rId15"/>
    <p:sldId id="291" r:id="rId16"/>
    <p:sldId id="292" r:id="rId17"/>
    <p:sldId id="293" r:id="rId18"/>
    <p:sldId id="324" r:id="rId19"/>
    <p:sldId id="325" r:id="rId20"/>
    <p:sldId id="326" r:id="rId21"/>
    <p:sldId id="327" r:id="rId22"/>
    <p:sldId id="294" r:id="rId23"/>
    <p:sldId id="328" r:id="rId24"/>
    <p:sldId id="329" r:id="rId25"/>
    <p:sldId id="296" r:id="rId26"/>
    <p:sldId id="330" r:id="rId27"/>
    <p:sldId id="297" r:id="rId28"/>
    <p:sldId id="331" r:id="rId29"/>
    <p:sldId id="332" r:id="rId30"/>
    <p:sldId id="298" r:id="rId31"/>
    <p:sldId id="299" r:id="rId32"/>
    <p:sldId id="333" r:id="rId33"/>
    <p:sldId id="300" r:id="rId34"/>
    <p:sldId id="334" r:id="rId35"/>
    <p:sldId id="335" r:id="rId36"/>
    <p:sldId id="336" r:id="rId37"/>
    <p:sldId id="301" r:id="rId38"/>
    <p:sldId id="337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38" r:id="rId47"/>
    <p:sldId id="309" r:id="rId48"/>
    <p:sldId id="310" r:id="rId49"/>
    <p:sldId id="339" r:id="rId50"/>
    <p:sldId id="340" r:id="rId51"/>
    <p:sldId id="341" r:id="rId52"/>
    <p:sldId id="342" r:id="rId53"/>
    <p:sldId id="311" r:id="rId54"/>
    <p:sldId id="312" r:id="rId55"/>
    <p:sldId id="313" r:id="rId56"/>
    <p:sldId id="314" r:id="rId57"/>
    <p:sldId id="31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Direct Proofs: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2, then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10515600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p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: 0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2 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q: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10515600" cy="1352028"/>
              </a:xfrm>
              <a:prstGeom prst="rect">
                <a:avLst/>
              </a:prstGeom>
              <a:blipFill rotWithShape="0">
                <a:blip r:embed="rId3"/>
                <a:stretch>
                  <a:fillRect l="-1449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29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Direct Proofs: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2, then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10515600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p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: 0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2 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q: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10515600" cy="1352028"/>
              </a:xfrm>
              <a:prstGeom prst="rect">
                <a:avLst/>
              </a:prstGeom>
              <a:blipFill rotWithShape="0">
                <a:blip r:embed="rId3"/>
                <a:stretch>
                  <a:fillRect l="-1449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7340" y="4245829"/>
                <a:ext cx="10515600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p is true.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0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2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40" y="4245829"/>
                <a:ext cx="10515600" cy="1352028"/>
              </a:xfrm>
              <a:prstGeom prst="rect">
                <a:avLst/>
              </a:prstGeom>
              <a:blipFill rotWithShape="0">
                <a:blip r:embed="rId4"/>
                <a:stretch>
                  <a:fillRect l="-1449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  <a:blipFill rotWithShape="0">
                <a:blip r:embed="rId2"/>
                <a:stretch>
                  <a:fillRect l="-121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  <a:blipFill rotWithShape="0">
                <a:blip r:embed="rId2"/>
                <a:stretch>
                  <a:fillRect l="-121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89" y="3770431"/>
                <a:ext cx="4968923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As </a:t>
                </a:r>
                <a:r>
                  <a:rPr lang="en-US" dirty="0">
                    <a:latin typeface="Comic Sans MS" panose="030F0702030302020204" pitchFamily="66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2 </a:t>
                </a:r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en-US" dirty="0">
                    <a:latin typeface="Comic Sans MS" panose="030F0702030302020204" pitchFamily="66" charset="0"/>
                  </a:rPr>
                  <a:t/>
                </a:r>
                <a:br>
                  <a:rPr lang="en-US" dirty="0">
                    <a:latin typeface="Comic Sans MS" panose="030F0702030302020204" pitchFamily="66" charset="0"/>
                  </a:rPr>
                </a:b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9" y="3770431"/>
                <a:ext cx="4968923" cy="1991199"/>
              </a:xfrm>
              <a:prstGeom prst="rect">
                <a:avLst/>
              </a:prstGeom>
              <a:blipFill rotWithShape="0">
                <a:blip r:embed="rId3"/>
                <a:stretch>
                  <a:fillRect l="-257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1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  <a:blipFill rotWithShape="0">
                <a:blip r:embed="rId2"/>
                <a:stretch>
                  <a:fillRect l="-121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89" y="3770431"/>
                <a:ext cx="4968923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As </a:t>
                </a:r>
                <a:r>
                  <a:rPr lang="en-US" dirty="0">
                    <a:latin typeface="Comic Sans MS" panose="030F0702030302020204" pitchFamily="66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2 </a:t>
                </a:r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en-US" dirty="0">
                    <a:latin typeface="Comic Sans MS" panose="030F0702030302020204" pitchFamily="66" charset="0"/>
                  </a:rPr>
                  <a:t/>
                </a:r>
                <a:br>
                  <a:rPr lang="en-US" dirty="0">
                    <a:latin typeface="Comic Sans MS" panose="030F0702030302020204" pitchFamily="66" charset="0"/>
                  </a:rPr>
                </a:b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9" y="3770431"/>
                <a:ext cx="4968923" cy="1991199"/>
              </a:xfrm>
              <a:prstGeom prst="rect">
                <a:avLst/>
              </a:prstGeom>
              <a:blipFill rotWithShape="0">
                <a:blip r:embed="rId3"/>
                <a:stretch>
                  <a:fillRect l="-257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0993" y="3936479"/>
                <a:ext cx="4709615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+1&gt;0</m:t>
                      </m:r>
                    </m:oMath>
                  </m:oMathPara>
                </a14:m>
                <a:r>
                  <a:rPr lang="en-US" dirty="0">
                    <a:latin typeface="Comic Sans MS" panose="030F0702030302020204" pitchFamily="66" charset="0"/>
                  </a:rPr>
                  <a:t/>
                </a:r>
                <a:br>
                  <a:rPr lang="en-US" dirty="0">
                    <a:latin typeface="Comic Sans MS" panose="030F0702030302020204" pitchFamily="66" charset="0"/>
                  </a:rPr>
                </a:b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93" y="3936479"/>
                <a:ext cx="4709615" cy="19911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14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Contraposition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 → q(implications)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Contrapositive: ￢q </a:t>
            </a:r>
            <a:r>
              <a:rPr lang="en-US" sz="3600" dirty="0">
                <a:latin typeface="Comic Sans MS" panose="030F0702030302020204" pitchFamily="66" charset="0"/>
              </a:rPr>
              <a:t>→ </a:t>
            </a:r>
            <a:r>
              <a:rPr lang="en-US" sz="3600" dirty="0" smtClean="0">
                <a:latin typeface="Comic Sans MS" panose="030F0702030302020204" pitchFamily="66" charset="0"/>
              </a:rPr>
              <a:t>￢p</a:t>
            </a:r>
          </a:p>
          <a:p>
            <a:pPr marL="0" indent="0" algn="ctr">
              <a:buNone/>
            </a:pPr>
            <a:r>
              <a:rPr lang="en-US" sz="3600" dirty="0">
                <a:latin typeface="Comic Sans MS" panose="030F0702030302020204" pitchFamily="66" charset="0"/>
              </a:rPr>
              <a:t>p → </a:t>
            </a:r>
            <a:r>
              <a:rPr lang="en-US" sz="3600" dirty="0" smtClean="0">
                <a:latin typeface="Comic Sans MS" panose="030F0702030302020204" pitchFamily="66" charset="0"/>
              </a:rPr>
              <a:t>q </a:t>
            </a:r>
            <a:r>
              <a:rPr lang="en-US" sz="3600" dirty="0">
                <a:latin typeface="Comic Sans MS" panose="030F0702030302020204" pitchFamily="66" charset="0"/>
              </a:rPr>
              <a:t>≡ </a:t>
            </a:r>
            <a:r>
              <a:rPr lang="en-US" sz="3600" dirty="0" smtClean="0">
                <a:latin typeface="Comic Sans MS" panose="030F0702030302020204" pitchFamily="66" charset="0"/>
              </a:rPr>
              <a:t>￢</a:t>
            </a:r>
            <a:r>
              <a:rPr lang="en-US" sz="3600" dirty="0">
                <a:latin typeface="Comic Sans MS" panose="030F0702030302020204" pitchFamily="66" charset="0"/>
              </a:rPr>
              <a:t>q → ￢p</a:t>
            </a: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Proving one is as good as proving the </a:t>
            </a:r>
            <a:r>
              <a:rPr lang="en-US" dirty="0" smtClean="0">
                <a:latin typeface="Comic Sans MS" panose="030F0702030302020204" pitchFamily="66" charset="0"/>
              </a:rPr>
              <a:t>other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proving </a:t>
            </a:r>
            <a:r>
              <a:rPr lang="en-US" dirty="0">
                <a:latin typeface="Comic Sans MS" panose="030F0702030302020204" pitchFamily="66" charset="0"/>
              </a:rPr>
              <a:t>the contrapositive is some-times easier than proving the </a:t>
            </a:r>
            <a:r>
              <a:rPr lang="en-US" dirty="0" smtClean="0">
                <a:latin typeface="Comic Sans MS" panose="030F0702030302020204" pitchFamily="66" charset="0"/>
              </a:rPr>
              <a:t>implication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Contraposition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Contrapositive: ￢q </a:t>
            </a:r>
            <a:r>
              <a:rPr lang="en-US" sz="3600" dirty="0">
                <a:latin typeface="Comic Sans MS" panose="030F0702030302020204" pitchFamily="66" charset="0"/>
              </a:rPr>
              <a:t>→ </a:t>
            </a:r>
            <a:r>
              <a:rPr lang="en-US" sz="3600" dirty="0" smtClean="0">
                <a:latin typeface="Comic Sans MS" panose="030F0702030302020204" pitchFamily="66" charset="0"/>
              </a:rPr>
              <a:t>￢p</a:t>
            </a: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1: Assume </a:t>
            </a:r>
            <a:r>
              <a:rPr lang="en-US" dirty="0">
                <a:latin typeface="Comic Sans MS" panose="030F0702030302020204" pitchFamily="66" charset="0"/>
              </a:rPr>
              <a:t>￢q</a:t>
            </a:r>
            <a:r>
              <a:rPr lang="en-US" dirty="0" smtClean="0">
                <a:latin typeface="Comic Sans MS" panose="030F0702030302020204" pitchFamily="66" charset="0"/>
              </a:rPr>
              <a:t> (is true)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2: Show </a:t>
            </a:r>
            <a:r>
              <a:rPr lang="en-US" dirty="0">
                <a:latin typeface="Comic Sans MS" panose="030F0702030302020204" pitchFamily="66" charset="0"/>
              </a:rPr>
              <a:t>that ￢p </a:t>
            </a:r>
            <a:r>
              <a:rPr lang="en-US" dirty="0" smtClean="0">
                <a:latin typeface="Comic Sans MS" panose="030F0702030302020204" pitchFamily="66" charset="0"/>
              </a:rPr>
              <a:t>logically follows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Direct Proofs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>
                <a:latin typeface="Comic Sans MS" panose="030F0702030302020204" pitchFamily="66" charset="0"/>
              </a:rPr>
              <a:t>Proving p </a:t>
            </a:r>
            <a:r>
              <a:rPr lang="en-US" sz="4400" dirty="0" smtClean="0">
                <a:latin typeface="Comic Sans MS" panose="030F0702030302020204" pitchFamily="66" charset="0"/>
              </a:rPr>
              <a:t>→ q(implications)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1: Assume p (is true)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2: Show that q logically follows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4532432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</a:t>
            </a:r>
            <a:r>
              <a:rPr lang="en-US" sz="3200" dirty="0">
                <a:latin typeface="Comic Sans MS" panose="030F0702030302020204" pitchFamily="66" charset="0"/>
              </a:rPr>
              <a:t>￢ q</a:t>
            </a:r>
            <a:r>
              <a:rPr lang="en-US" sz="3200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4532432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</a:t>
            </a:r>
            <a:r>
              <a:rPr lang="en-US" sz="3200" dirty="0">
                <a:latin typeface="Comic Sans MS" panose="030F0702030302020204" pitchFamily="66" charset="0"/>
              </a:rPr>
              <a:t>￢ q</a:t>
            </a:r>
            <a:r>
              <a:rPr lang="en-US" sz="3200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1108" y="4903195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108" y="4903195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1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750531" y="4443927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56277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even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48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56277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even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7978" y="3881889"/>
                <a:ext cx="5037161" cy="785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￢q → 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978" y="3881889"/>
                <a:ext cx="5037161" cy="785646"/>
              </a:xfrm>
              <a:prstGeom prst="rect">
                <a:avLst/>
              </a:prstGeom>
              <a:blipFill rotWithShape="0">
                <a:blip r:embed="rId3"/>
                <a:stretch>
                  <a:fillRect t="-20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3901" y="4511960"/>
                <a:ext cx="5037161" cy="8106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p → q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01" y="4511960"/>
                <a:ext cx="5037161" cy="810667"/>
              </a:xfrm>
              <a:prstGeom prst="rect">
                <a:avLst/>
              </a:prstGeom>
              <a:blipFill rotWithShape="0">
                <a:blip r:embed="rId4"/>
                <a:stretch>
                  <a:fillRect t="-17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6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n = ab then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or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4850642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p: n = ab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q: </a:t>
                </a:r>
                <a:r>
                  <a:rPr lang="en-US" sz="32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or 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4850642" cy="1352028"/>
              </a:xfrm>
              <a:prstGeom prst="rect">
                <a:avLst/>
              </a:prstGeom>
              <a:blipFill rotWithShape="0">
                <a:blip r:embed="rId3"/>
                <a:stretch>
                  <a:fillRect l="-3141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n = ab then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or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4850642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p: n = ab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q: </a:t>
                </a:r>
                <a:r>
                  <a:rPr lang="en-US" sz="32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or 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4850642" cy="1352028"/>
              </a:xfrm>
              <a:prstGeom prst="rect">
                <a:avLst/>
              </a:prstGeom>
              <a:blipFill rotWithShape="0">
                <a:blip r:embed="rId3"/>
                <a:stretch>
                  <a:fillRect l="-3141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63319" y="2758222"/>
                <a:ext cx="6537278" cy="7219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￢ q: ￢(</a:t>
                </a:r>
                <a:r>
                  <a:rPr lang="en-US" sz="36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 or b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</a:t>
                </a:r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19" y="2758222"/>
                <a:ext cx="6537278" cy="721957"/>
              </a:xfrm>
              <a:prstGeom prst="rect">
                <a:avLst/>
              </a:prstGeom>
              <a:blipFill rotWithShape="0">
                <a:blip r:embed="rId4"/>
                <a:stretch>
                  <a:fillRect l="-2892" t="-2352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605" y="4111625"/>
                <a:ext cx="2904699" cy="9107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￢ p: n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≄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ab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" y="4111625"/>
                <a:ext cx="2904699" cy="910752"/>
              </a:xfrm>
              <a:prstGeom prst="rect">
                <a:avLst/>
              </a:prstGeom>
              <a:blipFill rotWithShape="0">
                <a:blip r:embed="rId5"/>
                <a:stretch>
                  <a:fillRect l="-6289" t="-1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6643" y="3389554"/>
                <a:ext cx="6075529" cy="718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≡ </a:t>
                </a:r>
                <a:r>
                  <a:rPr lang="en-US" sz="3600" dirty="0">
                    <a:latin typeface="Comic Sans MS" panose="030F0702030302020204" pitchFamily="66" charset="0"/>
                  </a:rPr>
                  <a:t>￢(a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 and </a:t>
                </a:r>
                <a:r>
                  <a:rPr lang="en-US" sz="3600" dirty="0">
                    <a:latin typeface="Comic Sans MS" panose="030F0702030302020204" pitchFamily="66" charset="0"/>
                  </a:rPr>
                  <a:t>￢(b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</a:t>
                </a:r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43" y="3389554"/>
                <a:ext cx="6075529" cy="718212"/>
              </a:xfrm>
              <a:prstGeom prst="rect">
                <a:avLst/>
              </a:prstGeom>
              <a:blipFill rotWithShape="0">
                <a:blip r:embed="rId6"/>
                <a:stretch>
                  <a:fillRect l="-3009" t="-23729" r="-2407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4403" y="4168701"/>
                <a:ext cx="6537278" cy="783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≡ (</a:t>
                </a:r>
                <a:r>
                  <a:rPr lang="en-US" sz="36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) and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</a:t>
                </a:r>
                <a:r>
                  <a:rPr lang="en-US" sz="3600" dirty="0">
                    <a:latin typeface="Comic Sans MS" panose="030F0702030302020204" pitchFamily="66" charset="0"/>
                  </a:rPr>
                  <a:t>b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</a:t>
                </a:r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403" y="4168701"/>
                <a:ext cx="6537278" cy="783127"/>
              </a:xfrm>
              <a:prstGeom prst="rect">
                <a:avLst/>
              </a:prstGeom>
              <a:blipFill rotWithShape="0">
                <a:blip r:embed="rId7"/>
                <a:stretch>
                  <a:fillRect l="-2796" t="-1953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7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56277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q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</a:t>
                </a: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(b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)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  <a:blipFill rotWithShape="0">
                <a:blip r:embed="rId5"/>
                <a:stretch>
                  <a:fillRect l="-2129" t="-1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97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5959054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315" y="3125418"/>
                <a:ext cx="5037161" cy="2965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/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(</a:t>
                </a:r>
                <a:r>
                  <a:rPr lang="en-US" sz="3200" dirty="0">
                    <a:latin typeface="Comic Sans MS" panose="030F0702030302020204" pitchFamily="66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/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ab &gt; n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5" y="3125418"/>
                <a:ext cx="5037161" cy="2965892"/>
              </a:xfrm>
              <a:prstGeom prst="rect">
                <a:avLst/>
              </a:prstGeom>
              <a:blipFill rotWithShape="0">
                <a:blip r:embed="rId2"/>
                <a:stretch>
                  <a:fillRect l="-3023" t="-4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q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</a:t>
                </a: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(b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)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  <a:blipFill rotWithShape="0">
                <a:blip r:embed="rId5"/>
                <a:stretch>
                  <a:fillRect l="-2129" t="-1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9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56277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315" y="3125418"/>
                <a:ext cx="5037161" cy="2965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/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(</a:t>
                </a:r>
                <a:r>
                  <a:rPr lang="en-US" sz="3200" dirty="0">
                    <a:latin typeface="Comic Sans MS" panose="030F0702030302020204" pitchFamily="66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/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ab &gt; n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5" y="3125418"/>
                <a:ext cx="5037161" cy="2965892"/>
              </a:xfrm>
              <a:prstGeom prst="rect">
                <a:avLst/>
              </a:prstGeom>
              <a:blipFill rotWithShape="0">
                <a:blip r:embed="rId2"/>
                <a:stretch>
                  <a:fillRect l="-3023" t="-4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643" y="4015008"/>
                <a:ext cx="2724847" cy="785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￢q → 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643" y="4015008"/>
                <a:ext cx="2724847" cy="785646"/>
              </a:xfrm>
              <a:prstGeom prst="rect">
                <a:avLst/>
              </a:prstGeom>
              <a:blipFill rotWithShape="0">
                <a:blip r:embed="rId3"/>
                <a:stretch>
                  <a:fillRect t="-20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4958" y="4616943"/>
                <a:ext cx="3180296" cy="8106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p → q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58" y="4616943"/>
                <a:ext cx="3180296" cy="810667"/>
              </a:xfrm>
              <a:prstGeom prst="rect">
                <a:avLst/>
              </a:prstGeom>
              <a:blipFill rotWithShape="0">
                <a:blip r:embed="rId4"/>
                <a:stretch>
                  <a:fillRect t="-17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q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</a:t>
                </a: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(b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)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  <a:blipFill rotWithShape="0">
                <a:blip r:embed="rId5"/>
                <a:stretch>
                  <a:fillRect l="-2129" t="-1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3876" y="3396870"/>
                <a:ext cx="2398140" cy="604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≄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ab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876" y="3396870"/>
                <a:ext cx="2398140" cy="604864"/>
              </a:xfrm>
              <a:prstGeom prst="rect">
                <a:avLst/>
              </a:prstGeom>
              <a:blipFill rotWithShape="0">
                <a:blip r:embed="rId6"/>
                <a:stretch>
                  <a:fillRect l="-6345" t="-21212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7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n is odd then 3n + 2 is odd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</a:t>
            </a:r>
            <a:r>
              <a:rPr lang="en-US" smtClean="0">
                <a:latin typeface="Comic Sans MS" panose="030F0702030302020204" pitchFamily="66" charset="0"/>
              </a:rPr>
              <a:t>by Contradiction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192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 → q(implications)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Step1: Assume, p is true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Step2: Assume, ￢ q is true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Step3: Prove that ￢p is </a:t>
            </a:r>
            <a:r>
              <a:rPr lang="en-US" dirty="0" smtClean="0">
                <a:latin typeface="Comic Sans MS" panose="030F0702030302020204" pitchFamily="66" charset="0"/>
              </a:rPr>
              <a:t>true from </a:t>
            </a:r>
            <a:r>
              <a:rPr lang="en-US" dirty="0">
                <a:latin typeface="Comic Sans MS" panose="030F0702030302020204" pitchFamily="66" charset="0"/>
              </a:rPr>
              <a:t>￢ q</a:t>
            </a: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4532432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3n + 2 is odd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Contradiction : Example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051" y="1683725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 Assume, </a:t>
            </a:r>
            <a:r>
              <a:rPr lang="en-US" dirty="0">
                <a:latin typeface="Comic Sans MS" panose="030F0702030302020204" pitchFamily="66" charset="0"/>
              </a:rPr>
              <a:t>￢ q</a:t>
            </a:r>
            <a:r>
              <a:rPr lang="en-US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9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Contradiction : Example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051" y="1683725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 Assume, </a:t>
            </a:r>
            <a:r>
              <a:rPr lang="en-US" dirty="0">
                <a:latin typeface="Comic Sans MS" panose="030F0702030302020204" pitchFamily="66" charset="0"/>
              </a:rPr>
              <a:t>￢ q</a:t>
            </a:r>
            <a:r>
              <a:rPr lang="en-US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66636" y="2963466"/>
            <a:ext cx="8131179" cy="553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Step3: Prove </a:t>
            </a:r>
            <a:r>
              <a:rPr lang="en-US" dirty="0">
                <a:latin typeface="Comic Sans MS" panose="030F0702030302020204" pitchFamily="66" charset="0"/>
              </a:rPr>
              <a:t>that ￢</a:t>
            </a:r>
            <a:r>
              <a:rPr lang="en-US" dirty="0" smtClean="0">
                <a:latin typeface="Comic Sans MS" panose="030F0702030302020204" pitchFamily="66" charset="0"/>
              </a:rPr>
              <a:t>p is true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534498" y="3696159"/>
            <a:ext cx="2668225" cy="28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2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Contradiction : Example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051" y="1683725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 Assume, </a:t>
            </a:r>
            <a:r>
              <a:rPr lang="en-US" dirty="0">
                <a:latin typeface="Comic Sans MS" panose="030F0702030302020204" pitchFamily="66" charset="0"/>
              </a:rPr>
              <a:t>￢ q</a:t>
            </a:r>
            <a:r>
              <a:rPr lang="en-US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66636" y="2963466"/>
            <a:ext cx="8131179" cy="553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Step3: Prove </a:t>
            </a:r>
            <a:r>
              <a:rPr lang="en-US" dirty="0">
                <a:latin typeface="Comic Sans MS" panose="030F0702030302020204" pitchFamily="66" charset="0"/>
              </a:rPr>
              <a:t>that ￢</a:t>
            </a:r>
            <a:r>
              <a:rPr lang="en-US" dirty="0" smtClean="0">
                <a:latin typeface="Comic Sans MS" panose="030F0702030302020204" pitchFamily="66" charset="0"/>
              </a:rPr>
              <a:t>p is true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534498" y="3696159"/>
            <a:ext cx="2668225" cy="28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159" y="4282485"/>
                <a:ext cx="3345365" cy="641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even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159" y="4282485"/>
                <a:ext cx="3345365" cy="641207"/>
              </a:xfrm>
              <a:prstGeom prst="rect">
                <a:avLst/>
              </a:prstGeom>
              <a:blipFill rotWithShape="0">
                <a:blip r:embed="rId3"/>
                <a:stretch>
                  <a:fillRect t="-20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6490" y="4912557"/>
                <a:ext cx="3345365" cy="641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￢p is true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490" y="4912557"/>
                <a:ext cx="3345365" cy="641207"/>
              </a:xfrm>
              <a:prstGeom prst="rect">
                <a:avLst/>
              </a:prstGeom>
              <a:blipFill rotWithShape="0">
                <a:blip r:embed="rId4"/>
                <a:stretch>
                  <a:fillRect t="-24762" b="-1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6282" y="1642693"/>
            <a:ext cx="4409103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From Step1: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3n + 2 is odd </a:t>
            </a:r>
          </a:p>
        </p:txBody>
      </p:sp>
    </p:spTree>
    <p:extLst>
      <p:ext uri="{BB962C8B-B14F-4D97-AF65-F5344CB8AC3E}">
        <p14:creationId xmlns:p14="http://schemas.microsoft.com/office/powerpoint/2010/main" val="28201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3830" y="1669639"/>
            <a:ext cx="4899985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From </a:t>
            </a:r>
            <a:r>
              <a:rPr lang="en-US" sz="3200" dirty="0" smtClean="0">
                <a:latin typeface="Comic Sans MS" panose="030F0702030302020204" pitchFamily="66" charset="0"/>
              </a:rPr>
              <a:t>Step3: ￢</a:t>
            </a:r>
            <a:r>
              <a:rPr lang="en-US" sz="3200" dirty="0">
                <a:latin typeface="Comic Sans MS" panose="030F0702030302020204" pitchFamily="66" charset="0"/>
              </a:rPr>
              <a:t>p is </a:t>
            </a:r>
            <a:r>
              <a:rPr lang="en-US" sz="3200" dirty="0" smtClean="0">
                <a:latin typeface="Comic Sans MS" panose="030F0702030302020204" pitchFamily="66" charset="0"/>
              </a:rPr>
              <a:t>true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3n + 2 is even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6282" y="1642693"/>
            <a:ext cx="4409103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From Step1: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3n + 2 is odd </a:t>
            </a:r>
          </a:p>
        </p:txBody>
      </p:sp>
    </p:spTree>
    <p:extLst>
      <p:ext uri="{BB962C8B-B14F-4D97-AF65-F5344CB8AC3E}">
        <p14:creationId xmlns:p14="http://schemas.microsoft.com/office/powerpoint/2010/main" val="36314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3830" y="1669639"/>
            <a:ext cx="4899985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From </a:t>
            </a:r>
            <a:r>
              <a:rPr lang="en-US" sz="3200" dirty="0" smtClean="0">
                <a:latin typeface="Comic Sans MS" panose="030F0702030302020204" pitchFamily="66" charset="0"/>
              </a:rPr>
              <a:t>Step3: ￢</a:t>
            </a:r>
            <a:r>
              <a:rPr lang="en-US" sz="3200" dirty="0">
                <a:latin typeface="Comic Sans MS" panose="030F0702030302020204" pitchFamily="66" charset="0"/>
              </a:rPr>
              <a:t>p is </a:t>
            </a:r>
            <a:r>
              <a:rPr lang="en-US" sz="3200" dirty="0" smtClean="0">
                <a:latin typeface="Comic Sans MS" panose="030F0702030302020204" pitchFamily="66" charset="0"/>
              </a:rPr>
              <a:t>true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3n + 2 is even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457083" y="3248755"/>
            <a:ext cx="4825272" cy="70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This is a contradiction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6282" y="1642693"/>
            <a:ext cx="4409103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From Step1: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3n + 2 is odd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2477" y="4779839"/>
                <a:ext cx="5503985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If </a:t>
                </a:r>
                <a:r>
                  <a:rPr lang="en-US" dirty="0">
                    <a:latin typeface="Comic Sans MS" panose="030F0702030302020204" pitchFamily="66" charset="0"/>
                  </a:rPr>
                  <a:t>3n + 2</a:t>
                </a:r>
                <a:r>
                  <a:rPr lang="en-US" dirty="0" smtClean="0">
                    <a:latin typeface="Comic Sans MS" panose="030F0702030302020204" pitchFamily="66" charset="0"/>
                  </a:rPr>
                  <a:t> is odd then n is odd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2477" y="4779839"/>
                <a:ext cx="5503985" cy="521790"/>
              </a:xfrm>
              <a:blipFill rotWithShape="0">
                <a:blip r:embed="rId2"/>
                <a:stretch>
                  <a:fillRect t="-19767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62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</a:t>
            </a:r>
            <a:r>
              <a:rPr lang="en-US" smtClean="0">
                <a:latin typeface="Comic Sans MS" panose="030F0702030302020204" pitchFamily="66" charset="0"/>
              </a:rPr>
              <a:t>by Contradiction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477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 (propositional statement) 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Step1</a:t>
            </a:r>
            <a:r>
              <a:rPr lang="en-US" dirty="0">
                <a:latin typeface="Comic Sans MS" panose="030F0702030302020204" pitchFamily="66" charset="0"/>
              </a:rPr>
              <a:t>: Assume, ￢ </a:t>
            </a:r>
            <a:r>
              <a:rPr lang="en-US" dirty="0" smtClean="0">
                <a:latin typeface="Comic Sans MS" panose="030F0702030302020204" pitchFamily="66" charset="0"/>
              </a:rPr>
              <a:t>p </a:t>
            </a:r>
            <a:r>
              <a:rPr lang="en-US" dirty="0">
                <a:latin typeface="Comic Sans MS" panose="030F0702030302020204" pitchFamily="66" charset="0"/>
              </a:rPr>
              <a:t>is true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n is odd then 3n + 2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1051560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n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3n + 2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9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Prove that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is irrational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4917568" cy="8273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is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irrational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4917568" cy="827377"/>
              </a:xfrm>
              <a:prstGeom prst="rect">
                <a:avLst/>
              </a:prstGeom>
              <a:blipFill rotWithShape="0">
                <a:blip r:embed="rId3"/>
                <a:stretch>
                  <a:fillRect l="-3098" t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805" y="4198325"/>
                <a:ext cx="8236687" cy="1336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p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is true.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is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rational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5" y="4198325"/>
                <a:ext cx="8236687" cy="1336106"/>
              </a:xfrm>
              <a:prstGeom prst="rect">
                <a:avLst/>
              </a:prstGeom>
              <a:blipFill rotWithShape="0">
                <a:blip r:embed="rId4"/>
                <a:stretch>
                  <a:fillRect l="-1925" t="-11872"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3374" y="2724890"/>
                <a:ext cx="4288810" cy="7041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￢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is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rational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374" y="2724890"/>
                <a:ext cx="4288810" cy="704110"/>
              </a:xfrm>
              <a:prstGeom prst="rect">
                <a:avLst/>
              </a:prstGeom>
              <a:blipFill rotWithShape="0">
                <a:blip r:embed="rId5"/>
                <a:stretch>
                  <a:fillRect l="-3551" t="-1637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4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560" y="1574177"/>
                <a:ext cx="2754661" cy="2673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0" y="1574177"/>
                <a:ext cx="2754661" cy="26737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 = 2c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  <a:blipFill rotWithShape="0">
                <a:blip r:embed="rId3"/>
                <a:stretch>
                  <a:fillRect t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3055" y="5008053"/>
                <a:ext cx="3383334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is even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 </a:t>
                </a:r>
                <a:r>
                  <a:rPr lang="en-US" sz="3200" dirty="0">
                    <a:latin typeface="Comic Sans MS" panose="030F0702030302020204" pitchFamily="66" charset="0"/>
                  </a:rPr>
                  <a:t>is even</a:t>
                </a: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55" y="5008053"/>
                <a:ext cx="3383334" cy="1164983"/>
              </a:xfrm>
              <a:prstGeom prst="rect">
                <a:avLst/>
              </a:prstGeom>
              <a:blipFill rotWithShape="0">
                <a:blip r:embed="rId4"/>
                <a:stretch>
                  <a:fillRect t="-10471" b="-1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560" y="1574177"/>
                <a:ext cx="5233811" cy="2243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0" y="1574177"/>
                <a:ext cx="5233811" cy="22430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b = 2d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  <a:blipFill rotWithShape="0">
                <a:blip r:embed="rId3"/>
                <a:stretch>
                  <a:fillRect t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541" y="5051596"/>
                <a:ext cx="3383334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is even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b </a:t>
                </a:r>
                <a:r>
                  <a:rPr lang="en-US" sz="3200" dirty="0">
                    <a:latin typeface="Comic Sans MS" panose="030F0702030302020204" pitchFamily="66" charset="0"/>
                  </a:rPr>
                  <a:t>is even</a:t>
                </a: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541" y="5051596"/>
                <a:ext cx="3383334" cy="1164983"/>
              </a:xfrm>
              <a:prstGeom prst="rect">
                <a:avLst/>
              </a:prstGeom>
              <a:blipFill rotWithShape="0">
                <a:blip r:embed="rId4"/>
                <a:stretch>
                  <a:fillRect t="-10471" b="-1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8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560" y="1574177"/>
                <a:ext cx="2754661" cy="18802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0" y="1574177"/>
                <a:ext cx="2754661" cy="18802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9512" y="3774338"/>
                <a:ext cx="6592945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can not be a rational number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12" y="3774338"/>
                <a:ext cx="6592945" cy="1164983"/>
              </a:xfrm>
              <a:prstGeom prst="rect">
                <a:avLst/>
              </a:prstGeom>
              <a:blipFill rotWithShape="0">
                <a:blip r:embed="rId3"/>
                <a:stretch>
                  <a:fillRect t="-6806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312" y="4826624"/>
                <a:ext cx="6592945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irrational number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12" y="4826624"/>
                <a:ext cx="6592945" cy="1164983"/>
              </a:xfrm>
              <a:prstGeom prst="rect">
                <a:avLst/>
              </a:prstGeom>
              <a:blipFill rotWithShape="0">
                <a:blip r:embed="rId4"/>
                <a:stretch>
                  <a:fillRect t="-6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1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(n), n is a positive integer</a:t>
            </a: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1(Basis step): verify that p(1) is true.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2(Inductive </a:t>
            </a:r>
            <a:r>
              <a:rPr lang="en-US" sz="3600" dirty="0">
                <a:latin typeface="Comic Sans MS" panose="030F0702030302020204" pitchFamily="66" charset="0"/>
              </a:rPr>
              <a:t>step</a:t>
            </a:r>
            <a:r>
              <a:rPr lang="en-US" sz="3600" dirty="0" smtClean="0">
                <a:latin typeface="Comic Sans MS" panose="030F0702030302020204" pitchFamily="66" charset="0"/>
              </a:rPr>
              <a:t>): Show that</a:t>
            </a:r>
          </a:p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(k) → p(k+1) is true for all positive integers k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p(n)::=[1 + 2 + … + n = n(n+1) / 2]</a:t>
            </a:r>
          </a:p>
        </p:txBody>
      </p:sp>
    </p:spTree>
    <p:extLst>
      <p:ext uri="{BB962C8B-B14F-4D97-AF65-F5344CB8AC3E}">
        <p14:creationId xmlns:p14="http://schemas.microsoft.com/office/powerpoint/2010/main" val="285590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p(n)::=[1 + 2 + … + n = n(n+1) / 2]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7399" y="2935967"/>
            <a:ext cx="10515600" cy="140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1(Basis step):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p(1)::=[</a:t>
            </a:r>
            <a:r>
              <a:rPr lang="en-US" sz="3600" dirty="0">
                <a:latin typeface="Comic Sans MS" panose="030F0702030302020204" pitchFamily="66" charset="0"/>
              </a:rPr>
              <a:t>1 </a:t>
            </a:r>
            <a:r>
              <a:rPr lang="en-US" sz="3600" dirty="0" smtClean="0">
                <a:latin typeface="Comic Sans MS" panose="030F0702030302020204" pitchFamily="66" charset="0"/>
              </a:rPr>
              <a:t>= 1(1+1</a:t>
            </a:r>
            <a:r>
              <a:rPr lang="en-US" sz="3600" dirty="0">
                <a:latin typeface="Comic Sans MS" panose="030F0702030302020204" pitchFamily="66" charset="0"/>
              </a:rPr>
              <a:t>) / 2</a:t>
            </a:r>
            <a:r>
              <a:rPr lang="en-US" sz="3600" dirty="0" smtClean="0">
                <a:latin typeface="Comic Sans MS" panose="030F0702030302020204" pitchFamily="66" charset="0"/>
              </a:rPr>
              <a:t>] =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0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Step </a:t>
            </a:r>
            <a:r>
              <a:rPr lang="en-US" sz="3600" dirty="0" smtClean="0">
                <a:latin typeface="Comic Sans MS" panose="030F0702030302020204" pitchFamily="66" charset="0"/>
              </a:rPr>
              <a:t>2(Inductive step):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7399" y="2935967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Assume, p(k) is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141" y="3770539"/>
                <a:ext cx="6433459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1 + 2 + … +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k </a:t>
                </a:r>
                <a:r>
                  <a:rPr lang="en-US" sz="3600" dirty="0">
                    <a:latin typeface="Comic Sans MS" panose="030F0702030302020204" pitchFamily="66" charset="0"/>
                  </a:rPr>
                  <a:t>= k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(k + 1</a:t>
                </a:r>
                <a:r>
                  <a:rPr lang="en-US" sz="3600" dirty="0">
                    <a:latin typeface="Comic Sans MS" panose="030F0702030302020204" pitchFamily="66" charset="0"/>
                  </a:rPr>
                  <a:t>) /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2</a:t>
                </a:r>
                <a:endParaRPr lang="en-US" sz="36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6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1" y="3770539"/>
                <a:ext cx="6433459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2083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</p:spTree>
    <p:extLst>
      <p:ext uri="{BB962C8B-B14F-4D97-AF65-F5344CB8AC3E}">
        <p14:creationId xmlns:p14="http://schemas.microsoft.com/office/powerpoint/2010/main" val="40949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50256" y="2877910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1 + 2 + … + k = k(k + 1) /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3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n is odd then 3n + 2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1051560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n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3n + 2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29101" y="4082056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n is odd </a:t>
            </a:r>
          </a:p>
        </p:txBody>
      </p:sp>
    </p:spTree>
    <p:extLst>
      <p:ext uri="{BB962C8B-B14F-4D97-AF65-F5344CB8AC3E}">
        <p14:creationId xmlns:p14="http://schemas.microsoft.com/office/powerpoint/2010/main" val="35498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50256" y="2877910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1 + 2 + … + k = k(k + 1) /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60826" y="3668939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+ </a:t>
            </a:r>
            <a:r>
              <a:rPr lang="en-US" sz="3600" dirty="0" smtClean="0">
                <a:latin typeface="Comic Sans MS" panose="030F0702030302020204" pitchFamily="66" charset="0"/>
              </a:rPr>
              <a:t>k + 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8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50256" y="2877910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1 + 2 + … + k = k(k + 1) /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60826" y="3668939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+ </a:t>
            </a:r>
            <a:r>
              <a:rPr lang="en-US" sz="3600" dirty="0" smtClean="0">
                <a:latin typeface="Comic Sans MS" panose="030F0702030302020204" pitchFamily="66" charset="0"/>
              </a:rPr>
              <a:t>k + 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2599" y="4547054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</a:t>
            </a:r>
            <a:r>
              <a:rPr lang="en-US" sz="3600" dirty="0">
                <a:latin typeface="Comic Sans MS" panose="030F0702030302020204" pitchFamily="66" charset="0"/>
              </a:rPr>
              <a:t>…   </a:t>
            </a:r>
            <a:r>
              <a:rPr lang="en-US" sz="3600" dirty="0" smtClean="0">
                <a:latin typeface="Comic Sans MS" panose="030F0702030302020204" pitchFamily="66" charset="0"/>
              </a:rPr>
              <a:t>+ </a:t>
            </a:r>
            <a:r>
              <a:rPr lang="en-US" sz="3600" dirty="0" smtClean="0">
                <a:latin typeface="Comic Sans MS" panose="030F0702030302020204" pitchFamily="66" charset="0"/>
              </a:rPr>
              <a:t>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7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50256" y="2877910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1 + 2 + … + k = k(k + 1) /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60826" y="3668939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+ </a:t>
            </a:r>
            <a:r>
              <a:rPr lang="en-US" sz="3600" dirty="0" smtClean="0">
                <a:latin typeface="Comic Sans MS" panose="030F0702030302020204" pitchFamily="66" charset="0"/>
              </a:rPr>
              <a:t>k + 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2599" y="4547054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</a:t>
            </a:r>
            <a:r>
              <a:rPr lang="en-US" sz="3600" dirty="0">
                <a:latin typeface="Comic Sans MS" panose="030F0702030302020204" pitchFamily="66" charset="0"/>
              </a:rPr>
              <a:t>… … </a:t>
            </a:r>
            <a:r>
              <a:rPr lang="en-US" sz="3600" dirty="0" smtClean="0">
                <a:latin typeface="Comic Sans MS" panose="030F0702030302020204" pitchFamily="66" charset="0"/>
              </a:rPr>
              <a:t>  </a:t>
            </a:r>
            <a:r>
              <a:rPr lang="en-US" sz="3600" dirty="0" smtClean="0">
                <a:latin typeface="Comic Sans MS" panose="030F0702030302020204" pitchFamily="66" charset="0"/>
              </a:rPr>
              <a:t>+ </a:t>
            </a:r>
            <a:r>
              <a:rPr lang="en-US" sz="3600" dirty="0" smtClean="0">
                <a:latin typeface="Comic Sans MS" panose="030F0702030302020204" pitchFamily="66" charset="0"/>
              </a:rPr>
              <a:t>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93486" y="5309055"/>
            <a:ext cx="8723085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or, 1 + 2 + … </a:t>
            </a:r>
            <a:r>
              <a:rPr lang="en-US" sz="3600" dirty="0">
                <a:latin typeface="Comic Sans MS" panose="030F0702030302020204" pitchFamily="66" charset="0"/>
              </a:rPr>
              <a:t>… </a:t>
            </a:r>
            <a:r>
              <a:rPr lang="en-US" sz="3600" dirty="0" smtClean="0">
                <a:latin typeface="Comic Sans MS" panose="030F0702030302020204" pitchFamily="66" charset="0"/>
              </a:rPr>
              <a:t>  </a:t>
            </a:r>
            <a:r>
              <a:rPr lang="en-US" sz="3600" dirty="0" smtClean="0">
                <a:latin typeface="Comic Sans MS" panose="030F0702030302020204" pitchFamily="66" charset="0"/>
              </a:rPr>
              <a:t>+ </a:t>
            </a:r>
            <a:r>
              <a:rPr lang="en-US" sz="3600" dirty="0">
                <a:latin typeface="Comic Sans MS" panose="030F0702030302020204" pitchFamily="66" charset="0"/>
              </a:rPr>
              <a:t>(k+1) </a:t>
            </a:r>
            <a:r>
              <a:rPr lang="en-US" sz="3600" dirty="0" smtClean="0">
                <a:latin typeface="Comic Sans MS" panose="030F0702030302020204" pitchFamily="66" charset="0"/>
              </a:rPr>
              <a:t>= (k + 1</a:t>
            </a:r>
            <a:r>
              <a:rPr lang="en-US" sz="3600" dirty="0">
                <a:latin typeface="Comic Sans MS" panose="030F0702030302020204" pitchFamily="66" charset="0"/>
              </a:rPr>
              <a:t>) </a:t>
            </a:r>
            <a:r>
              <a:rPr lang="en-US" sz="3600" dirty="0" smtClean="0">
                <a:latin typeface="Comic Sans MS" panose="030F0702030302020204" pitchFamily="66" charset="0"/>
              </a:rPr>
              <a:t>(k+2)/ 2</a:t>
            </a:r>
          </a:p>
        </p:txBody>
      </p:sp>
    </p:spTree>
    <p:extLst>
      <p:ext uri="{BB962C8B-B14F-4D97-AF65-F5344CB8AC3E}">
        <p14:creationId xmlns:p14="http://schemas.microsoft.com/office/powerpoint/2010/main" val="224999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1268" y="2208973"/>
                <a:ext cx="8723085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p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(k + 1) is true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68" y="2208973"/>
                <a:ext cx="8723085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19835" b="-10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52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p(n)::=[1 + 2 + 2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2</a:t>
            </a:r>
            <a:r>
              <a:rPr lang="en-US" sz="3600" dirty="0" smtClean="0">
                <a:latin typeface="Comic Sans MS" panose="030F0702030302020204" pitchFamily="66" charset="0"/>
              </a:rPr>
              <a:t> + … </a:t>
            </a:r>
            <a:r>
              <a:rPr lang="en-US" sz="3600" dirty="0">
                <a:latin typeface="Comic Sans MS" panose="030F0702030302020204" pitchFamily="66" charset="0"/>
              </a:rPr>
              <a:t>+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n</a:t>
            </a:r>
            <a:r>
              <a:rPr lang="en-US" sz="3600" dirty="0">
                <a:latin typeface="Comic Sans MS" panose="030F0702030302020204" pitchFamily="66" charset="0"/>
              </a:rPr>
              <a:t> =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n+1 </a:t>
            </a:r>
            <a:r>
              <a:rPr lang="en-US" sz="3600" dirty="0" smtClean="0">
                <a:latin typeface="Comic Sans MS" panose="030F0702030302020204" pitchFamily="66" charset="0"/>
              </a:rPr>
              <a:t>-1]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7399" y="2935967"/>
            <a:ext cx="10515600" cy="140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1(Basis step):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p(0)::=[</a:t>
            </a:r>
            <a:r>
              <a:rPr lang="en-US" sz="3600" dirty="0">
                <a:latin typeface="Comic Sans MS" panose="030F0702030302020204" pitchFamily="66" charset="0"/>
              </a:rPr>
              <a:t>1 </a:t>
            </a:r>
            <a:r>
              <a:rPr lang="en-US" sz="3600" dirty="0" smtClean="0">
                <a:latin typeface="Comic Sans MS" panose="030F0702030302020204" pitchFamily="66" charset="0"/>
              </a:rPr>
              <a:t>=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0+1</a:t>
            </a:r>
            <a:r>
              <a:rPr lang="en-US" sz="3600" dirty="0" smtClean="0">
                <a:latin typeface="Comic Sans MS" panose="030F0702030302020204" pitchFamily="66" charset="0"/>
              </a:rPr>
              <a:t> -1] </a:t>
            </a:r>
            <a:r>
              <a:rPr lang="en-US" sz="3600" dirty="0">
                <a:latin typeface="Comic Sans MS" panose="030F0702030302020204" pitchFamily="66" charset="0"/>
              </a:rPr>
              <a:t>::=</a:t>
            </a:r>
            <a:r>
              <a:rPr lang="en-US" sz="3600" dirty="0" smtClean="0">
                <a:latin typeface="Comic Sans MS" panose="030F0702030302020204" pitchFamily="66" charset="0"/>
              </a:rPr>
              <a:t> [1 = 1] =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5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Step </a:t>
            </a:r>
            <a:r>
              <a:rPr lang="en-US" sz="3600" dirty="0" smtClean="0">
                <a:latin typeface="Comic Sans MS" panose="030F0702030302020204" pitchFamily="66" charset="0"/>
              </a:rPr>
              <a:t>2(Inductive step):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7399" y="2935967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Assume, p(k) is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0141" y="3770539"/>
            <a:ext cx="8799288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1 </a:t>
            </a:r>
            <a:r>
              <a:rPr lang="en-US" sz="3600" dirty="0">
                <a:latin typeface="Comic Sans MS" panose="030F0702030302020204" pitchFamily="66" charset="0"/>
              </a:rPr>
              <a:t>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>
                <a:latin typeface="Comic Sans MS" panose="030F0702030302020204" pitchFamily="66" charset="0"/>
              </a:rPr>
              <a:t>=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-</a:t>
            </a:r>
            <a:r>
              <a:rPr lang="en-US" sz="3600" dirty="0" smtClean="0">
                <a:latin typeface="Comic Sans MS" panose="030F0702030302020204" pitchFamily="66" charset="0"/>
              </a:rPr>
              <a:t>1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50256" y="2877910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1 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= 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-1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60826" y="3668939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smtClean="0">
                <a:latin typeface="Comic Sans MS" panose="030F0702030302020204" pitchFamily="66" charset="0"/>
              </a:rPr>
              <a:t>+ 2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 </a:t>
            </a:r>
            <a:r>
              <a:rPr lang="en-US" sz="3600" dirty="0" smtClean="0">
                <a:latin typeface="Comic Sans MS" panose="030F0702030302020204" pitchFamily="66" charset="0"/>
              </a:rPr>
              <a:t>= </a:t>
            </a:r>
            <a:r>
              <a:rPr lang="en-US" sz="3600" dirty="0">
                <a:latin typeface="Comic Sans MS" panose="030F0702030302020204" pitchFamily="66" charset="0"/>
              </a:rPr>
              <a:t>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-</a:t>
            </a:r>
            <a:r>
              <a:rPr lang="en-US" sz="3600" dirty="0" smtClean="0">
                <a:latin typeface="Comic Sans MS" panose="030F0702030302020204" pitchFamily="66" charset="0"/>
              </a:rPr>
              <a:t>1 + 2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2599" y="4547054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or, 1 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+ 2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= </a:t>
            </a:r>
            <a:r>
              <a:rPr lang="en-US" sz="3600" dirty="0" smtClean="0">
                <a:latin typeface="Comic Sans MS" panose="030F0702030302020204" pitchFamily="66" charset="0"/>
              </a:rPr>
              <a:t>2.2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-</a:t>
            </a:r>
            <a:r>
              <a:rPr lang="en-US" sz="3600" dirty="0" smtClean="0">
                <a:latin typeface="Comic Sans MS" panose="030F0702030302020204" pitchFamily="66" charset="0"/>
              </a:rPr>
              <a:t>1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93486" y="5309055"/>
            <a:ext cx="8723085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or, 1 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+ 2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=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k+2 </a:t>
            </a:r>
            <a:r>
              <a:rPr lang="en-US" sz="3600" dirty="0">
                <a:latin typeface="Comic Sans MS" panose="030F0702030302020204" pitchFamily="66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0910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2115" y="3015797"/>
                <a:ext cx="8723085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p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(k + 1) is true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5" y="3015797"/>
                <a:ext cx="8723085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2083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68401" y="2282826"/>
            <a:ext cx="8723085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1 </a:t>
            </a:r>
            <a:r>
              <a:rPr lang="en-US" sz="3600" dirty="0">
                <a:latin typeface="Comic Sans MS" panose="030F0702030302020204" pitchFamily="66" charset="0"/>
              </a:rPr>
              <a:t>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+ 2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= 2</a:t>
            </a:r>
            <a:r>
              <a:rPr lang="en-US" sz="3600" baseline="30000" dirty="0">
                <a:latin typeface="Comic Sans MS" panose="030F0702030302020204" pitchFamily="66" charset="0"/>
              </a:rPr>
              <a:t>k+2 </a:t>
            </a:r>
            <a:r>
              <a:rPr lang="en-US" sz="3600" dirty="0">
                <a:latin typeface="Comic Sans MS" panose="030F0702030302020204" pitchFamily="66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42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n is odd then 3n + 2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1051560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n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3n + 2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29101" y="4082056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n is odd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1675" y="4425524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 + 1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675" y="4425524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6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6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 + 1)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+ 5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+ 4 + 1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+ 2) + 1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m+ </a:t>
            </a:r>
            <a:r>
              <a:rPr lang="en-US" sz="3200" dirty="0">
                <a:latin typeface="Comic Sans MS" panose="030F0702030302020204" pitchFamily="66" charset="0"/>
              </a:rPr>
              <a:t>1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 + 1)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+ 5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+ 4 + 1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+ 2) + 1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m+ </a:t>
            </a:r>
            <a:r>
              <a:rPr lang="en-US" sz="3200" dirty="0">
                <a:latin typeface="Comic Sans MS" panose="030F0702030302020204" pitchFamily="66" charset="0"/>
              </a:rPr>
              <a:t>1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odd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00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Direct Proofs: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2, then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6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1850</Words>
  <Application>Microsoft Office PowerPoint</Application>
  <PresentationFormat>Widescreen</PresentationFormat>
  <Paragraphs>283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Comic Sans MS</vt:lpstr>
      <vt:lpstr>Office Theme</vt:lpstr>
      <vt:lpstr>Proofs</vt:lpstr>
      <vt:lpstr>Direct Proofs</vt:lpstr>
      <vt:lpstr>Direct Proofs: Example 1</vt:lpstr>
      <vt:lpstr>Direct Proofs: Example 1</vt:lpstr>
      <vt:lpstr>Direct Proofs: Example 1</vt:lpstr>
      <vt:lpstr>Direct Proofs: Example 1</vt:lpstr>
      <vt:lpstr>Direct Proofs: Example 1</vt:lpstr>
      <vt:lpstr>Direct Proofs: Example 1</vt:lpstr>
      <vt:lpstr>Direct Proofs: Example 2</vt:lpstr>
      <vt:lpstr>Direct Proofs: Example 2</vt:lpstr>
      <vt:lpstr>Direct Proofs: Example 2</vt:lpstr>
      <vt:lpstr>Direct Proofs: Example 2</vt:lpstr>
      <vt:lpstr>Direct Proofs: Example 2</vt:lpstr>
      <vt:lpstr>Direct Proofs: Example 2</vt:lpstr>
      <vt:lpstr>Proof by Contraposition</vt:lpstr>
      <vt:lpstr>Proof by Contraposition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2</vt:lpstr>
      <vt:lpstr>Proof by Contraposition: Example 2</vt:lpstr>
      <vt:lpstr>Proof by Contraposition: Example 2</vt:lpstr>
      <vt:lpstr>Proof by Contraposition: Example 2</vt:lpstr>
      <vt:lpstr>Proof by Contraposition: Example 2</vt:lpstr>
      <vt:lpstr>Proof by Contradiction</vt:lpstr>
      <vt:lpstr>Proof by Contradiction: Example 1</vt:lpstr>
      <vt:lpstr>Proof by Contradiction: Example 1</vt:lpstr>
      <vt:lpstr>Proof by Contradiction : Example 1</vt:lpstr>
      <vt:lpstr>Proof by Contradiction : Example 1</vt:lpstr>
      <vt:lpstr>Proof by Contradiction : Example 1</vt:lpstr>
      <vt:lpstr>Proof by Contradiction: Example 1</vt:lpstr>
      <vt:lpstr>Proof by Contradiction: Example 1</vt:lpstr>
      <vt:lpstr>Proof by Contradiction: Example 1</vt:lpstr>
      <vt:lpstr>Proof by Contradiction</vt:lpstr>
      <vt:lpstr>Proof by Contradiction: Example 2</vt:lpstr>
      <vt:lpstr>Proof by Contradiction: Example 2</vt:lpstr>
      <vt:lpstr>Proof by Contradiction: Example 2</vt:lpstr>
      <vt:lpstr>Proof by Contradiction: Example 2</vt:lpstr>
      <vt:lpstr>Proof by Induction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2</vt:lpstr>
      <vt:lpstr>Proof by Induction: Example 2</vt:lpstr>
      <vt:lpstr>Proof by Induction: Example 2</vt:lpstr>
      <vt:lpstr>Proof by Induction: Example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191</cp:revision>
  <dcterms:created xsi:type="dcterms:W3CDTF">2020-01-14T07:01:06Z</dcterms:created>
  <dcterms:modified xsi:type="dcterms:W3CDTF">2020-07-13T19:17:29Z</dcterms:modified>
</cp:coreProperties>
</file>