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9" r:id="rId4"/>
    <p:sldId id="316" r:id="rId5"/>
    <p:sldId id="317" r:id="rId6"/>
    <p:sldId id="318" r:id="rId7"/>
    <p:sldId id="290" r:id="rId8"/>
    <p:sldId id="319" r:id="rId9"/>
    <p:sldId id="287" r:id="rId10"/>
    <p:sldId id="320" r:id="rId11"/>
    <p:sldId id="321" r:id="rId12"/>
    <p:sldId id="288" r:id="rId13"/>
    <p:sldId id="322" r:id="rId14"/>
    <p:sldId id="323" r:id="rId15"/>
    <p:sldId id="291" r:id="rId16"/>
    <p:sldId id="292" r:id="rId17"/>
    <p:sldId id="293" r:id="rId18"/>
    <p:sldId id="324" r:id="rId19"/>
    <p:sldId id="325" r:id="rId20"/>
    <p:sldId id="326" r:id="rId21"/>
    <p:sldId id="327" r:id="rId22"/>
    <p:sldId id="294" r:id="rId23"/>
    <p:sldId id="328" r:id="rId24"/>
    <p:sldId id="329" r:id="rId25"/>
    <p:sldId id="296" r:id="rId26"/>
    <p:sldId id="330" r:id="rId27"/>
    <p:sldId id="297" r:id="rId28"/>
    <p:sldId id="331" r:id="rId29"/>
    <p:sldId id="332" r:id="rId30"/>
    <p:sldId id="298" r:id="rId31"/>
    <p:sldId id="299" r:id="rId32"/>
    <p:sldId id="333" r:id="rId33"/>
    <p:sldId id="300" r:id="rId34"/>
    <p:sldId id="334" r:id="rId35"/>
    <p:sldId id="335" r:id="rId36"/>
    <p:sldId id="336" r:id="rId37"/>
    <p:sldId id="301" r:id="rId38"/>
    <p:sldId id="337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38" r:id="rId47"/>
    <p:sldId id="309" r:id="rId48"/>
    <p:sldId id="310" r:id="rId49"/>
    <p:sldId id="339" r:id="rId50"/>
    <p:sldId id="340" r:id="rId51"/>
    <p:sldId id="341" r:id="rId52"/>
    <p:sldId id="342" r:id="rId53"/>
    <p:sldId id="311" r:id="rId54"/>
    <p:sldId id="312" r:id="rId55"/>
    <p:sldId id="313" r:id="rId56"/>
    <p:sldId id="314" r:id="rId57"/>
    <p:sldId id="315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108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852FDB-C65D-41E9-89C2-C530EF2B47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CAEEF26-7C22-4F4D-8311-CA7D08600B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4FED0D7-458C-455E-8544-7F4FB227E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24BE479-F30A-42AD-9F57-F69961CF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7E6237C-6508-45AC-A65A-8988FEA37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95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C09935-CB0F-4147-B42A-ED3B9F1E3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019B112-47D9-477E-8F70-56F30DEC2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0C16462-43A1-462A-AE45-0EF834CF4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09A7AE0-42F4-434A-A672-3BF167C6D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A77513D-7167-431D-9243-B45CAF352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54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181DC520-FEA9-492D-A282-4EB0B653B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D7E4A549-EDB1-49AE-91E7-4B9F9B07A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2A75A99-64FD-4982-B025-60A2A3AD1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92E719E-62FE-4BDD-B1A9-3903FF70D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C660DEE-60E9-491D-BCCD-66BF7BBEB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3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F828E4-CD31-4E08-9042-18A54834A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BA8D670-48EE-4E79-9632-ED6C0C65F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426F468-0AD5-4234-B33C-A5A21E0E6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07F4839-FB68-485F-8927-47F468A81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65E2014-BE1B-4729-A66C-3BD8CAB28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58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82AB2D-E870-419D-97BC-61742125C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5A07E9E-5920-4D15-94AB-989A48360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9CB3C6E-1A37-41A5-A05B-7046DE330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5ADBC4C-8B94-4DFB-9121-41A734550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C92F611-984C-4700-8F37-9E1549C6F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8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4ADE4F3-2E91-4B7B-A523-4F20D9DB4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0BFEFF9-26D6-4A12-9EA0-C90492A03A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4E3AE41-6594-47EC-896F-6F854579A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309353D-8B36-4661-8F38-7F672E0C6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7BE5FC0-FCB4-4A00-9B13-EF95E7822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1734B99-3D29-484C-B00E-6681F8E41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41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6B0D425-A8D8-40C3-AADC-ED0A1F064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ACE5B86-8B8A-4F2D-BF50-F9A1BFA1A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02A5037-5960-4074-98D6-73D02BAD5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FD79AB3D-A0C4-43C8-9AE5-466CD15A04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6D78A97C-7EBD-4F84-BA6E-25D45A7C14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C577F049-3FBA-4D4F-94A1-4C75C3274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6770C7D9-907C-4916-8158-03680A1F4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61C3B229-17EA-4B52-8721-91DCF9AA5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39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B11FC9-9919-4FE2-A084-F8E8852C4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5F52948-BD2D-4B96-9757-E89999924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4EA6FBD-C6D4-429A-AF22-58EAED3EB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2FCAB54-AAEC-412D-AD85-B853F8E4E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44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65EBC5A4-17CB-434C-9609-2219D1800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46A0E82-BFF7-48D4-B4BE-19F68E22B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6E4AC46-62DE-4650-854E-0178023A6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1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11F1E2-AA8C-4F5A-AD3C-DE865B15D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FAF90EB-2E06-4841-8535-150EBA092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B85B0F3-AC9A-47AB-AA9C-8696B66FE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6C64471-6160-4EAC-BB24-78B60CD5D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0336C18-C959-43BB-81AD-588F23FB7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5C75149-E3CE-4F34-BCDB-1DC926C20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92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985B36-160C-4B77-B9F6-6E6ADC4B4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FCD1F2B6-8B27-46DA-815F-AEC2588D86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94048D5-AF6C-4AE7-903A-9F0BBEE06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06F619A-F3F8-479D-B382-1B06C8739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FDDB4-F553-424D-81C5-266A1B530A90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3955CF4-8167-4C02-A662-5E3ED1E79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FB652C0-1103-4529-AAEB-70E8920E4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477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F0F10A20-DCB1-4469-82F2-DA58857D0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DC14E44-AA3E-46A4-AF98-6D730D586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DF36B15-1CB7-4724-91CF-C3AF193C9C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FDDB4-F553-424D-81C5-266A1B530A90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7ACD7DB-2840-4940-B50F-42527C398F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F87367D-22C9-4D20-9B6B-372D4388D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F5ECA-1B38-4E7B-B301-D0FD698C6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540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2FDA3E-FC10-4645-9A57-FCA21E1CA9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Proofs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417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Direct Proofs: Example 2</a:t>
            </a: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2179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latin typeface="Comic Sans MS" panose="030F0702030302020204" pitchFamily="66" charset="0"/>
                  </a:rPr>
                  <a:t>If 0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 smtClean="0">
                    <a:latin typeface="Comic Sans MS" panose="030F0702030302020204" pitchFamily="66" charset="0"/>
                  </a:rPr>
                  <a:t> x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 smtClean="0">
                    <a:latin typeface="Comic Sans MS" panose="030F0702030302020204" pitchFamily="66" charset="0"/>
                  </a:rPr>
                  <a:t>2, then prove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+1&gt;0</m:t>
                    </m:r>
                  </m:oMath>
                </a14:m>
                <a:r>
                  <a:rPr lang="en-US" dirty="0" smtClean="0">
                    <a:latin typeface="Comic Sans MS" panose="030F0702030302020204" pitchFamily="66" charset="0"/>
                  </a:rPr>
                  <a:t> </a:t>
                </a:r>
                <a:endParaRPr 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21790"/>
              </a:xfrm>
              <a:blipFill rotWithShape="0">
                <a:blip r:embed="rId2"/>
                <a:stretch>
                  <a:fillRect l="-1217" t="-18605" b="-24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7770" y="2742300"/>
                <a:ext cx="10515600" cy="135202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>p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: 0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 x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2 </a:t>
                </a:r>
                <a:br>
                  <a:rPr lang="en-US" sz="3200" dirty="0" smtClean="0">
                    <a:latin typeface="Comic Sans MS" panose="030F0702030302020204" pitchFamily="66" charset="0"/>
                  </a:rPr>
                </a:br>
                <a:r>
                  <a:rPr lang="en-US" sz="3200" dirty="0" smtClean="0">
                    <a:latin typeface="Comic Sans MS" panose="030F0702030302020204" pitchFamily="66" charset="0"/>
                  </a:rPr>
                  <a:t>q: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3200" i="1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sz="32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 smtClean="0">
                        <a:latin typeface="Cambria Math" panose="02040503050406030204" pitchFamily="18" charset="0"/>
                      </a:rPr>
                      <m:t>+1&gt;0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 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770" y="2742300"/>
                <a:ext cx="10515600" cy="1352028"/>
              </a:xfrm>
              <a:prstGeom prst="rect">
                <a:avLst/>
              </a:prstGeom>
              <a:blipFill rotWithShape="0">
                <a:blip r:embed="rId3"/>
                <a:stretch>
                  <a:fillRect l="-1449" t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1298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Direct Proofs: Example 2</a:t>
            </a: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2179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latin typeface="Comic Sans MS" panose="030F0702030302020204" pitchFamily="66" charset="0"/>
                  </a:rPr>
                  <a:t>If 0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 smtClean="0">
                    <a:latin typeface="Comic Sans MS" panose="030F0702030302020204" pitchFamily="66" charset="0"/>
                  </a:rPr>
                  <a:t> x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 smtClean="0">
                    <a:latin typeface="Comic Sans MS" panose="030F0702030302020204" pitchFamily="66" charset="0"/>
                  </a:rPr>
                  <a:t>2, then prove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+1&gt;0</m:t>
                    </m:r>
                  </m:oMath>
                </a14:m>
                <a:r>
                  <a:rPr lang="en-US" dirty="0" smtClean="0">
                    <a:latin typeface="Comic Sans MS" panose="030F0702030302020204" pitchFamily="66" charset="0"/>
                  </a:rPr>
                  <a:t> </a:t>
                </a:r>
                <a:endParaRPr 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21790"/>
              </a:xfrm>
              <a:blipFill rotWithShape="0">
                <a:blip r:embed="rId2"/>
                <a:stretch>
                  <a:fillRect l="-1217" t="-18605" b="-24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7770" y="2742300"/>
                <a:ext cx="10515600" cy="135202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>p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: 0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 x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2 </a:t>
                </a:r>
                <a:br>
                  <a:rPr lang="en-US" sz="3200" dirty="0" smtClean="0">
                    <a:latin typeface="Comic Sans MS" panose="030F0702030302020204" pitchFamily="66" charset="0"/>
                  </a:rPr>
                </a:br>
                <a:r>
                  <a:rPr lang="en-US" sz="3200" dirty="0" smtClean="0">
                    <a:latin typeface="Comic Sans MS" panose="030F0702030302020204" pitchFamily="66" charset="0"/>
                  </a:rPr>
                  <a:t>q: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3200" i="1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sz="32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 smtClean="0">
                        <a:latin typeface="Cambria Math" panose="02040503050406030204" pitchFamily="18" charset="0"/>
                      </a:rPr>
                      <m:t>+1&gt;0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 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770" y="2742300"/>
                <a:ext cx="10515600" cy="1352028"/>
              </a:xfrm>
              <a:prstGeom prst="rect">
                <a:avLst/>
              </a:prstGeom>
              <a:blipFill rotWithShape="0">
                <a:blip r:embed="rId3"/>
                <a:stretch>
                  <a:fillRect l="-1449" t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7340" y="4245829"/>
                <a:ext cx="10515600" cy="135202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3200" dirty="0" smtClean="0">
                    <a:latin typeface="Comic Sans MS" panose="030F0702030302020204" pitchFamily="66" charset="0"/>
                  </a:rPr>
                  <a:t>Step1: Assume, p is true.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3200" dirty="0" smtClean="0">
                    <a:latin typeface="Comic Sans MS" panose="030F0702030302020204" pitchFamily="66" charset="0"/>
                  </a:rPr>
                  <a:t>Hence, 0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 x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2 is true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340" y="4245829"/>
                <a:ext cx="10515600" cy="1352028"/>
              </a:xfrm>
              <a:prstGeom prst="rect">
                <a:avLst/>
              </a:prstGeom>
              <a:blipFill rotWithShape="0">
                <a:blip r:embed="rId4"/>
                <a:stretch>
                  <a:fillRect l="-1449" t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559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Direct Proofs: Example </a:t>
            </a:r>
            <a:r>
              <a:rPr lang="en-US" dirty="0" smtClean="0">
                <a:latin typeface="Comic Sans MS" panose="030F0702030302020204" pitchFamily="66" charset="0"/>
              </a:rPr>
              <a:t>2</a:t>
            </a: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1805" y="1802879"/>
                <a:ext cx="10515600" cy="19911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 smtClean="0">
                    <a:latin typeface="Comic Sans MS" panose="030F0702030302020204" pitchFamily="66" charset="0"/>
                  </a:rPr>
                  <a:t>Step2: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 smtClean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805" y="1802879"/>
                <a:ext cx="10515600" cy="1991199"/>
              </a:xfrm>
              <a:prstGeom prst="rect">
                <a:avLst/>
              </a:prstGeom>
              <a:blipFill rotWithShape="0">
                <a:blip r:embed="rId2"/>
                <a:stretch>
                  <a:fillRect l="-1217" t="-5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674892" y="3813649"/>
            <a:ext cx="4709615" cy="1991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20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Direct Proofs: Example </a:t>
            </a:r>
            <a:r>
              <a:rPr lang="en-US" dirty="0" smtClean="0">
                <a:latin typeface="Comic Sans MS" panose="030F0702030302020204" pitchFamily="66" charset="0"/>
              </a:rPr>
              <a:t>2</a:t>
            </a: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1805" y="1802879"/>
                <a:ext cx="10515600" cy="19911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 smtClean="0">
                    <a:latin typeface="Comic Sans MS" panose="030F0702030302020204" pitchFamily="66" charset="0"/>
                  </a:rPr>
                  <a:t>Step2: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 smtClean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805" y="1802879"/>
                <a:ext cx="10515600" cy="1991199"/>
              </a:xfrm>
              <a:prstGeom prst="rect">
                <a:avLst/>
              </a:prstGeom>
              <a:blipFill rotWithShape="0">
                <a:blip r:embed="rId2"/>
                <a:stretch>
                  <a:fillRect l="-1217" t="-5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9489" y="3770431"/>
                <a:ext cx="4968923" cy="19911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 smtClean="0">
                    <a:latin typeface="Comic Sans MS" panose="030F0702030302020204" pitchFamily="66" charset="0"/>
                  </a:rPr>
                  <a:t>As </a:t>
                </a:r>
                <a:r>
                  <a:rPr lang="en-US" dirty="0">
                    <a:latin typeface="Comic Sans MS" panose="030F0702030302020204" pitchFamily="66" charset="0"/>
                  </a:rPr>
                  <a:t>0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 x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2 </a:t>
                </a:r>
                <a:endParaRPr lang="en-US" dirty="0" smtClean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=0: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=1: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=2: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r>
                  <a:rPr lang="en-US" dirty="0">
                    <a:latin typeface="Comic Sans MS" panose="030F0702030302020204" pitchFamily="66" charset="0"/>
                  </a:rPr>
                  <a:t/>
                </a:r>
                <a:br>
                  <a:rPr lang="en-US" dirty="0">
                    <a:latin typeface="Comic Sans MS" panose="030F0702030302020204" pitchFamily="66" charset="0"/>
                  </a:rPr>
                </a:br>
                <a:endParaRPr 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489" y="3770431"/>
                <a:ext cx="4968923" cy="1991199"/>
              </a:xfrm>
              <a:prstGeom prst="rect">
                <a:avLst/>
              </a:prstGeom>
              <a:blipFill rotWithShape="0">
                <a:blip r:embed="rId3"/>
                <a:stretch>
                  <a:fillRect l="-2577" t="-5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674892" y="3813649"/>
            <a:ext cx="4709615" cy="1991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113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Direct Proofs: Example </a:t>
            </a:r>
            <a:r>
              <a:rPr lang="en-US" dirty="0" smtClean="0">
                <a:latin typeface="Comic Sans MS" panose="030F0702030302020204" pitchFamily="66" charset="0"/>
              </a:rPr>
              <a:t>2</a:t>
            </a: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1805" y="1802879"/>
                <a:ext cx="10515600" cy="19911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 smtClean="0">
                    <a:latin typeface="Comic Sans MS" panose="030F0702030302020204" pitchFamily="66" charset="0"/>
                  </a:rPr>
                  <a:t>Step2: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 smtClean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805" y="1802879"/>
                <a:ext cx="10515600" cy="1991199"/>
              </a:xfrm>
              <a:prstGeom prst="rect">
                <a:avLst/>
              </a:prstGeom>
              <a:blipFill rotWithShape="0">
                <a:blip r:embed="rId2"/>
                <a:stretch>
                  <a:fillRect l="-1217" t="-5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9489" y="3770431"/>
                <a:ext cx="4968923" cy="19911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 smtClean="0">
                    <a:latin typeface="Comic Sans MS" panose="030F0702030302020204" pitchFamily="66" charset="0"/>
                  </a:rPr>
                  <a:t>As </a:t>
                </a:r>
                <a:r>
                  <a:rPr lang="en-US" dirty="0">
                    <a:latin typeface="Comic Sans MS" panose="030F0702030302020204" pitchFamily="66" charset="0"/>
                  </a:rPr>
                  <a:t>0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 x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2 </a:t>
                </a:r>
                <a:endParaRPr lang="en-US" dirty="0" smtClean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=0: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=1: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=2: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r>
                  <a:rPr lang="en-US" dirty="0">
                    <a:latin typeface="Comic Sans MS" panose="030F0702030302020204" pitchFamily="66" charset="0"/>
                  </a:rPr>
                  <a:t/>
                </a:r>
                <a:br>
                  <a:rPr lang="en-US" dirty="0">
                    <a:latin typeface="Comic Sans MS" panose="030F0702030302020204" pitchFamily="66" charset="0"/>
                  </a:rPr>
                </a:br>
                <a:endParaRPr 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489" y="3770431"/>
                <a:ext cx="4968923" cy="1991199"/>
              </a:xfrm>
              <a:prstGeom prst="rect">
                <a:avLst/>
              </a:prstGeom>
              <a:blipFill rotWithShape="0">
                <a:blip r:embed="rId3"/>
                <a:stretch>
                  <a:fillRect l="-2577" t="-5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674892" y="3813649"/>
            <a:ext cx="4709615" cy="1991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60993" y="3936479"/>
                <a:ext cx="4709615" cy="199119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+1&gt;0</m:t>
                      </m:r>
                    </m:oMath>
                  </m:oMathPara>
                </a14:m>
                <a:r>
                  <a:rPr lang="en-US" dirty="0">
                    <a:latin typeface="Comic Sans MS" panose="030F0702030302020204" pitchFamily="66" charset="0"/>
                  </a:rPr>
                  <a:t/>
                </a:r>
                <a:br>
                  <a:rPr lang="en-US" dirty="0">
                    <a:latin typeface="Comic Sans MS" panose="030F0702030302020204" pitchFamily="66" charset="0"/>
                  </a:rPr>
                </a:br>
                <a:endParaRPr 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0993" y="3936479"/>
                <a:ext cx="4709615" cy="199119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5145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Proof by Contraposition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 smtClean="0">
                <a:latin typeface="Comic Sans MS" panose="030F0702030302020204" pitchFamily="66" charset="0"/>
              </a:rPr>
              <a:t>p → q(implications)</a:t>
            </a:r>
          </a:p>
          <a:p>
            <a:pPr marL="0" indent="0">
              <a:buNone/>
            </a:pPr>
            <a:r>
              <a:rPr lang="en-US" sz="3600" dirty="0" smtClean="0">
                <a:latin typeface="Comic Sans MS" panose="030F0702030302020204" pitchFamily="66" charset="0"/>
              </a:rPr>
              <a:t>Contrapositive: ￢q </a:t>
            </a:r>
            <a:r>
              <a:rPr lang="en-US" sz="3600" dirty="0">
                <a:latin typeface="Comic Sans MS" panose="030F0702030302020204" pitchFamily="66" charset="0"/>
              </a:rPr>
              <a:t>→ </a:t>
            </a:r>
            <a:r>
              <a:rPr lang="en-US" sz="3600" dirty="0" smtClean="0">
                <a:latin typeface="Comic Sans MS" panose="030F0702030302020204" pitchFamily="66" charset="0"/>
              </a:rPr>
              <a:t>￢p</a:t>
            </a:r>
          </a:p>
          <a:p>
            <a:pPr marL="0" indent="0" algn="ctr">
              <a:buNone/>
            </a:pPr>
            <a:r>
              <a:rPr lang="en-US" sz="3600" dirty="0">
                <a:latin typeface="Comic Sans MS" panose="030F0702030302020204" pitchFamily="66" charset="0"/>
              </a:rPr>
              <a:t>p → </a:t>
            </a:r>
            <a:r>
              <a:rPr lang="en-US" sz="3600" dirty="0" smtClean="0">
                <a:latin typeface="Comic Sans MS" panose="030F0702030302020204" pitchFamily="66" charset="0"/>
              </a:rPr>
              <a:t>q </a:t>
            </a:r>
            <a:r>
              <a:rPr lang="en-US" sz="3600" dirty="0">
                <a:latin typeface="Comic Sans MS" panose="030F0702030302020204" pitchFamily="66" charset="0"/>
              </a:rPr>
              <a:t>≡ </a:t>
            </a:r>
            <a:r>
              <a:rPr lang="en-US" sz="3600" dirty="0" smtClean="0">
                <a:latin typeface="Comic Sans MS" panose="030F0702030302020204" pitchFamily="66" charset="0"/>
              </a:rPr>
              <a:t>￢</a:t>
            </a:r>
            <a:r>
              <a:rPr lang="en-US" sz="3600" dirty="0">
                <a:latin typeface="Comic Sans MS" panose="030F0702030302020204" pitchFamily="66" charset="0"/>
              </a:rPr>
              <a:t>q → ￢p</a:t>
            </a:r>
          </a:p>
          <a:p>
            <a:pPr marL="0" indent="0">
              <a:buNone/>
            </a:pPr>
            <a:endParaRPr lang="en-US" sz="36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Proving one is as good as proving the </a:t>
            </a:r>
            <a:r>
              <a:rPr lang="en-US" dirty="0" smtClean="0">
                <a:latin typeface="Comic Sans MS" panose="030F0702030302020204" pitchFamily="66" charset="0"/>
              </a:rPr>
              <a:t>other</a:t>
            </a:r>
            <a:br>
              <a:rPr lang="en-US" dirty="0" smtClean="0">
                <a:latin typeface="Comic Sans MS" panose="030F0702030302020204" pitchFamily="66" charset="0"/>
              </a:rPr>
            </a:br>
            <a:r>
              <a:rPr lang="en-US" dirty="0" smtClean="0">
                <a:latin typeface="Comic Sans MS" panose="030F0702030302020204" pitchFamily="66" charset="0"/>
              </a:rPr>
              <a:t>proving </a:t>
            </a:r>
            <a:r>
              <a:rPr lang="en-US" dirty="0">
                <a:latin typeface="Comic Sans MS" panose="030F0702030302020204" pitchFamily="66" charset="0"/>
              </a:rPr>
              <a:t>the contrapositive is some-times easier than proving the </a:t>
            </a:r>
            <a:r>
              <a:rPr lang="en-US" dirty="0" smtClean="0">
                <a:latin typeface="Comic Sans MS" panose="030F0702030302020204" pitchFamily="66" charset="0"/>
              </a:rPr>
              <a:t>implication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21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Proof by Contraposition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 smtClean="0">
                <a:latin typeface="Comic Sans MS" panose="030F0702030302020204" pitchFamily="66" charset="0"/>
              </a:rPr>
              <a:t>Contrapositive: ￢q </a:t>
            </a:r>
            <a:r>
              <a:rPr lang="en-US" sz="3600" dirty="0">
                <a:latin typeface="Comic Sans MS" panose="030F0702030302020204" pitchFamily="66" charset="0"/>
              </a:rPr>
              <a:t>→ </a:t>
            </a:r>
            <a:r>
              <a:rPr lang="en-US" sz="3600" dirty="0" smtClean="0">
                <a:latin typeface="Comic Sans MS" panose="030F0702030302020204" pitchFamily="66" charset="0"/>
              </a:rPr>
              <a:t>￢p</a:t>
            </a:r>
          </a:p>
          <a:p>
            <a:pPr marL="0" indent="0">
              <a:buNone/>
            </a:pPr>
            <a:endParaRPr lang="en-US" sz="36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Step 1: Assume </a:t>
            </a:r>
            <a:r>
              <a:rPr lang="en-US" dirty="0">
                <a:latin typeface="Comic Sans MS" panose="030F0702030302020204" pitchFamily="66" charset="0"/>
              </a:rPr>
              <a:t>￢q</a:t>
            </a:r>
            <a:r>
              <a:rPr lang="en-US" dirty="0" smtClean="0">
                <a:latin typeface="Comic Sans MS" panose="030F0702030302020204" pitchFamily="66" charset="0"/>
              </a:rPr>
              <a:t> (is true)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Step 2: Show </a:t>
            </a:r>
            <a:r>
              <a:rPr lang="en-US" dirty="0">
                <a:latin typeface="Comic Sans MS" panose="030F0702030302020204" pitchFamily="66" charset="0"/>
              </a:rPr>
              <a:t>that ￢p </a:t>
            </a:r>
            <a:r>
              <a:rPr lang="en-US" dirty="0" smtClean="0">
                <a:latin typeface="Comic Sans MS" panose="030F0702030302020204" pitchFamily="66" charset="0"/>
              </a:rPr>
              <a:t>logically follows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43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Proof by Contraposition</a:t>
            </a:r>
            <a:r>
              <a:rPr lang="en-US" dirty="0" smtClean="0">
                <a:latin typeface="Comic Sans MS" panose="030F0702030302020204" pitchFamily="66" charset="0"/>
              </a:rPr>
              <a:t>: </a:t>
            </a:r>
            <a:r>
              <a:rPr lang="en-US" dirty="0">
                <a:latin typeface="Comic Sans MS" panose="030F0702030302020204" pitchFamily="66" charset="0"/>
              </a:rPr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17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If </a:t>
            </a:r>
            <a:r>
              <a:rPr lang="en-US" dirty="0">
                <a:latin typeface="Comic Sans MS" panose="030F0702030302020204" pitchFamily="66" charset="0"/>
              </a:rPr>
              <a:t>3n + 2</a:t>
            </a:r>
            <a:r>
              <a:rPr lang="en-US" dirty="0" smtClean="0">
                <a:latin typeface="Comic Sans MS" panose="030F0702030302020204" pitchFamily="66" charset="0"/>
              </a:rPr>
              <a:t> is odd then n is odd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12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Proof by Contraposition</a:t>
            </a:r>
            <a:r>
              <a:rPr lang="en-US" dirty="0" smtClean="0">
                <a:latin typeface="Comic Sans MS" panose="030F0702030302020204" pitchFamily="66" charset="0"/>
              </a:rPr>
              <a:t>: </a:t>
            </a:r>
            <a:r>
              <a:rPr lang="en-US" dirty="0">
                <a:latin typeface="Comic Sans MS" panose="030F0702030302020204" pitchFamily="66" charset="0"/>
              </a:rPr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17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If </a:t>
            </a:r>
            <a:r>
              <a:rPr lang="en-US" dirty="0">
                <a:latin typeface="Comic Sans MS" panose="030F0702030302020204" pitchFamily="66" charset="0"/>
              </a:rPr>
              <a:t>3n + 2</a:t>
            </a:r>
            <a:r>
              <a:rPr lang="en-US" dirty="0" smtClean="0">
                <a:latin typeface="Comic Sans MS" panose="030F0702030302020204" pitchFamily="66" charset="0"/>
              </a:rPr>
              <a:t> is odd then n is odd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67770" y="2742300"/>
            <a:ext cx="3608696" cy="1352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>
                <a:latin typeface="Comic Sans MS" panose="030F0702030302020204" pitchFamily="66" charset="0"/>
              </a:rPr>
              <a:t>p: </a:t>
            </a:r>
            <a:r>
              <a:rPr lang="en-US" sz="3200" dirty="0">
                <a:latin typeface="Comic Sans MS" panose="030F0702030302020204" pitchFamily="66" charset="0"/>
              </a:rPr>
              <a:t>3n + 2</a:t>
            </a:r>
            <a:r>
              <a:rPr lang="en-US" sz="3200" dirty="0" smtClean="0">
                <a:latin typeface="Comic Sans MS" panose="030F0702030302020204" pitchFamily="66" charset="0"/>
              </a:rPr>
              <a:t> is odd</a:t>
            </a:r>
            <a:br>
              <a:rPr lang="en-US" sz="3200" dirty="0" smtClean="0">
                <a:latin typeface="Comic Sans MS" panose="030F0702030302020204" pitchFamily="66" charset="0"/>
              </a:rPr>
            </a:br>
            <a:r>
              <a:rPr lang="en-US" sz="3200" dirty="0" smtClean="0">
                <a:latin typeface="Comic Sans MS" panose="030F0702030302020204" pitchFamily="66" charset="0"/>
              </a:rPr>
              <a:t>q: n is odd</a:t>
            </a:r>
            <a:endParaRPr lang="en-US" sz="3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441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Proof by Contraposition</a:t>
            </a:r>
            <a:r>
              <a:rPr lang="en-US" dirty="0" smtClean="0">
                <a:latin typeface="Comic Sans MS" panose="030F0702030302020204" pitchFamily="66" charset="0"/>
              </a:rPr>
              <a:t>: </a:t>
            </a:r>
            <a:r>
              <a:rPr lang="en-US" dirty="0">
                <a:latin typeface="Comic Sans MS" panose="030F0702030302020204" pitchFamily="66" charset="0"/>
              </a:rPr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17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If </a:t>
            </a:r>
            <a:r>
              <a:rPr lang="en-US" dirty="0">
                <a:latin typeface="Comic Sans MS" panose="030F0702030302020204" pitchFamily="66" charset="0"/>
              </a:rPr>
              <a:t>3n + 2</a:t>
            </a:r>
            <a:r>
              <a:rPr lang="en-US" dirty="0" smtClean="0">
                <a:latin typeface="Comic Sans MS" panose="030F0702030302020204" pitchFamily="66" charset="0"/>
              </a:rPr>
              <a:t> is odd then n is odd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67770" y="2742300"/>
            <a:ext cx="3608696" cy="1352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>
                <a:latin typeface="Comic Sans MS" panose="030F0702030302020204" pitchFamily="66" charset="0"/>
              </a:rPr>
              <a:t>p: </a:t>
            </a:r>
            <a:r>
              <a:rPr lang="en-US" sz="3200" dirty="0">
                <a:latin typeface="Comic Sans MS" panose="030F0702030302020204" pitchFamily="66" charset="0"/>
              </a:rPr>
              <a:t>3n + 2</a:t>
            </a:r>
            <a:r>
              <a:rPr lang="en-US" sz="3200" dirty="0" smtClean="0">
                <a:latin typeface="Comic Sans MS" panose="030F0702030302020204" pitchFamily="66" charset="0"/>
              </a:rPr>
              <a:t> is odd</a:t>
            </a:r>
            <a:br>
              <a:rPr lang="en-US" sz="3200" dirty="0" smtClean="0">
                <a:latin typeface="Comic Sans MS" panose="030F0702030302020204" pitchFamily="66" charset="0"/>
              </a:rPr>
            </a:br>
            <a:r>
              <a:rPr lang="en-US" sz="3200" dirty="0" smtClean="0">
                <a:latin typeface="Comic Sans MS" panose="030F0702030302020204" pitchFamily="66" charset="0"/>
              </a:rPr>
              <a:t>q: n is odd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288205" y="2812813"/>
            <a:ext cx="4288810" cy="1352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>￢ </a:t>
            </a:r>
            <a:r>
              <a:rPr lang="en-US" sz="3200" dirty="0" smtClean="0">
                <a:latin typeface="Comic Sans MS" panose="030F0702030302020204" pitchFamily="66" charset="0"/>
              </a:rPr>
              <a:t>p: </a:t>
            </a:r>
            <a:r>
              <a:rPr lang="en-US" sz="3200" dirty="0">
                <a:latin typeface="Comic Sans MS" panose="030F0702030302020204" pitchFamily="66" charset="0"/>
              </a:rPr>
              <a:t>3n + 2</a:t>
            </a:r>
            <a:r>
              <a:rPr lang="en-US" sz="3200" dirty="0" smtClean="0">
                <a:latin typeface="Comic Sans MS" panose="030F0702030302020204" pitchFamily="66" charset="0"/>
              </a:rPr>
              <a:t> is even</a:t>
            </a:r>
            <a:br>
              <a:rPr lang="en-US" sz="3200" dirty="0" smtClean="0">
                <a:latin typeface="Comic Sans MS" panose="030F0702030302020204" pitchFamily="66" charset="0"/>
              </a:rPr>
            </a:br>
            <a:r>
              <a:rPr lang="en-US" sz="3200" dirty="0">
                <a:latin typeface="Comic Sans MS" panose="030F0702030302020204" pitchFamily="66" charset="0"/>
              </a:rPr>
              <a:t>￢ </a:t>
            </a:r>
            <a:r>
              <a:rPr lang="en-US" sz="3200" dirty="0" smtClean="0">
                <a:latin typeface="Comic Sans MS" panose="030F0702030302020204" pitchFamily="66" charset="0"/>
              </a:rPr>
              <a:t>q: n is even</a:t>
            </a:r>
            <a:endParaRPr lang="en-US" sz="3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37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Direct Proofs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dirty="0">
                <a:latin typeface="Comic Sans MS" panose="030F0702030302020204" pitchFamily="66" charset="0"/>
              </a:rPr>
              <a:t>Proving p </a:t>
            </a:r>
            <a:r>
              <a:rPr lang="en-US" sz="4400" dirty="0" smtClean="0">
                <a:latin typeface="Comic Sans MS" panose="030F0702030302020204" pitchFamily="66" charset="0"/>
              </a:rPr>
              <a:t>→ q(implications)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Step 1: Assume p (is true)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Step 2: Show that q logically follows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68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Proof by Contraposition</a:t>
            </a:r>
            <a:r>
              <a:rPr lang="en-US" dirty="0" smtClean="0">
                <a:latin typeface="Comic Sans MS" panose="030F0702030302020204" pitchFamily="66" charset="0"/>
              </a:rPr>
              <a:t>: </a:t>
            </a:r>
            <a:r>
              <a:rPr lang="en-US" dirty="0">
                <a:latin typeface="Comic Sans MS" panose="030F0702030302020204" pitchFamily="66" charset="0"/>
              </a:rPr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17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If </a:t>
            </a:r>
            <a:r>
              <a:rPr lang="en-US" dirty="0">
                <a:latin typeface="Comic Sans MS" panose="030F0702030302020204" pitchFamily="66" charset="0"/>
              </a:rPr>
              <a:t>3n + 2</a:t>
            </a:r>
            <a:r>
              <a:rPr lang="en-US" dirty="0" smtClean="0">
                <a:latin typeface="Comic Sans MS" panose="030F0702030302020204" pitchFamily="66" charset="0"/>
              </a:rPr>
              <a:t> is odd then n is odd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67770" y="2742300"/>
            <a:ext cx="3608696" cy="1352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>
                <a:latin typeface="Comic Sans MS" panose="030F0702030302020204" pitchFamily="66" charset="0"/>
              </a:rPr>
              <a:t>p: </a:t>
            </a:r>
            <a:r>
              <a:rPr lang="en-US" sz="3200" dirty="0">
                <a:latin typeface="Comic Sans MS" panose="030F0702030302020204" pitchFamily="66" charset="0"/>
              </a:rPr>
              <a:t>3n + 2</a:t>
            </a:r>
            <a:r>
              <a:rPr lang="en-US" sz="3200" dirty="0" smtClean="0">
                <a:latin typeface="Comic Sans MS" panose="030F0702030302020204" pitchFamily="66" charset="0"/>
              </a:rPr>
              <a:t> is odd</a:t>
            </a:r>
            <a:br>
              <a:rPr lang="en-US" sz="3200" dirty="0" smtClean="0">
                <a:latin typeface="Comic Sans MS" panose="030F0702030302020204" pitchFamily="66" charset="0"/>
              </a:rPr>
            </a:br>
            <a:r>
              <a:rPr lang="en-US" sz="3200" dirty="0" smtClean="0">
                <a:latin typeface="Comic Sans MS" panose="030F0702030302020204" pitchFamily="66" charset="0"/>
              </a:rPr>
              <a:t>q: n is odd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01805" y="4532432"/>
            <a:ext cx="5585347" cy="1336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>
                <a:latin typeface="Comic Sans MS" panose="030F0702030302020204" pitchFamily="66" charset="0"/>
              </a:rPr>
              <a:t>Step1: Assume, </a:t>
            </a:r>
            <a:r>
              <a:rPr lang="en-US" sz="3200" dirty="0">
                <a:latin typeface="Comic Sans MS" panose="030F0702030302020204" pitchFamily="66" charset="0"/>
              </a:rPr>
              <a:t>￢ q</a:t>
            </a:r>
            <a:r>
              <a:rPr lang="en-US" sz="3200" dirty="0" smtClean="0">
                <a:latin typeface="Comic Sans MS" panose="030F0702030302020204" pitchFamily="66" charset="0"/>
              </a:rPr>
              <a:t> is true.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>
                <a:latin typeface="Comic Sans MS" panose="030F0702030302020204" pitchFamily="66" charset="0"/>
              </a:rPr>
              <a:t>Hence, n is even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288205" y="2812813"/>
            <a:ext cx="4288810" cy="1352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>￢ </a:t>
            </a:r>
            <a:r>
              <a:rPr lang="en-US" sz="3200" dirty="0" smtClean="0">
                <a:latin typeface="Comic Sans MS" panose="030F0702030302020204" pitchFamily="66" charset="0"/>
              </a:rPr>
              <a:t>p: </a:t>
            </a:r>
            <a:r>
              <a:rPr lang="en-US" sz="3200" dirty="0">
                <a:latin typeface="Comic Sans MS" panose="030F0702030302020204" pitchFamily="66" charset="0"/>
              </a:rPr>
              <a:t>3n + 2</a:t>
            </a:r>
            <a:r>
              <a:rPr lang="en-US" sz="3200" dirty="0" smtClean="0">
                <a:latin typeface="Comic Sans MS" panose="030F0702030302020204" pitchFamily="66" charset="0"/>
              </a:rPr>
              <a:t> is even</a:t>
            </a:r>
            <a:br>
              <a:rPr lang="en-US" sz="3200" dirty="0" smtClean="0">
                <a:latin typeface="Comic Sans MS" panose="030F0702030302020204" pitchFamily="66" charset="0"/>
              </a:rPr>
            </a:br>
            <a:r>
              <a:rPr lang="en-US" sz="3200" dirty="0">
                <a:latin typeface="Comic Sans MS" panose="030F0702030302020204" pitchFamily="66" charset="0"/>
              </a:rPr>
              <a:t>￢ </a:t>
            </a:r>
            <a:r>
              <a:rPr lang="en-US" sz="3200" dirty="0" smtClean="0">
                <a:latin typeface="Comic Sans MS" panose="030F0702030302020204" pitchFamily="66" charset="0"/>
              </a:rPr>
              <a:t>q: n is even</a:t>
            </a:r>
            <a:endParaRPr lang="en-US" sz="3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747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Proof by Contraposition</a:t>
            </a:r>
            <a:r>
              <a:rPr lang="en-US" dirty="0" smtClean="0">
                <a:latin typeface="Comic Sans MS" panose="030F0702030302020204" pitchFamily="66" charset="0"/>
              </a:rPr>
              <a:t>: </a:t>
            </a:r>
            <a:r>
              <a:rPr lang="en-US" dirty="0">
                <a:latin typeface="Comic Sans MS" panose="030F0702030302020204" pitchFamily="66" charset="0"/>
              </a:rPr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17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If </a:t>
            </a:r>
            <a:r>
              <a:rPr lang="en-US" dirty="0">
                <a:latin typeface="Comic Sans MS" panose="030F0702030302020204" pitchFamily="66" charset="0"/>
              </a:rPr>
              <a:t>3n + 2</a:t>
            </a:r>
            <a:r>
              <a:rPr lang="en-US" dirty="0" smtClean="0">
                <a:latin typeface="Comic Sans MS" panose="030F0702030302020204" pitchFamily="66" charset="0"/>
              </a:rPr>
              <a:t> is odd then n is odd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67770" y="2742300"/>
            <a:ext cx="3608696" cy="1352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>
                <a:latin typeface="Comic Sans MS" panose="030F0702030302020204" pitchFamily="66" charset="0"/>
              </a:rPr>
              <a:t>p: </a:t>
            </a:r>
            <a:r>
              <a:rPr lang="en-US" sz="3200" dirty="0">
                <a:latin typeface="Comic Sans MS" panose="030F0702030302020204" pitchFamily="66" charset="0"/>
              </a:rPr>
              <a:t>3n + 2</a:t>
            </a:r>
            <a:r>
              <a:rPr lang="en-US" sz="3200" dirty="0" smtClean="0">
                <a:latin typeface="Comic Sans MS" panose="030F0702030302020204" pitchFamily="66" charset="0"/>
              </a:rPr>
              <a:t> is odd</a:t>
            </a:r>
            <a:br>
              <a:rPr lang="en-US" sz="3200" dirty="0" smtClean="0">
                <a:latin typeface="Comic Sans MS" panose="030F0702030302020204" pitchFamily="66" charset="0"/>
              </a:rPr>
            </a:br>
            <a:r>
              <a:rPr lang="en-US" sz="3200" dirty="0" smtClean="0">
                <a:latin typeface="Comic Sans MS" panose="030F0702030302020204" pitchFamily="66" charset="0"/>
              </a:rPr>
              <a:t>q: n is odd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01805" y="4532432"/>
            <a:ext cx="5585347" cy="1336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>
                <a:latin typeface="Comic Sans MS" panose="030F0702030302020204" pitchFamily="66" charset="0"/>
              </a:rPr>
              <a:t>Step1: Assume, </a:t>
            </a:r>
            <a:r>
              <a:rPr lang="en-US" sz="3200" dirty="0">
                <a:latin typeface="Comic Sans MS" panose="030F0702030302020204" pitchFamily="66" charset="0"/>
              </a:rPr>
              <a:t>￢ q</a:t>
            </a:r>
            <a:r>
              <a:rPr lang="en-US" sz="3200" dirty="0" smtClean="0">
                <a:latin typeface="Comic Sans MS" panose="030F0702030302020204" pitchFamily="66" charset="0"/>
              </a:rPr>
              <a:t> is true.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>
                <a:latin typeface="Comic Sans MS" panose="030F0702030302020204" pitchFamily="66" charset="0"/>
              </a:rPr>
              <a:t>Hence, n is even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41108" y="4903195"/>
                <a:ext cx="2935406" cy="80156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 n = 2k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1108" y="4903195"/>
                <a:ext cx="2935406" cy="801569"/>
              </a:xfrm>
              <a:prstGeom prst="rect">
                <a:avLst/>
              </a:prstGeom>
              <a:blipFill rotWithShape="0">
                <a:blip r:embed="rId2"/>
                <a:stretch>
                  <a:fillRect t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288205" y="2812813"/>
            <a:ext cx="4288810" cy="1352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>￢ </a:t>
            </a:r>
            <a:r>
              <a:rPr lang="en-US" sz="3200" dirty="0" smtClean="0">
                <a:latin typeface="Comic Sans MS" panose="030F0702030302020204" pitchFamily="66" charset="0"/>
              </a:rPr>
              <a:t>p: </a:t>
            </a:r>
            <a:r>
              <a:rPr lang="en-US" sz="3200" dirty="0">
                <a:latin typeface="Comic Sans MS" panose="030F0702030302020204" pitchFamily="66" charset="0"/>
              </a:rPr>
              <a:t>3n + 2</a:t>
            </a:r>
            <a:r>
              <a:rPr lang="en-US" sz="3200" dirty="0" smtClean="0">
                <a:latin typeface="Comic Sans MS" panose="030F0702030302020204" pitchFamily="66" charset="0"/>
              </a:rPr>
              <a:t> is even</a:t>
            </a:r>
            <a:br>
              <a:rPr lang="en-US" sz="3200" dirty="0" smtClean="0">
                <a:latin typeface="Comic Sans MS" panose="030F0702030302020204" pitchFamily="66" charset="0"/>
              </a:rPr>
            </a:br>
            <a:r>
              <a:rPr lang="en-US" sz="3200" dirty="0">
                <a:latin typeface="Comic Sans MS" panose="030F0702030302020204" pitchFamily="66" charset="0"/>
              </a:rPr>
              <a:t>￢ </a:t>
            </a:r>
            <a:r>
              <a:rPr lang="en-US" sz="3200" dirty="0" smtClean="0">
                <a:latin typeface="Comic Sans MS" panose="030F0702030302020204" pitchFamily="66" charset="0"/>
              </a:rPr>
              <a:t>q: n is even</a:t>
            </a:r>
            <a:endParaRPr lang="en-US" sz="3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911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Proof by Contraposition: Example 1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01805" y="1802879"/>
            <a:ext cx="3906673" cy="4297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mic Sans MS" panose="030F0702030302020204" pitchFamily="66" charset="0"/>
              </a:rPr>
              <a:t>Step2: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3n + 2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= 3 * (2k) + 2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= 6k + 2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= 2 (3k + 1) </a:t>
            </a:r>
          </a:p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>= 2 </a:t>
            </a:r>
            <a:r>
              <a:rPr lang="en-US" sz="3200" dirty="0" smtClean="0">
                <a:latin typeface="Comic Sans MS" panose="030F0702030302020204" pitchFamily="66" charset="0"/>
              </a:rPr>
              <a:t>m</a:t>
            </a:r>
            <a:endParaRPr lang="en-US" sz="32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1750531" y="4443927"/>
            <a:ext cx="4709615" cy="1991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45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Proof by Contraposition: Example 1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01805" y="1802879"/>
            <a:ext cx="3906673" cy="4297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mic Sans MS" panose="030F0702030302020204" pitchFamily="66" charset="0"/>
              </a:rPr>
              <a:t>Step2: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3n + 2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= 3 * (2k) + 2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= 6k + 2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= 2 (3k + 1) </a:t>
            </a:r>
          </a:p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>= 2 </a:t>
            </a:r>
            <a:r>
              <a:rPr lang="en-US" sz="3200" dirty="0" smtClean="0">
                <a:latin typeface="Comic Sans MS" panose="030F0702030302020204" pitchFamily="66" charset="0"/>
              </a:rPr>
              <a:t>m</a:t>
            </a:r>
            <a:endParaRPr lang="en-US" sz="32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156277" y="5192072"/>
            <a:ext cx="4709615" cy="1991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44820" y="2787793"/>
                <a:ext cx="5037161" cy="80156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 3n + 2 is even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4820" y="2787793"/>
                <a:ext cx="5037161" cy="801569"/>
              </a:xfrm>
              <a:prstGeom prst="rect">
                <a:avLst/>
              </a:prstGeom>
              <a:blipFill rotWithShape="0">
                <a:blip r:embed="rId2"/>
                <a:stretch>
                  <a:fillRect t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2480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Proof by Contraposition: Example 1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01805" y="1802879"/>
            <a:ext cx="3906673" cy="4297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mic Sans MS" panose="030F0702030302020204" pitchFamily="66" charset="0"/>
              </a:rPr>
              <a:t>Step2: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3n + 2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= 3 * (2k) + 2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= 6k + 2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= 2 (3k + 1) </a:t>
            </a:r>
          </a:p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>= 2 </a:t>
            </a:r>
            <a:r>
              <a:rPr lang="en-US" sz="3200" dirty="0" smtClean="0">
                <a:latin typeface="Comic Sans MS" panose="030F0702030302020204" pitchFamily="66" charset="0"/>
              </a:rPr>
              <a:t>m</a:t>
            </a:r>
            <a:endParaRPr lang="en-US" sz="32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156277" y="5192072"/>
            <a:ext cx="4709615" cy="1991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44820" y="2787793"/>
                <a:ext cx="5037161" cy="80156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 3n + 2 is even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4820" y="2787793"/>
                <a:ext cx="5037161" cy="801569"/>
              </a:xfrm>
              <a:prstGeom prst="rect">
                <a:avLst/>
              </a:prstGeom>
              <a:blipFill rotWithShape="0">
                <a:blip r:embed="rId2"/>
                <a:stretch>
                  <a:fillRect t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27978" y="3881889"/>
                <a:ext cx="5037161" cy="78564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 </a:t>
                </a:r>
                <a:r>
                  <a:rPr lang="en-US" sz="3200" dirty="0">
                    <a:latin typeface="Comic Sans MS" panose="030F0702030302020204" pitchFamily="66" charset="0"/>
                  </a:rPr>
                  <a:t>￢q → ￢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p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978" y="3881889"/>
                <a:ext cx="5037161" cy="785646"/>
              </a:xfrm>
              <a:prstGeom prst="rect">
                <a:avLst/>
              </a:prstGeom>
              <a:blipFill rotWithShape="0">
                <a:blip r:embed="rId3"/>
                <a:stretch>
                  <a:fillRect t="-20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43901" y="4511960"/>
                <a:ext cx="5037161" cy="81066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 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p → q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3901" y="4511960"/>
                <a:ext cx="5037161" cy="810667"/>
              </a:xfrm>
              <a:prstGeom prst="rect">
                <a:avLst/>
              </a:prstGeom>
              <a:blipFill rotWithShape="0">
                <a:blip r:embed="rId4"/>
                <a:stretch>
                  <a:fillRect t="-172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0632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Proof by Contraposition</a:t>
            </a:r>
            <a:r>
              <a:rPr lang="en-US" dirty="0" smtClean="0">
                <a:latin typeface="Comic Sans MS" panose="030F0702030302020204" pitchFamily="66" charset="0"/>
              </a:rPr>
              <a:t>: </a:t>
            </a:r>
            <a:r>
              <a:rPr lang="en-US" dirty="0">
                <a:latin typeface="Comic Sans MS" panose="030F0702030302020204" pitchFamily="66" charset="0"/>
              </a:rPr>
              <a:t>Example </a:t>
            </a:r>
            <a:r>
              <a:rPr lang="en-US" dirty="0" smtClean="0">
                <a:latin typeface="Comic Sans MS" panose="030F0702030302020204" pitchFamily="66" charset="0"/>
              </a:rPr>
              <a:t>2</a:t>
            </a: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2179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latin typeface="Comic Sans MS" panose="030F0702030302020204" pitchFamily="66" charset="0"/>
                  </a:rPr>
                  <a:t>If n = ab then a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 </a:t>
                </a:r>
                <a:r>
                  <a:rPr lang="en-US" dirty="0" smtClean="0">
                    <a:latin typeface="Comic Sans MS" panose="030F0702030302020204" pitchFamily="66" charset="0"/>
                  </a:rPr>
                  <a:t>or b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21790"/>
              </a:xfrm>
              <a:blipFill rotWithShape="0">
                <a:blip r:embed="rId2"/>
                <a:stretch>
                  <a:fillRect l="-1217" t="-18605" b="-24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7770" y="2742300"/>
                <a:ext cx="4850642" cy="135202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200" dirty="0" smtClean="0">
                    <a:latin typeface="Comic Sans MS" panose="030F0702030302020204" pitchFamily="66" charset="0"/>
                  </a:rPr>
                  <a:t>p: n = ab</a:t>
                </a:r>
                <a:br>
                  <a:rPr lang="en-US" sz="3200" dirty="0" smtClean="0">
                    <a:latin typeface="Comic Sans MS" panose="030F0702030302020204" pitchFamily="66" charset="0"/>
                  </a:rPr>
                </a:br>
                <a:r>
                  <a:rPr lang="en-US" sz="3200" dirty="0" smtClean="0">
                    <a:latin typeface="Comic Sans MS" panose="030F0702030302020204" pitchFamily="66" charset="0"/>
                  </a:rPr>
                  <a:t>q: </a:t>
                </a:r>
                <a:r>
                  <a:rPr lang="en-US" sz="3200" dirty="0">
                    <a:latin typeface="Comic Sans MS" panose="030F0702030302020204" pitchFamily="66" charset="0"/>
                  </a:rPr>
                  <a:t>a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 or b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770" y="2742300"/>
                <a:ext cx="4850642" cy="1352028"/>
              </a:xfrm>
              <a:prstGeom prst="rect">
                <a:avLst/>
              </a:prstGeom>
              <a:blipFill rotWithShape="0">
                <a:blip r:embed="rId3"/>
                <a:stretch>
                  <a:fillRect l="-3141" t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37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Proof by Contraposition</a:t>
            </a:r>
            <a:r>
              <a:rPr lang="en-US" dirty="0" smtClean="0">
                <a:latin typeface="Comic Sans MS" panose="030F0702030302020204" pitchFamily="66" charset="0"/>
              </a:rPr>
              <a:t>: </a:t>
            </a:r>
            <a:r>
              <a:rPr lang="en-US" dirty="0">
                <a:latin typeface="Comic Sans MS" panose="030F0702030302020204" pitchFamily="66" charset="0"/>
              </a:rPr>
              <a:t>Example </a:t>
            </a:r>
            <a:r>
              <a:rPr lang="en-US" dirty="0" smtClean="0">
                <a:latin typeface="Comic Sans MS" panose="030F0702030302020204" pitchFamily="66" charset="0"/>
              </a:rPr>
              <a:t>2</a:t>
            </a: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2179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latin typeface="Comic Sans MS" panose="030F0702030302020204" pitchFamily="66" charset="0"/>
                  </a:rPr>
                  <a:t>If n = ab then a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dirty="0">
                    <a:latin typeface="Comic Sans MS" panose="030F0702030302020204" pitchFamily="66" charset="0"/>
                  </a:rPr>
                  <a:t> </a:t>
                </a:r>
                <a:r>
                  <a:rPr lang="en-US" dirty="0" smtClean="0">
                    <a:latin typeface="Comic Sans MS" panose="030F0702030302020204" pitchFamily="66" charset="0"/>
                  </a:rPr>
                  <a:t>or b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21790"/>
              </a:xfrm>
              <a:blipFill rotWithShape="0">
                <a:blip r:embed="rId2"/>
                <a:stretch>
                  <a:fillRect l="-1217" t="-18605" b="-24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7770" y="2742300"/>
                <a:ext cx="4850642" cy="135202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200" dirty="0" smtClean="0">
                    <a:latin typeface="Comic Sans MS" panose="030F0702030302020204" pitchFamily="66" charset="0"/>
                  </a:rPr>
                  <a:t>p: n = ab</a:t>
                </a:r>
                <a:br>
                  <a:rPr lang="en-US" sz="3200" dirty="0" smtClean="0">
                    <a:latin typeface="Comic Sans MS" panose="030F0702030302020204" pitchFamily="66" charset="0"/>
                  </a:rPr>
                </a:br>
                <a:r>
                  <a:rPr lang="en-US" sz="3200" dirty="0" smtClean="0">
                    <a:latin typeface="Comic Sans MS" panose="030F0702030302020204" pitchFamily="66" charset="0"/>
                  </a:rPr>
                  <a:t>q: </a:t>
                </a:r>
                <a:r>
                  <a:rPr lang="en-US" sz="3200" dirty="0">
                    <a:latin typeface="Comic Sans MS" panose="030F0702030302020204" pitchFamily="66" charset="0"/>
                  </a:rPr>
                  <a:t>a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 or b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770" y="2742300"/>
                <a:ext cx="4850642" cy="1352028"/>
              </a:xfrm>
              <a:prstGeom prst="rect">
                <a:avLst/>
              </a:prstGeom>
              <a:blipFill rotWithShape="0">
                <a:blip r:embed="rId3"/>
                <a:stretch>
                  <a:fillRect l="-3141" t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63319" y="2758222"/>
                <a:ext cx="6537278" cy="7219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600" dirty="0" smtClean="0">
                    <a:latin typeface="Comic Sans MS" panose="030F0702030302020204" pitchFamily="66" charset="0"/>
                  </a:rPr>
                  <a:t>￢ q: ￢(</a:t>
                </a:r>
                <a:r>
                  <a:rPr lang="en-US" sz="3600" dirty="0">
                    <a:latin typeface="Comic Sans MS" panose="030F0702030302020204" pitchFamily="66" charset="0"/>
                  </a:rPr>
                  <a:t>a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3600" dirty="0">
                    <a:latin typeface="Comic Sans MS" panose="030F0702030302020204" pitchFamily="66" charset="0"/>
                  </a:rPr>
                  <a:t> or b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3600" dirty="0" smtClean="0">
                    <a:latin typeface="Comic Sans MS" panose="030F0702030302020204" pitchFamily="66" charset="0"/>
                  </a:rPr>
                  <a:t>)</a:t>
                </a:r>
                <a:endParaRPr lang="en-US" sz="36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319" y="2758222"/>
                <a:ext cx="6537278" cy="721957"/>
              </a:xfrm>
              <a:prstGeom prst="rect">
                <a:avLst/>
              </a:prstGeom>
              <a:blipFill rotWithShape="0">
                <a:blip r:embed="rId4"/>
                <a:stretch>
                  <a:fillRect l="-2892" t="-23529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5605" y="4111625"/>
                <a:ext cx="2904699" cy="9107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600" dirty="0" smtClean="0">
                    <a:latin typeface="Comic Sans MS" panose="030F0702030302020204" pitchFamily="66" charset="0"/>
                  </a:rPr>
                  <a:t>￢ p: n 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≄</m:t>
                    </m:r>
                  </m:oMath>
                </a14:m>
                <a:r>
                  <a:rPr lang="en-US" sz="3600" dirty="0" smtClean="0">
                    <a:latin typeface="Comic Sans MS" panose="030F0702030302020204" pitchFamily="66" charset="0"/>
                  </a:rPr>
                  <a:t> ab</a:t>
                </a: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605" y="4111625"/>
                <a:ext cx="2904699" cy="910752"/>
              </a:xfrm>
              <a:prstGeom prst="rect">
                <a:avLst/>
              </a:prstGeom>
              <a:blipFill rotWithShape="0">
                <a:blip r:embed="rId5"/>
                <a:stretch>
                  <a:fillRect l="-6289" t="-1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36643" y="3389554"/>
                <a:ext cx="6075529" cy="7182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600" dirty="0" smtClean="0">
                    <a:latin typeface="Comic Sans MS" panose="030F0702030302020204" pitchFamily="66" charset="0"/>
                  </a:rPr>
                  <a:t>≡ </a:t>
                </a:r>
                <a:r>
                  <a:rPr lang="en-US" sz="3600" dirty="0">
                    <a:latin typeface="Comic Sans MS" panose="030F0702030302020204" pitchFamily="66" charset="0"/>
                  </a:rPr>
                  <a:t>￢(a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3600" dirty="0" smtClean="0">
                    <a:latin typeface="Comic Sans MS" panose="030F0702030302020204" pitchFamily="66" charset="0"/>
                  </a:rPr>
                  <a:t>) and </a:t>
                </a:r>
                <a:r>
                  <a:rPr lang="en-US" sz="3600" dirty="0">
                    <a:latin typeface="Comic Sans MS" panose="030F0702030302020204" pitchFamily="66" charset="0"/>
                  </a:rPr>
                  <a:t>￢(b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3600" dirty="0" smtClean="0">
                    <a:latin typeface="Comic Sans MS" panose="030F0702030302020204" pitchFamily="66" charset="0"/>
                  </a:rPr>
                  <a:t>)</a:t>
                </a:r>
                <a:endParaRPr lang="en-US" sz="36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6643" y="3389554"/>
                <a:ext cx="6075529" cy="718212"/>
              </a:xfrm>
              <a:prstGeom prst="rect">
                <a:avLst/>
              </a:prstGeom>
              <a:blipFill rotWithShape="0">
                <a:blip r:embed="rId6"/>
                <a:stretch>
                  <a:fillRect l="-3009" t="-23729" r="-2407" b="-15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74403" y="4168701"/>
                <a:ext cx="6537278" cy="78312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600" dirty="0" smtClean="0">
                    <a:latin typeface="Comic Sans MS" panose="030F0702030302020204" pitchFamily="66" charset="0"/>
                  </a:rPr>
                  <a:t>≡ (</a:t>
                </a:r>
                <a:r>
                  <a:rPr lang="en-US" sz="3600" dirty="0">
                    <a:latin typeface="Comic Sans MS" panose="030F0702030302020204" pitchFamily="66" charset="0"/>
                  </a:rPr>
                  <a:t>a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ad>
                      <m:radPr>
                        <m:degHide m:val="on"/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3600" dirty="0">
                    <a:latin typeface="Comic Sans MS" panose="030F0702030302020204" pitchFamily="66" charset="0"/>
                  </a:rPr>
                  <a:t>) and </a:t>
                </a:r>
                <a:r>
                  <a:rPr lang="en-US" sz="3600" dirty="0" smtClean="0">
                    <a:latin typeface="Comic Sans MS" panose="030F0702030302020204" pitchFamily="66" charset="0"/>
                  </a:rPr>
                  <a:t>(</a:t>
                </a:r>
                <a:r>
                  <a:rPr lang="en-US" sz="3600" dirty="0">
                    <a:latin typeface="Comic Sans MS" panose="030F0702030302020204" pitchFamily="66" charset="0"/>
                  </a:rPr>
                  <a:t>b</a:t>
                </a:r>
                <a:r>
                  <a:rPr lang="en-US" sz="3600" dirty="0" smtClean="0">
                    <a:latin typeface="Comic Sans MS" panose="030F0702030302020204" pitchFamily="66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ad>
                      <m:radPr>
                        <m:degHide m:val="on"/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3600" dirty="0" smtClean="0">
                    <a:latin typeface="Comic Sans MS" panose="030F0702030302020204" pitchFamily="66" charset="0"/>
                  </a:rPr>
                  <a:t>)</a:t>
                </a:r>
                <a:endParaRPr lang="en-US" sz="36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4403" y="4168701"/>
                <a:ext cx="6537278" cy="783127"/>
              </a:xfrm>
              <a:prstGeom prst="rect">
                <a:avLst/>
              </a:prstGeom>
              <a:blipFill rotWithShape="0">
                <a:blip r:embed="rId7"/>
                <a:stretch>
                  <a:fillRect l="-2796" t="-19531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078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/>
      <p:bldP spid="10" grpId="0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Proof by Contraposition: Example </a:t>
            </a:r>
            <a:r>
              <a:rPr lang="en-US" dirty="0" smtClean="0">
                <a:latin typeface="Comic Sans MS" panose="030F0702030302020204" pitchFamily="66" charset="0"/>
              </a:rPr>
              <a:t>2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156277" y="5192072"/>
            <a:ext cx="4709615" cy="1991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5873" y="1747029"/>
                <a:ext cx="7441862" cy="13361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200" dirty="0" smtClean="0">
                    <a:latin typeface="Comic Sans MS" panose="030F0702030302020204" pitchFamily="66" charset="0"/>
                  </a:rPr>
                  <a:t>Step1: Assume, </a:t>
                </a:r>
                <a:r>
                  <a:rPr lang="en-US" sz="3200" dirty="0">
                    <a:latin typeface="Comic Sans MS" panose="030F0702030302020204" pitchFamily="66" charset="0"/>
                  </a:rPr>
                  <a:t>￢ q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 is true.</a:t>
                </a:r>
              </a:p>
              <a:p>
                <a:pPr marL="0" indent="0">
                  <a:buNone/>
                </a:pPr>
                <a:r>
                  <a:rPr lang="en-US" sz="3200" dirty="0" smtClean="0">
                    <a:latin typeface="Comic Sans MS" panose="030F0702030302020204" pitchFamily="66" charset="0"/>
                  </a:rPr>
                  <a:t>Hence, </a:t>
                </a:r>
                <a:r>
                  <a:rPr lang="en-US" sz="3200" dirty="0">
                    <a:latin typeface="Comic Sans MS" panose="030F0702030302020204" pitchFamily="66" charset="0"/>
                  </a:rPr>
                  <a:t>(a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ad>
                      <m:radPr>
                        <m:degHide m:val="on"/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) and (b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ad>
                      <m:radPr>
                        <m:degHide m:val="on"/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) is true</a:t>
                </a:r>
                <a:endParaRPr lang="en-US" sz="3200" dirty="0">
                  <a:latin typeface="Comic Sans MS" panose="030F0702030302020204" pitchFamily="66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3200" dirty="0" smtClean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873" y="1747029"/>
                <a:ext cx="7441862" cy="1336106"/>
              </a:xfrm>
              <a:prstGeom prst="rect">
                <a:avLst/>
              </a:prstGeom>
              <a:blipFill rotWithShape="0">
                <a:blip r:embed="rId5"/>
                <a:stretch>
                  <a:fillRect l="-2129" t="-11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597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Proof by Contraposition: Example </a:t>
            </a:r>
            <a:r>
              <a:rPr lang="en-US" dirty="0" smtClean="0">
                <a:latin typeface="Comic Sans MS" panose="030F0702030302020204" pitchFamily="66" charset="0"/>
              </a:rPr>
              <a:t>2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5959054" y="5192072"/>
            <a:ext cx="4709615" cy="1991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2315" y="3125418"/>
                <a:ext cx="5037161" cy="296589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200" dirty="0" smtClean="0">
                    <a:latin typeface="Comic Sans MS" panose="030F0702030302020204" pitchFamily="66" charset="0"/>
                  </a:rPr>
                  <a:t>Step2:</a:t>
                </a:r>
              </a:p>
              <a:p>
                <a:pPr marL="0" indent="0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>(a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ad>
                      <m:radPr>
                        <m:degHide m:val="on"/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) and 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/>
                </a:r>
                <a:br>
                  <a:rPr lang="en-US" sz="3200" dirty="0" smtClean="0">
                    <a:latin typeface="Comic Sans MS" panose="030F0702030302020204" pitchFamily="66" charset="0"/>
                  </a:rPr>
                </a:br>
                <a:r>
                  <a:rPr lang="en-US" sz="3200" dirty="0" smtClean="0">
                    <a:latin typeface="Comic Sans MS" panose="030F0702030302020204" pitchFamily="66" charset="0"/>
                  </a:rPr>
                  <a:t>(</a:t>
                </a:r>
                <a:r>
                  <a:rPr lang="en-US" sz="3200" dirty="0">
                    <a:latin typeface="Comic Sans MS" panose="030F0702030302020204" pitchFamily="66" charset="0"/>
                  </a:rPr>
                  <a:t>b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ad>
                      <m:radPr>
                        <m:degHide m:val="on"/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 ab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ad>
                      <m:radPr>
                        <m:degHide m:val="on"/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  <m:rad>
                      <m:radPr>
                        <m:degHide m:val="on"/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/>
                </a:r>
                <a:br>
                  <a:rPr lang="en-US" sz="3200" dirty="0" smtClean="0">
                    <a:latin typeface="Comic Sans MS" panose="030F0702030302020204" pitchFamily="66" charset="0"/>
                  </a:rPr>
                </a:b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 ab &gt; n 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315" y="3125418"/>
                <a:ext cx="5037161" cy="2965892"/>
              </a:xfrm>
              <a:prstGeom prst="rect">
                <a:avLst/>
              </a:prstGeom>
              <a:blipFill rotWithShape="0">
                <a:blip r:embed="rId2"/>
                <a:stretch>
                  <a:fillRect l="-3023" t="-4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5873" y="1747029"/>
                <a:ext cx="7441862" cy="13361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200" dirty="0" smtClean="0">
                    <a:latin typeface="Comic Sans MS" panose="030F0702030302020204" pitchFamily="66" charset="0"/>
                  </a:rPr>
                  <a:t>Step1: Assume, </a:t>
                </a:r>
                <a:r>
                  <a:rPr lang="en-US" sz="3200" dirty="0">
                    <a:latin typeface="Comic Sans MS" panose="030F0702030302020204" pitchFamily="66" charset="0"/>
                  </a:rPr>
                  <a:t>￢ q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 is true.</a:t>
                </a:r>
              </a:p>
              <a:p>
                <a:pPr marL="0" indent="0">
                  <a:buNone/>
                </a:pPr>
                <a:r>
                  <a:rPr lang="en-US" sz="3200" dirty="0" smtClean="0">
                    <a:latin typeface="Comic Sans MS" panose="030F0702030302020204" pitchFamily="66" charset="0"/>
                  </a:rPr>
                  <a:t>Hence, </a:t>
                </a:r>
                <a:r>
                  <a:rPr lang="en-US" sz="3200" dirty="0">
                    <a:latin typeface="Comic Sans MS" panose="030F0702030302020204" pitchFamily="66" charset="0"/>
                  </a:rPr>
                  <a:t>(a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ad>
                      <m:radPr>
                        <m:degHide m:val="on"/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) and (b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ad>
                      <m:radPr>
                        <m:degHide m:val="on"/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) is true</a:t>
                </a:r>
                <a:endParaRPr lang="en-US" sz="3200" dirty="0">
                  <a:latin typeface="Comic Sans MS" panose="030F0702030302020204" pitchFamily="66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3200" dirty="0" smtClean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873" y="1747029"/>
                <a:ext cx="7441862" cy="1336106"/>
              </a:xfrm>
              <a:prstGeom prst="rect">
                <a:avLst/>
              </a:prstGeom>
              <a:blipFill rotWithShape="0">
                <a:blip r:embed="rId5"/>
                <a:stretch>
                  <a:fillRect l="-2129" t="-11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8938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Proof by Contraposition: Example </a:t>
            </a:r>
            <a:r>
              <a:rPr lang="en-US" dirty="0" smtClean="0">
                <a:latin typeface="Comic Sans MS" panose="030F0702030302020204" pitchFamily="66" charset="0"/>
              </a:rPr>
              <a:t>2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156277" y="5192072"/>
            <a:ext cx="4709615" cy="1991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2315" y="3125418"/>
                <a:ext cx="5037161" cy="296589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200" dirty="0" smtClean="0">
                    <a:latin typeface="Comic Sans MS" panose="030F0702030302020204" pitchFamily="66" charset="0"/>
                  </a:rPr>
                  <a:t>Step2:</a:t>
                </a:r>
              </a:p>
              <a:p>
                <a:pPr marL="0" indent="0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>(a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ad>
                      <m:radPr>
                        <m:degHide m:val="on"/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) and 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/>
                </a:r>
                <a:br>
                  <a:rPr lang="en-US" sz="3200" dirty="0" smtClean="0">
                    <a:latin typeface="Comic Sans MS" panose="030F0702030302020204" pitchFamily="66" charset="0"/>
                  </a:rPr>
                </a:br>
                <a:r>
                  <a:rPr lang="en-US" sz="3200" dirty="0" smtClean="0">
                    <a:latin typeface="Comic Sans MS" panose="030F0702030302020204" pitchFamily="66" charset="0"/>
                  </a:rPr>
                  <a:t>(</a:t>
                </a:r>
                <a:r>
                  <a:rPr lang="en-US" sz="3200" dirty="0">
                    <a:latin typeface="Comic Sans MS" panose="030F0702030302020204" pitchFamily="66" charset="0"/>
                  </a:rPr>
                  <a:t>b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ad>
                      <m:radPr>
                        <m:degHide m:val="on"/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 ab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ad>
                      <m:radPr>
                        <m:degHide m:val="on"/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  <m:rad>
                      <m:radPr>
                        <m:degHide m:val="on"/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/>
                </a:r>
                <a:br>
                  <a:rPr lang="en-US" sz="3200" dirty="0" smtClean="0">
                    <a:latin typeface="Comic Sans MS" panose="030F0702030302020204" pitchFamily="66" charset="0"/>
                  </a:rPr>
                </a:b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 ab &gt; n 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315" y="3125418"/>
                <a:ext cx="5037161" cy="2965892"/>
              </a:xfrm>
              <a:prstGeom prst="rect">
                <a:avLst/>
              </a:prstGeom>
              <a:blipFill rotWithShape="0">
                <a:blip r:embed="rId2"/>
                <a:stretch>
                  <a:fillRect l="-3023" t="-4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75643" y="4015008"/>
                <a:ext cx="2724847" cy="78564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 </a:t>
                </a:r>
                <a:r>
                  <a:rPr lang="en-US" sz="3200" dirty="0">
                    <a:latin typeface="Comic Sans MS" panose="030F0702030302020204" pitchFamily="66" charset="0"/>
                  </a:rPr>
                  <a:t>￢q → ￢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p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643" y="4015008"/>
                <a:ext cx="2724847" cy="785646"/>
              </a:xfrm>
              <a:prstGeom prst="rect">
                <a:avLst/>
              </a:prstGeom>
              <a:blipFill rotWithShape="0">
                <a:blip r:embed="rId3"/>
                <a:stretch>
                  <a:fillRect t="-20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64958" y="4616943"/>
                <a:ext cx="3180296" cy="81066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 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p → q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958" y="4616943"/>
                <a:ext cx="3180296" cy="810667"/>
              </a:xfrm>
              <a:prstGeom prst="rect">
                <a:avLst/>
              </a:prstGeom>
              <a:blipFill rotWithShape="0">
                <a:blip r:embed="rId4"/>
                <a:stretch>
                  <a:fillRect t="-172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5873" y="1747029"/>
                <a:ext cx="7441862" cy="13361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200" dirty="0" smtClean="0">
                    <a:latin typeface="Comic Sans MS" panose="030F0702030302020204" pitchFamily="66" charset="0"/>
                  </a:rPr>
                  <a:t>Step1: Assume, </a:t>
                </a:r>
                <a:r>
                  <a:rPr lang="en-US" sz="3200" dirty="0">
                    <a:latin typeface="Comic Sans MS" panose="030F0702030302020204" pitchFamily="66" charset="0"/>
                  </a:rPr>
                  <a:t>￢ q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 is true.</a:t>
                </a:r>
              </a:p>
              <a:p>
                <a:pPr marL="0" indent="0">
                  <a:buNone/>
                </a:pPr>
                <a:r>
                  <a:rPr lang="en-US" sz="3200" dirty="0" smtClean="0">
                    <a:latin typeface="Comic Sans MS" panose="030F0702030302020204" pitchFamily="66" charset="0"/>
                  </a:rPr>
                  <a:t>Hence, </a:t>
                </a:r>
                <a:r>
                  <a:rPr lang="en-US" sz="3200" dirty="0">
                    <a:latin typeface="Comic Sans MS" panose="030F0702030302020204" pitchFamily="66" charset="0"/>
                  </a:rPr>
                  <a:t>(a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ad>
                      <m:radPr>
                        <m:degHide m:val="on"/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) and (b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ad>
                      <m:radPr>
                        <m:degHide m:val="on"/>
                        <m:ctrlP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) is true</a:t>
                </a:r>
                <a:endParaRPr lang="en-US" sz="3200" dirty="0">
                  <a:latin typeface="Comic Sans MS" panose="030F0702030302020204" pitchFamily="66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3200" dirty="0" smtClean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873" y="1747029"/>
                <a:ext cx="7441862" cy="1336106"/>
              </a:xfrm>
              <a:prstGeom prst="rect">
                <a:avLst/>
              </a:prstGeom>
              <a:blipFill rotWithShape="0">
                <a:blip r:embed="rId5"/>
                <a:stretch>
                  <a:fillRect l="-2129" t="-11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03876" y="3396870"/>
                <a:ext cx="2398140" cy="6048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200" dirty="0" smtClean="0">
                    <a:latin typeface="Comic Sans MS" panose="030F0702030302020204" pitchFamily="66" charset="0"/>
                  </a:rPr>
                  <a:t>n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≄</m:t>
                    </m:r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 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ab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3876" y="3396870"/>
                <a:ext cx="2398140" cy="604864"/>
              </a:xfrm>
              <a:prstGeom prst="rect">
                <a:avLst/>
              </a:prstGeom>
              <a:blipFill rotWithShape="0">
                <a:blip r:embed="rId6"/>
                <a:stretch>
                  <a:fillRect l="-6345" t="-21212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2759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/>
      <p:bldP spid="7" grpId="0"/>
      <p:bldP spid="9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Direct Proofs: 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17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If n is odd then 3n + 2 is odd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89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Proof </a:t>
            </a:r>
            <a:r>
              <a:rPr lang="en-US" smtClean="0">
                <a:latin typeface="Comic Sans MS" panose="030F0702030302020204" pitchFamily="66" charset="0"/>
              </a:rPr>
              <a:t>by Contradiction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41929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 smtClean="0">
                <a:latin typeface="Comic Sans MS" panose="030F0702030302020204" pitchFamily="66" charset="0"/>
              </a:rPr>
              <a:t>p → q(implications)</a:t>
            </a: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Step1: Assume, p is true</a:t>
            </a:r>
            <a:r>
              <a:rPr lang="en-US" dirty="0" smtClean="0">
                <a:latin typeface="Comic Sans MS" panose="030F0702030302020204" pitchFamily="66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Step2: Assume, ￢ q is true</a:t>
            </a:r>
            <a:r>
              <a:rPr lang="en-US" dirty="0" smtClean="0">
                <a:latin typeface="Comic Sans MS" panose="030F0702030302020204" pitchFamily="66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Step3: Prove that ￢p is </a:t>
            </a:r>
            <a:r>
              <a:rPr lang="en-US" dirty="0" smtClean="0">
                <a:latin typeface="Comic Sans MS" panose="030F0702030302020204" pitchFamily="66" charset="0"/>
              </a:rPr>
              <a:t>true from </a:t>
            </a:r>
            <a:r>
              <a:rPr lang="en-US" dirty="0">
                <a:latin typeface="Comic Sans MS" panose="030F0702030302020204" pitchFamily="66" charset="0"/>
              </a:rPr>
              <a:t>￢ q</a:t>
            </a:r>
          </a:p>
          <a:p>
            <a:pPr marL="0" indent="0">
              <a:buNone/>
            </a:pPr>
            <a:endParaRPr lang="en-US" sz="36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36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3600" dirty="0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982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Proof by </a:t>
            </a:r>
            <a:r>
              <a:rPr lang="en-US" dirty="0" smtClean="0">
                <a:latin typeface="Comic Sans MS" panose="030F0702030302020204" pitchFamily="66" charset="0"/>
              </a:rPr>
              <a:t>Contradiction: </a:t>
            </a:r>
            <a:r>
              <a:rPr lang="en-US" dirty="0">
                <a:latin typeface="Comic Sans MS" panose="030F0702030302020204" pitchFamily="66" charset="0"/>
              </a:rPr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17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If </a:t>
            </a:r>
            <a:r>
              <a:rPr lang="en-US" dirty="0">
                <a:latin typeface="Comic Sans MS" panose="030F0702030302020204" pitchFamily="66" charset="0"/>
              </a:rPr>
              <a:t>3n + 2</a:t>
            </a:r>
            <a:r>
              <a:rPr lang="en-US" dirty="0" smtClean="0">
                <a:latin typeface="Comic Sans MS" panose="030F0702030302020204" pitchFamily="66" charset="0"/>
              </a:rPr>
              <a:t> is odd then n is odd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67770" y="2742300"/>
            <a:ext cx="3608696" cy="1352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>
                <a:latin typeface="Comic Sans MS" panose="030F0702030302020204" pitchFamily="66" charset="0"/>
              </a:rPr>
              <a:t>p: </a:t>
            </a:r>
            <a:r>
              <a:rPr lang="en-US" sz="3200" dirty="0">
                <a:latin typeface="Comic Sans MS" panose="030F0702030302020204" pitchFamily="66" charset="0"/>
              </a:rPr>
              <a:t>3n + 2</a:t>
            </a:r>
            <a:r>
              <a:rPr lang="en-US" sz="3200" dirty="0" smtClean="0">
                <a:latin typeface="Comic Sans MS" panose="030F0702030302020204" pitchFamily="66" charset="0"/>
              </a:rPr>
              <a:t> is odd</a:t>
            </a:r>
            <a:br>
              <a:rPr lang="en-US" sz="3200" dirty="0" smtClean="0">
                <a:latin typeface="Comic Sans MS" panose="030F0702030302020204" pitchFamily="66" charset="0"/>
              </a:rPr>
            </a:br>
            <a:r>
              <a:rPr lang="en-US" sz="3200" dirty="0" smtClean="0">
                <a:latin typeface="Comic Sans MS" panose="030F0702030302020204" pitchFamily="66" charset="0"/>
              </a:rPr>
              <a:t>q: n is odd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288205" y="2812813"/>
            <a:ext cx="4288810" cy="1352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>￢ </a:t>
            </a:r>
            <a:r>
              <a:rPr lang="en-US" sz="3200" dirty="0" smtClean="0">
                <a:latin typeface="Comic Sans MS" panose="030F0702030302020204" pitchFamily="66" charset="0"/>
              </a:rPr>
              <a:t>p: </a:t>
            </a:r>
            <a:r>
              <a:rPr lang="en-US" sz="3200" dirty="0">
                <a:latin typeface="Comic Sans MS" panose="030F0702030302020204" pitchFamily="66" charset="0"/>
              </a:rPr>
              <a:t>3n + 2</a:t>
            </a:r>
            <a:r>
              <a:rPr lang="en-US" sz="3200" dirty="0" smtClean="0">
                <a:latin typeface="Comic Sans MS" panose="030F0702030302020204" pitchFamily="66" charset="0"/>
              </a:rPr>
              <a:t> is even</a:t>
            </a:r>
            <a:br>
              <a:rPr lang="en-US" sz="3200" dirty="0" smtClean="0">
                <a:latin typeface="Comic Sans MS" panose="030F0702030302020204" pitchFamily="66" charset="0"/>
              </a:rPr>
            </a:br>
            <a:r>
              <a:rPr lang="en-US" sz="3200" dirty="0">
                <a:latin typeface="Comic Sans MS" panose="030F0702030302020204" pitchFamily="66" charset="0"/>
              </a:rPr>
              <a:t>￢ </a:t>
            </a:r>
            <a:r>
              <a:rPr lang="en-US" sz="3200" dirty="0" smtClean="0">
                <a:latin typeface="Comic Sans MS" panose="030F0702030302020204" pitchFamily="66" charset="0"/>
              </a:rPr>
              <a:t>q: n is even</a:t>
            </a:r>
            <a:endParaRPr lang="en-US" sz="3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339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Proof by </a:t>
            </a:r>
            <a:r>
              <a:rPr lang="en-US" dirty="0" smtClean="0">
                <a:latin typeface="Comic Sans MS" panose="030F0702030302020204" pitchFamily="66" charset="0"/>
              </a:rPr>
              <a:t>Contradiction: </a:t>
            </a:r>
            <a:r>
              <a:rPr lang="en-US" dirty="0">
                <a:latin typeface="Comic Sans MS" panose="030F0702030302020204" pitchFamily="66" charset="0"/>
              </a:rPr>
              <a:t>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17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If </a:t>
            </a:r>
            <a:r>
              <a:rPr lang="en-US" dirty="0">
                <a:latin typeface="Comic Sans MS" panose="030F0702030302020204" pitchFamily="66" charset="0"/>
              </a:rPr>
              <a:t>3n + 2</a:t>
            </a:r>
            <a:r>
              <a:rPr lang="en-US" dirty="0" smtClean="0">
                <a:latin typeface="Comic Sans MS" panose="030F0702030302020204" pitchFamily="66" charset="0"/>
              </a:rPr>
              <a:t> is odd then n is odd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67770" y="2742300"/>
            <a:ext cx="3608696" cy="1352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>
                <a:latin typeface="Comic Sans MS" panose="030F0702030302020204" pitchFamily="66" charset="0"/>
              </a:rPr>
              <a:t>p: </a:t>
            </a:r>
            <a:r>
              <a:rPr lang="en-US" sz="3200" dirty="0">
                <a:latin typeface="Comic Sans MS" panose="030F0702030302020204" pitchFamily="66" charset="0"/>
              </a:rPr>
              <a:t>3n + 2</a:t>
            </a:r>
            <a:r>
              <a:rPr lang="en-US" sz="3200" dirty="0" smtClean="0">
                <a:latin typeface="Comic Sans MS" panose="030F0702030302020204" pitchFamily="66" charset="0"/>
              </a:rPr>
              <a:t> is odd</a:t>
            </a:r>
            <a:br>
              <a:rPr lang="en-US" sz="3200" dirty="0" smtClean="0">
                <a:latin typeface="Comic Sans MS" panose="030F0702030302020204" pitchFamily="66" charset="0"/>
              </a:rPr>
            </a:br>
            <a:r>
              <a:rPr lang="en-US" sz="3200" dirty="0" smtClean="0">
                <a:latin typeface="Comic Sans MS" panose="030F0702030302020204" pitchFamily="66" charset="0"/>
              </a:rPr>
              <a:t>q: n is odd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01805" y="4532432"/>
            <a:ext cx="5585347" cy="1336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>
                <a:latin typeface="Comic Sans MS" panose="030F0702030302020204" pitchFamily="66" charset="0"/>
              </a:rPr>
              <a:t>Step1: Assume, p is true.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>
                <a:latin typeface="Comic Sans MS" panose="030F0702030302020204" pitchFamily="66" charset="0"/>
              </a:rPr>
              <a:t>Hence, 3n + 2 is odd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288205" y="2812813"/>
            <a:ext cx="4288810" cy="1352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>￢ </a:t>
            </a:r>
            <a:r>
              <a:rPr lang="en-US" sz="3200" dirty="0" smtClean="0">
                <a:latin typeface="Comic Sans MS" panose="030F0702030302020204" pitchFamily="66" charset="0"/>
              </a:rPr>
              <a:t>p: </a:t>
            </a:r>
            <a:r>
              <a:rPr lang="en-US" sz="3200" dirty="0">
                <a:latin typeface="Comic Sans MS" panose="030F0702030302020204" pitchFamily="66" charset="0"/>
              </a:rPr>
              <a:t>3n + 2</a:t>
            </a:r>
            <a:r>
              <a:rPr lang="en-US" sz="3200" dirty="0" smtClean="0">
                <a:latin typeface="Comic Sans MS" panose="030F0702030302020204" pitchFamily="66" charset="0"/>
              </a:rPr>
              <a:t> is even</a:t>
            </a:r>
            <a:br>
              <a:rPr lang="en-US" sz="3200" dirty="0" smtClean="0">
                <a:latin typeface="Comic Sans MS" panose="030F0702030302020204" pitchFamily="66" charset="0"/>
              </a:rPr>
            </a:br>
            <a:r>
              <a:rPr lang="en-US" sz="3200" dirty="0">
                <a:latin typeface="Comic Sans MS" panose="030F0702030302020204" pitchFamily="66" charset="0"/>
              </a:rPr>
              <a:t>￢ </a:t>
            </a:r>
            <a:r>
              <a:rPr lang="en-US" sz="3200" dirty="0" smtClean="0">
                <a:latin typeface="Comic Sans MS" panose="030F0702030302020204" pitchFamily="66" charset="0"/>
              </a:rPr>
              <a:t>q: n is even</a:t>
            </a:r>
            <a:endParaRPr lang="en-US" sz="3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643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Proof by Contradiction : Example 1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749051" y="1683725"/>
            <a:ext cx="5585347" cy="1336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Step2: Assume, </a:t>
            </a:r>
            <a:r>
              <a:rPr lang="en-US" dirty="0">
                <a:latin typeface="Comic Sans MS" panose="030F0702030302020204" pitchFamily="66" charset="0"/>
              </a:rPr>
              <a:t>￢ q</a:t>
            </a:r>
            <a:r>
              <a:rPr lang="en-US" dirty="0" smtClean="0">
                <a:latin typeface="Comic Sans MS" panose="030F0702030302020204" pitchFamily="66" charset="0"/>
              </a:rPr>
              <a:t> is true.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mic Sans MS" panose="030F0702030302020204" pitchFamily="66" charset="0"/>
              </a:rPr>
              <a:t>Hence, n is even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69709" y="1984149"/>
                <a:ext cx="2935406" cy="80156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 n = 2k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709" y="1984149"/>
                <a:ext cx="2935406" cy="801569"/>
              </a:xfrm>
              <a:prstGeom prst="rect">
                <a:avLst/>
              </a:prstGeom>
              <a:blipFill rotWithShape="0">
                <a:blip r:embed="rId2"/>
                <a:stretch>
                  <a:fillRect t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195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Proof by Contradiction : Example 1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749051" y="1683725"/>
            <a:ext cx="5585347" cy="1336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Step2: Assume, </a:t>
            </a:r>
            <a:r>
              <a:rPr lang="en-US" dirty="0">
                <a:latin typeface="Comic Sans MS" panose="030F0702030302020204" pitchFamily="66" charset="0"/>
              </a:rPr>
              <a:t>￢ q</a:t>
            </a:r>
            <a:r>
              <a:rPr lang="en-US" dirty="0" smtClean="0">
                <a:latin typeface="Comic Sans MS" panose="030F0702030302020204" pitchFamily="66" charset="0"/>
              </a:rPr>
              <a:t> is true.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mic Sans MS" panose="030F0702030302020204" pitchFamily="66" charset="0"/>
              </a:rPr>
              <a:t>Hence, n is even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69709" y="1984149"/>
                <a:ext cx="2935406" cy="80156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 n = 2k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709" y="1984149"/>
                <a:ext cx="2935406" cy="801569"/>
              </a:xfrm>
              <a:prstGeom prst="rect">
                <a:avLst/>
              </a:prstGeom>
              <a:blipFill rotWithShape="0">
                <a:blip r:embed="rId2"/>
                <a:stretch>
                  <a:fillRect t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766636" y="2963466"/>
            <a:ext cx="8131179" cy="553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Step3: Prove </a:t>
            </a:r>
            <a:r>
              <a:rPr lang="en-US" dirty="0">
                <a:latin typeface="Comic Sans MS" panose="030F0702030302020204" pitchFamily="66" charset="0"/>
              </a:rPr>
              <a:t>that ￢</a:t>
            </a:r>
            <a:r>
              <a:rPr lang="en-US" dirty="0" smtClean="0">
                <a:latin typeface="Comic Sans MS" panose="030F0702030302020204" pitchFamily="66" charset="0"/>
              </a:rPr>
              <a:t>p is true</a:t>
            </a:r>
          </a:p>
          <a:p>
            <a:pPr marL="0" indent="0">
              <a:buNone/>
            </a:pP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1534498" y="3696159"/>
            <a:ext cx="2668225" cy="2810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3n + 2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= 3 * (2k) + 2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= 6k + 2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= 2 (3k + 1) </a:t>
            </a:r>
          </a:p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>= 2 </a:t>
            </a:r>
            <a:r>
              <a:rPr lang="en-US" sz="3200" dirty="0" smtClean="0">
                <a:latin typeface="Comic Sans MS" panose="030F0702030302020204" pitchFamily="66" charset="0"/>
              </a:rPr>
              <a:t>m</a:t>
            </a:r>
            <a:endParaRPr lang="en-US" sz="3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82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  <p:bldP spid="1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Proof by Contradiction : Example 1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749051" y="1683725"/>
            <a:ext cx="5585347" cy="1336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Step2: Assume, </a:t>
            </a:r>
            <a:r>
              <a:rPr lang="en-US" dirty="0">
                <a:latin typeface="Comic Sans MS" panose="030F0702030302020204" pitchFamily="66" charset="0"/>
              </a:rPr>
              <a:t>￢ q</a:t>
            </a:r>
            <a:r>
              <a:rPr lang="en-US" dirty="0" smtClean="0">
                <a:latin typeface="Comic Sans MS" panose="030F0702030302020204" pitchFamily="66" charset="0"/>
              </a:rPr>
              <a:t> is true.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mic Sans MS" panose="030F0702030302020204" pitchFamily="66" charset="0"/>
              </a:rPr>
              <a:t>Hence, n is even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69709" y="1984149"/>
                <a:ext cx="2935406" cy="80156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 n = 2k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709" y="1984149"/>
                <a:ext cx="2935406" cy="801569"/>
              </a:xfrm>
              <a:prstGeom prst="rect">
                <a:avLst/>
              </a:prstGeom>
              <a:blipFill rotWithShape="0">
                <a:blip r:embed="rId2"/>
                <a:stretch>
                  <a:fillRect t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766636" y="2963466"/>
            <a:ext cx="8131179" cy="553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Step3: Prove </a:t>
            </a:r>
            <a:r>
              <a:rPr lang="en-US" dirty="0">
                <a:latin typeface="Comic Sans MS" panose="030F0702030302020204" pitchFamily="66" charset="0"/>
              </a:rPr>
              <a:t>that ￢</a:t>
            </a:r>
            <a:r>
              <a:rPr lang="en-US" dirty="0" smtClean="0">
                <a:latin typeface="Comic Sans MS" panose="030F0702030302020204" pitchFamily="66" charset="0"/>
              </a:rPr>
              <a:t>p is true</a:t>
            </a:r>
          </a:p>
          <a:p>
            <a:pPr marL="0" indent="0">
              <a:buNone/>
            </a:pP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1534498" y="3696159"/>
            <a:ext cx="2668225" cy="2810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3n + 2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= 3 * (2k) + 2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= 6k + 2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= 2 (3k + 1) </a:t>
            </a:r>
          </a:p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>= 2 </a:t>
            </a:r>
            <a:r>
              <a:rPr lang="en-US" sz="3200" dirty="0" smtClean="0">
                <a:latin typeface="Comic Sans MS" panose="030F0702030302020204" pitchFamily="66" charset="0"/>
              </a:rPr>
              <a:t>m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15159" y="4282485"/>
                <a:ext cx="3345365" cy="6412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 3n + 2 is even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159" y="4282485"/>
                <a:ext cx="3345365" cy="641207"/>
              </a:xfrm>
              <a:prstGeom prst="rect">
                <a:avLst/>
              </a:prstGeom>
              <a:blipFill rotWithShape="0">
                <a:blip r:embed="rId3"/>
                <a:stretch>
                  <a:fillRect t="-20000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76490" y="4912557"/>
                <a:ext cx="3345365" cy="6412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 </a:t>
                </a:r>
                <a:r>
                  <a:rPr lang="en-US" sz="3200" dirty="0">
                    <a:latin typeface="Comic Sans MS" panose="030F0702030302020204" pitchFamily="66" charset="0"/>
                  </a:rPr>
                  <a:t>￢p is true</a:t>
                </a:r>
              </a:p>
            </p:txBody>
          </p:sp>
        </mc:Choice>
        <mc:Fallback xmlns="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6490" y="4912557"/>
                <a:ext cx="3345365" cy="641207"/>
              </a:xfrm>
              <a:prstGeom prst="rect">
                <a:avLst/>
              </a:prstGeom>
              <a:blipFill rotWithShape="0">
                <a:blip r:embed="rId4"/>
                <a:stretch>
                  <a:fillRect t="-24762" b="-15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4410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  <p:bldP spid="16" grpId="0"/>
      <p:bldP spid="17" grpId="0"/>
      <p:bldP spid="1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Proof by </a:t>
            </a:r>
            <a:r>
              <a:rPr lang="en-US" dirty="0" smtClean="0">
                <a:latin typeface="Comic Sans MS" panose="030F0702030302020204" pitchFamily="66" charset="0"/>
              </a:rPr>
              <a:t>Contradiction: </a:t>
            </a:r>
            <a:r>
              <a:rPr lang="en-US" dirty="0">
                <a:latin typeface="Comic Sans MS" panose="030F0702030302020204" pitchFamily="66" charset="0"/>
              </a:rPr>
              <a:t>Example 1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66282" y="1642693"/>
            <a:ext cx="4409103" cy="1336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>
                <a:latin typeface="Comic Sans MS" panose="030F0702030302020204" pitchFamily="66" charset="0"/>
              </a:rPr>
              <a:t>From Step1: p is true.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>
                <a:latin typeface="Comic Sans MS" panose="030F0702030302020204" pitchFamily="66" charset="0"/>
              </a:rPr>
              <a:t>Hence, 3n + 2 is odd </a:t>
            </a:r>
          </a:p>
        </p:txBody>
      </p:sp>
    </p:spTree>
    <p:extLst>
      <p:ext uri="{BB962C8B-B14F-4D97-AF65-F5344CB8AC3E}">
        <p14:creationId xmlns:p14="http://schemas.microsoft.com/office/powerpoint/2010/main" val="282011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Proof by </a:t>
            </a:r>
            <a:r>
              <a:rPr lang="en-US" dirty="0" smtClean="0">
                <a:latin typeface="Comic Sans MS" panose="030F0702030302020204" pitchFamily="66" charset="0"/>
              </a:rPr>
              <a:t>Contradiction: </a:t>
            </a:r>
            <a:r>
              <a:rPr lang="en-US" dirty="0">
                <a:latin typeface="Comic Sans MS" panose="030F0702030302020204" pitchFamily="66" charset="0"/>
              </a:rPr>
              <a:t>Example 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283830" y="1669639"/>
            <a:ext cx="4899985" cy="1352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>From </a:t>
            </a:r>
            <a:r>
              <a:rPr lang="en-US" sz="3200" dirty="0" smtClean="0">
                <a:latin typeface="Comic Sans MS" panose="030F0702030302020204" pitchFamily="66" charset="0"/>
              </a:rPr>
              <a:t>Step3: ￢</a:t>
            </a:r>
            <a:r>
              <a:rPr lang="en-US" sz="3200" dirty="0">
                <a:latin typeface="Comic Sans MS" panose="030F0702030302020204" pitchFamily="66" charset="0"/>
              </a:rPr>
              <a:t>p is </a:t>
            </a:r>
            <a:r>
              <a:rPr lang="en-US" sz="3200" dirty="0" smtClean="0">
                <a:latin typeface="Comic Sans MS" panose="030F0702030302020204" pitchFamily="66" charset="0"/>
              </a:rPr>
              <a:t>true</a:t>
            </a:r>
          </a:p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>3n + 2 is even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66282" y="1642693"/>
            <a:ext cx="4409103" cy="1336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>
                <a:latin typeface="Comic Sans MS" panose="030F0702030302020204" pitchFamily="66" charset="0"/>
              </a:rPr>
              <a:t>From Step1: p is true.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>
                <a:latin typeface="Comic Sans MS" panose="030F0702030302020204" pitchFamily="66" charset="0"/>
              </a:rPr>
              <a:t>Hence, 3n + 2 is odd </a:t>
            </a:r>
          </a:p>
        </p:txBody>
      </p:sp>
    </p:spTree>
    <p:extLst>
      <p:ext uri="{BB962C8B-B14F-4D97-AF65-F5344CB8AC3E}">
        <p14:creationId xmlns:p14="http://schemas.microsoft.com/office/powerpoint/2010/main" val="3631447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Proof by </a:t>
            </a:r>
            <a:r>
              <a:rPr lang="en-US" dirty="0" smtClean="0">
                <a:latin typeface="Comic Sans MS" panose="030F0702030302020204" pitchFamily="66" charset="0"/>
              </a:rPr>
              <a:t>Contradiction: </a:t>
            </a:r>
            <a:r>
              <a:rPr lang="en-US" dirty="0">
                <a:latin typeface="Comic Sans MS" panose="030F0702030302020204" pitchFamily="66" charset="0"/>
              </a:rPr>
              <a:t>Example 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283830" y="1669639"/>
            <a:ext cx="4899985" cy="1352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>From </a:t>
            </a:r>
            <a:r>
              <a:rPr lang="en-US" sz="3200" dirty="0" smtClean="0">
                <a:latin typeface="Comic Sans MS" panose="030F0702030302020204" pitchFamily="66" charset="0"/>
              </a:rPr>
              <a:t>Step3: ￢</a:t>
            </a:r>
            <a:r>
              <a:rPr lang="en-US" sz="3200" dirty="0">
                <a:latin typeface="Comic Sans MS" panose="030F0702030302020204" pitchFamily="66" charset="0"/>
              </a:rPr>
              <a:t>p is </a:t>
            </a:r>
            <a:r>
              <a:rPr lang="en-US" sz="3200" dirty="0" smtClean="0">
                <a:latin typeface="Comic Sans MS" panose="030F0702030302020204" pitchFamily="66" charset="0"/>
              </a:rPr>
              <a:t>true</a:t>
            </a:r>
          </a:p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>3n + 2 is even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3457083" y="3248755"/>
            <a:ext cx="4825272" cy="707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>
                <a:latin typeface="Comic Sans MS" panose="030F0702030302020204" pitchFamily="66" charset="0"/>
              </a:rPr>
              <a:t>This is a contradiction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66282" y="1642693"/>
            <a:ext cx="4409103" cy="1336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 smtClean="0">
                <a:latin typeface="Comic Sans MS" panose="030F0702030302020204" pitchFamily="66" charset="0"/>
              </a:rPr>
              <a:t>From Step1: p is true.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>
                <a:latin typeface="Comic Sans MS" panose="030F0702030302020204" pitchFamily="66" charset="0"/>
              </a:rPr>
              <a:t>Hence, 3n + 2 is odd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12477" y="4779839"/>
                <a:ext cx="5503985" cy="52179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 </m:t>
                    </m:r>
                  </m:oMath>
                </a14:m>
                <a:r>
                  <a:rPr lang="en-US" dirty="0" smtClean="0">
                    <a:latin typeface="Comic Sans MS" panose="030F0702030302020204" pitchFamily="66" charset="0"/>
                  </a:rPr>
                  <a:t>If </a:t>
                </a:r>
                <a:r>
                  <a:rPr lang="en-US" dirty="0">
                    <a:latin typeface="Comic Sans MS" panose="030F0702030302020204" pitchFamily="66" charset="0"/>
                  </a:rPr>
                  <a:t>3n + 2</a:t>
                </a:r>
                <a:r>
                  <a:rPr lang="en-US" dirty="0" smtClean="0">
                    <a:latin typeface="Comic Sans MS" panose="030F0702030302020204" pitchFamily="66" charset="0"/>
                  </a:rPr>
                  <a:t> is odd then n is odd</a:t>
                </a:r>
                <a:endParaRPr 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12477" y="4779839"/>
                <a:ext cx="5503985" cy="521790"/>
              </a:xfrm>
              <a:blipFill rotWithShape="0">
                <a:blip r:embed="rId2"/>
                <a:stretch>
                  <a:fillRect t="-19767" b="-23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0627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9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Proof </a:t>
            </a:r>
            <a:r>
              <a:rPr lang="en-US" smtClean="0">
                <a:latin typeface="Comic Sans MS" panose="030F0702030302020204" pitchFamily="66" charset="0"/>
              </a:rPr>
              <a:t>by Contradiction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74775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>
                <a:latin typeface="Comic Sans MS" panose="030F0702030302020204" pitchFamily="66" charset="0"/>
              </a:rPr>
              <a:t>p</a:t>
            </a:r>
            <a:r>
              <a:rPr lang="en-US" sz="3600" dirty="0" smtClean="0">
                <a:latin typeface="Comic Sans MS" panose="030F0702030302020204" pitchFamily="66" charset="0"/>
              </a:rPr>
              <a:t> (propositional statement) 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Step1</a:t>
            </a:r>
            <a:r>
              <a:rPr lang="en-US" dirty="0">
                <a:latin typeface="Comic Sans MS" panose="030F0702030302020204" pitchFamily="66" charset="0"/>
              </a:rPr>
              <a:t>: Assume, ￢ </a:t>
            </a:r>
            <a:r>
              <a:rPr lang="en-US" dirty="0" smtClean="0">
                <a:latin typeface="Comic Sans MS" panose="030F0702030302020204" pitchFamily="66" charset="0"/>
              </a:rPr>
              <a:t>p </a:t>
            </a:r>
            <a:r>
              <a:rPr lang="en-US" dirty="0">
                <a:latin typeface="Comic Sans MS" panose="030F0702030302020204" pitchFamily="66" charset="0"/>
              </a:rPr>
              <a:t>is true</a:t>
            </a:r>
            <a:r>
              <a:rPr lang="en-US" dirty="0" smtClean="0">
                <a:latin typeface="Comic Sans MS" panose="030F0702030302020204" pitchFamily="66" charset="0"/>
              </a:rPr>
              <a:t>.</a:t>
            </a:r>
            <a:endParaRPr lang="en-US" sz="3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51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Direct Proofs: 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17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If n is odd then 3n + 2 is odd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67770" y="2742300"/>
            <a:ext cx="10515600" cy="1352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>
                <a:latin typeface="Comic Sans MS" panose="030F0702030302020204" pitchFamily="66" charset="0"/>
              </a:rPr>
              <a:t>p: n is odd</a:t>
            </a:r>
            <a:br>
              <a:rPr lang="en-US" sz="3200" dirty="0" smtClean="0">
                <a:latin typeface="Comic Sans MS" panose="030F0702030302020204" pitchFamily="66" charset="0"/>
              </a:rPr>
            </a:br>
            <a:r>
              <a:rPr lang="en-US" sz="3200" dirty="0" smtClean="0">
                <a:latin typeface="Comic Sans MS" panose="030F0702030302020204" pitchFamily="66" charset="0"/>
              </a:rPr>
              <a:t>q: 3n + 2 is odd</a:t>
            </a:r>
            <a:endParaRPr lang="en-US" sz="32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593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Proof by </a:t>
            </a:r>
            <a:r>
              <a:rPr lang="en-US" dirty="0" smtClean="0">
                <a:latin typeface="Comic Sans MS" panose="030F0702030302020204" pitchFamily="66" charset="0"/>
              </a:rPr>
              <a:t>Contradiction: </a:t>
            </a:r>
            <a:r>
              <a:rPr lang="en-US" dirty="0">
                <a:latin typeface="Comic Sans MS" panose="030F0702030302020204" pitchFamily="66" charset="0"/>
              </a:rPr>
              <a:t>Example </a:t>
            </a:r>
            <a:r>
              <a:rPr lang="en-US" dirty="0" smtClean="0">
                <a:latin typeface="Comic Sans MS" panose="030F0702030302020204" pitchFamily="66" charset="0"/>
              </a:rPr>
              <a:t>2</a:t>
            </a: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2179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latin typeface="Comic Sans MS" panose="030F0702030302020204" pitchFamily="66" charset="0"/>
                  </a:rPr>
                  <a:t>Prove that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dirty="0" smtClean="0">
                    <a:latin typeface="Comic Sans MS" panose="030F0702030302020204" pitchFamily="66" charset="0"/>
                  </a:rPr>
                  <a:t> is irrational</a:t>
                </a:r>
                <a:endParaRPr 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21790"/>
              </a:xfrm>
              <a:blipFill rotWithShape="0">
                <a:blip r:embed="rId2"/>
                <a:stretch>
                  <a:fillRect l="-1217" t="-12791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7770" y="2742300"/>
                <a:ext cx="4917568" cy="82737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200" dirty="0" smtClean="0">
                    <a:latin typeface="Comic Sans MS" panose="030F0702030302020204" pitchFamily="66" charset="0"/>
                  </a:rPr>
                  <a:t>p: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 is 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irrational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770" y="2742300"/>
                <a:ext cx="4917568" cy="827377"/>
              </a:xfrm>
              <a:prstGeom prst="rect">
                <a:avLst/>
              </a:prstGeom>
              <a:blipFill rotWithShape="0">
                <a:blip r:embed="rId3"/>
                <a:stretch>
                  <a:fillRect l="-3098" t="-9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1805" y="4198325"/>
                <a:ext cx="8236687" cy="133610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200" dirty="0" smtClean="0">
                    <a:latin typeface="Comic Sans MS" panose="030F0702030302020204" pitchFamily="66" charset="0"/>
                  </a:rPr>
                  <a:t>Step1: Assume, </a:t>
                </a:r>
                <a:r>
                  <a:rPr lang="en-US" sz="3200" dirty="0">
                    <a:latin typeface="Comic Sans MS" panose="030F0702030302020204" pitchFamily="66" charset="0"/>
                  </a:rPr>
                  <a:t>￢ p 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is true.</a:t>
                </a:r>
              </a:p>
              <a:p>
                <a:pPr marL="0" indent="0">
                  <a:buNone/>
                </a:pPr>
                <a:r>
                  <a:rPr lang="en-US" sz="3200" dirty="0" smtClean="0">
                    <a:latin typeface="Comic Sans MS" panose="030F0702030302020204" pitchFamily="66" charset="0"/>
                  </a:rPr>
                  <a:t>Hence,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 is 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rational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805" y="4198325"/>
                <a:ext cx="8236687" cy="1336106"/>
              </a:xfrm>
              <a:prstGeom prst="rect">
                <a:avLst/>
              </a:prstGeom>
              <a:blipFill rotWithShape="0">
                <a:blip r:embed="rId4"/>
                <a:stretch>
                  <a:fillRect l="-1925" t="-11872" b="-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23374" y="2724890"/>
                <a:ext cx="4288810" cy="7041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3200" dirty="0">
                    <a:latin typeface="Comic Sans MS" panose="030F0702030302020204" pitchFamily="66" charset="0"/>
                  </a:rPr>
                  <a:t>￢ 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p: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sz="3200" dirty="0">
                    <a:latin typeface="Comic Sans MS" panose="030F0702030302020204" pitchFamily="66" charset="0"/>
                  </a:rPr>
                  <a:t> is </a:t>
                </a:r>
                <a:r>
                  <a:rPr lang="en-US" sz="3200" dirty="0" smtClean="0">
                    <a:latin typeface="Comic Sans MS" panose="030F0702030302020204" pitchFamily="66" charset="0"/>
                  </a:rPr>
                  <a:t>rational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3374" y="2724890"/>
                <a:ext cx="4288810" cy="704110"/>
              </a:xfrm>
              <a:prstGeom prst="rect">
                <a:avLst/>
              </a:prstGeom>
              <a:blipFill rotWithShape="0">
                <a:blip r:embed="rId5"/>
                <a:stretch>
                  <a:fillRect l="-3551" t="-16379"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046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Proof by </a:t>
            </a:r>
            <a:r>
              <a:rPr lang="en-US" dirty="0" smtClean="0">
                <a:latin typeface="Comic Sans MS" panose="030F0702030302020204" pitchFamily="66" charset="0"/>
              </a:rPr>
              <a:t>Contradiction: </a:t>
            </a:r>
            <a:r>
              <a:rPr lang="en-US" dirty="0">
                <a:latin typeface="Comic Sans MS" panose="030F0702030302020204" pitchFamily="66" charset="0"/>
              </a:rPr>
              <a:t>Example </a:t>
            </a:r>
            <a:r>
              <a:rPr lang="en-US" dirty="0" smtClean="0">
                <a:latin typeface="Comic Sans MS" panose="030F0702030302020204" pitchFamily="66" charset="0"/>
              </a:rPr>
              <a:t>2</a:t>
            </a: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79560" y="1574177"/>
                <a:ext cx="2754661" cy="267376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2=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en-US" sz="320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en-US" sz="320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r>
                  <a:rPr lang="en-US" sz="3200" dirty="0">
                    <a:latin typeface="Comic Sans MS" panose="030F0702030302020204" pitchFamily="66" charset="0"/>
                  </a:rPr>
                  <a:t/>
                </a:r>
                <a:br>
                  <a:rPr lang="en-US" sz="3200" dirty="0">
                    <a:latin typeface="Comic Sans MS" panose="030F0702030302020204" pitchFamily="66" charset="0"/>
                  </a:rPr>
                </a:br>
                <a:endParaRPr lang="en-US" sz="3200" dirty="0" smtClean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560" y="1574177"/>
                <a:ext cx="2754661" cy="267376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62656" y="5145939"/>
                <a:ext cx="3383334" cy="7323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 a = 2c 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2656" y="5145939"/>
                <a:ext cx="3383334" cy="732347"/>
              </a:xfrm>
              <a:prstGeom prst="rect">
                <a:avLst/>
              </a:prstGeom>
              <a:blipFill rotWithShape="0">
                <a:blip r:embed="rId3"/>
                <a:stretch>
                  <a:fillRect t="-1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43055" y="5008053"/>
                <a:ext cx="3383334" cy="11649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 is even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 a </a:t>
                </a:r>
                <a:r>
                  <a:rPr lang="en-US" sz="3200" dirty="0">
                    <a:latin typeface="Comic Sans MS" panose="030F0702030302020204" pitchFamily="66" charset="0"/>
                  </a:rPr>
                  <a:t>is even</a:t>
                </a:r>
              </a:p>
              <a:p>
                <a:pPr marL="0" indent="0">
                  <a:buNone/>
                </a:pP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3055" y="5008053"/>
                <a:ext cx="3383334" cy="1164983"/>
              </a:xfrm>
              <a:prstGeom prst="rect">
                <a:avLst/>
              </a:prstGeom>
              <a:blipFill rotWithShape="0">
                <a:blip r:embed="rId4"/>
                <a:stretch>
                  <a:fillRect t="-10471" b="-115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9404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Proof by </a:t>
            </a:r>
            <a:r>
              <a:rPr lang="en-US" dirty="0" smtClean="0">
                <a:latin typeface="Comic Sans MS" panose="030F0702030302020204" pitchFamily="66" charset="0"/>
              </a:rPr>
              <a:t>Contradiction: </a:t>
            </a:r>
            <a:r>
              <a:rPr lang="en-US" dirty="0">
                <a:latin typeface="Comic Sans MS" panose="030F0702030302020204" pitchFamily="66" charset="0"/>
              </a:rPr>
              <a:t>Example </a:t>
            </a:r>
            <a:r>
              <a:rPr lang="en-US" dirty="0" smtClean="0">
                <a:latin typeface="Comic Sans MS" panose="030F0702030302020204" pitchFamily="66" charset="0"/>
              </a:rPr>
              <a:t>2</a:t>
            </a: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79560" y="1574177"/>
                <a:ext cx="5233811" cy="22430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en-US" sz="320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en-US" sz="320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en-US" sz="320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r>
                  <a:rPr lang="en-US" sz="3200" dirty="0">
                    <a:latin typeface="Comic Sans MS" panose="030F0702030302020204" pitchFamily="66" charset="0"/>
                  </a:rPr>
                  <a:t/>
                </a:r>
                <a:br>
                  <a:rPr lang="en-US" sz="3200" dirty="0">
                    <a:latin typeface="Comic Sans MS" panose="030F0702030302020204" pitchFamily="66" charset="0"/>
                  </a:rPr>
                </a:br>
                <a:endParaRPr lang="en-US" sz="3200" dirty="0" smtClean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560" y="1574177"/>
                <a:ext cx="5233811" cy="224308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62656" y="5145939"/>
                <a:ext cx="3383334" cy="7323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 b = 2d 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2656" y="5145939"/>
                <a:ext cx="3383334" cy="732347"/>
              </a:xfrm>
              <a:prstGeom prst="rect">
                <a:avLst/>
              </a:prstGeom>
              <a:blipFill rotWithShape="0">
                <a:blip r:embed="rId3"/>
                <a:stretch>
                  <a:fillRect t="-1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28541" y="5051596"/>
                <a:ext cx="3383334" cy="11649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 is even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 b </a:t>
                </a:r>
                <a:r>
                  <a:rPr lang="en-US" sz="3200" dirty="0">
                    <a:latin typeface="Comic Sans MS" panose="030F0702030302020204" pitchFamily="66" charset="0"/>
                  </a:rPr>
                  <a:t>is even</a:t>
                </a:r>
              </a:p>
              <a:p>
                <a:pPr marL="0" indent="0">
                  <a:buNone/>
                </a:pP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541" y="5051596"/>
                <a:ext cx="3383334" cy="1164983"/>
              </a:xfrm>
              <a:prstGeom prst="rect">
                <a:avLst/>
              </a:prstGeom>
              <a:blipFill rotWithShape="0">
                <a:blip r:embed="rId4"/>
                <a:stretch>
                  <a:fillRect t="-10471" b="-115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984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Proof by </a:t>
            </a:r>
            <a:r>
              <a:rPr lang="en-US" dirty="0" smtClean="0">
                <a:latin typeface="Comic Sans MS" panose="030F0702030302020204" pitchFamily="66" charset="0"/>
              </a:rPr>
              <a:t>Contradiction: </a:t>
            </a:r>
            <a:r>
              <a:rPr lang="en-US" dirty="0">
                <a:latin typeface="Comic Sans MS" panose="030F0702030302020204" pitchFamily="66" charset="0"/>
              </a:rPr>
              <a:t>Example </a:t>
            </a:r>
            <a:r>
              <a:rPr lang="en-US" dirty="0" smtClean="0">
                <a:latin typeface="Comic Sans MS" panose="030F0702030302020204" pitchFamily="66" charset="0"/>
              </a:rPr>
              <a:t>2</a:t>
            </a: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79560" y="1574177"/>
                <a:ext cx="2754661" cy="188022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en-US" sz="3200" b="0" i="0" smtClean="0">
                          <a:latin typeface="Cambria Math" panose="02040503050406030204" pitchFamily="18" charset="0"/>
                        </a:rPr>
                        <m:t>,</m:t>
                      </m:r>
                      <m:rad>
                        <m:radPr>
                          <m:degHide m:val="on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r>
                  <a:rPr lang="en-US" sz="3200" dirty="0">
                    <a:latin typeface="Comic Sans MS" panose="030F0702030302020204" pitchFamily="66" charset="0"/>
                  </a:rPr>
                  <a:t/>
                </a:r>
                <a:br>
                  <a:rPr lang="en-US" sz="3200" dirty="0">
                    <a:latin typeface="Comic Sans MS" panose="030F0702030302020204" pitchFamily="66" charset="0"/>
                  </a:rPr>
                </a:br>
                <a:endParaRPr lang="en-US" sz="3200" dirty="0" smtClean="0">
                  <a:latin typeface="Comic Sans MS" panose="030F0702030302020204" pitchFamily="66" charset="0"/>
                </a:endParaRPr>
              </a:p>
              <a:p>
                <a:pPr marL="0" indent="0">
                  <a:buNone/>
                </a:pP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560" y="1574177"/>
                <a:ext cx="2754661" cy="188022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99512" y="3774338"/>
                <a:ext cx="6592945" cy="11649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ad>
                      <m:radPr>
                        <m:degHide m:val="on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 can not be a rational number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512" y="3774338"/>
                <a:ext cx="6592945" cy="1164983"/>
              </a:xfrm>
              <a:prstGeom prst="rect">
                <a:avLst/>
              </a:prstGeom>
              <a:blipFill rotWithShape="0">
                <a:blip r:embed="rId3"/>
                <a:stretch>
                  <a:fillRect t="-6806" r="-1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050312" y="4826624"/>
                <a:ext cx="6592945" cy="11649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ad>
                      <m:radPr>
                        <m:degHide m:val="on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 irrational number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312" y="4826624"/>
                <a:ext cx="6592945" cy="1164983"/>
              </a:xfrm>
              <a:prstGeom prst="rect">
                <a:avLst/>
              </a:prstGeom>
              <a:blipFill rotWithShape="0">
                <a:blip r:embed="rId4"/>
                <a:stretch>
                  <a:fillRect t="-6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4155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Proof by Induction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124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Comic Sans MS" panose="030F0702030302020204" pitchFamily="66" charset="0"/>
              </a:rPr>
              <a:t>p</a:t>
            </a:r>
            <a:r>
              <a:rPr lang="en-US" sz="3600" dirty="0" smtClean="0">
                <a:latin typeface="Comic Sans MS" panose="030F0702030302020204" pitchFamily="66" charset="0"/>
              </a:rPr>
              <a:t>(n), n is a positive integer</a:t>
            </a:r>
          </a:p>
          <a:p>
            <a:pPr marL="0" indent="0">
              <a:buNone/>
            </a:pPr>
            <a:endParaRPr lang="en-US" sz="3600" dirty="0" smtClean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3600" dirty="0" smtClean="0">
                <a:latin typeface="Comic Sans MS" panose="030F0702030302020204" pitchFamily="66" charset="0"/>
              </a:rPr>
              <a:t>Step 1(Basis step): verify that p(1) is true.</a:t>
            </a:r>
          </a:p>
          <a:p>
            <a:pPr marL="0" indent="0">
              <a:buNone/>
            </a:pPr>
            <a:r>
              <a:rPr lang="en-US" sz="3600" dirty="0" smtClean="0">
                <a:latin typeface="Comic Sans MS" panose="030F0702030302020204" pitchFamily="66" charset="0"/>
              </a:rPr>
              <a:t>Step 2(Inductive </a:t>
            </a:r>
            <a:r>
              <a:rPr lang="en-US" sz="3600" dirty="0">
                <a:latin typeface="Comic Sans MS" panose="030F0702030302020204" pitchFamily="66" charset="0"/>
              </a:rPr>
              <a:t>step</a:t>
            </a:r>
            <a:r>
              <a:rPr lang="en-US" sz="3600" dirty="0" smtClean="0">
                <a:latin typeface="Comic Sans MS" panose="030F0702030302020204" pitchFamily="66" charset="0"/>
              </a:rPr>
              <a:t>): Show that</a:t>
            </a:r>
          </a:p>
          <a:p>
            <a:pPr marL="0" indent="0">
              <a:buNone/>
            </a:pPr>
            <a:r>
              <a:rPr lang="en-US" sz="3600" dirty="0">
                <a:latin typeface="Comic Sans MS" panose="030F0702030302020204" pitchFamily="66" charset="0"/>
              </a:rPr>
              <a:t>p</a:t>
            </a:r>
            <a:r>
              <a:rPr lang="en-US" sz="3600" dirty="0" smtClean="0">
                <a:latin typeface="Comic Sans MS" panose="030F0702030302020204" pitchFamily="66" charset="0"/>
              </a:rPr>
              <a:t>(k) → p(k+1) is true for all positive integers k</a:t>
            </a:r>
            <a:endParaRPr lang="en-US" sz="36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36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sz="3600" dirty="0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98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Proof by Induction: Example 1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01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Comic Sans MS" panose="030F0702030302020204" pitchFamily="66" charset="0"/>
              </a:rPr>
              <a:t>p(n)::=[1 + 2 + … + n = n(n+1) / 2]</a:t>
            </a:r>
          </a:p>
        </p:txBody>
      </p:sp>
    </p:spTree>
    <p:extLst>
      <p:ext uri="{BB962C8B-B14F-4D97-AF65-F5344CB8AC3E}">
        <p14:creationId xmlns:p14="http://schemas.microsoft.com/office/powerpoint/2010/main" val="2855908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Proof by Induction: Example 1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01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Comic Sans MS" panose="030F0702030302020204" pitchFamily="66" charset="0"/>
              </a:rPr>
              <a:t>p(n)::=[1 + 2 + … + n = n(n+1) / 2]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787399" y="2935967"/>
            <a:ext cx="10515600" cy="1403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 smtClean="0">
                <a:latin typeface="Comic Sans MS" panose="030F0702030302020204" pitchFamily="66" charset="0"/>
              </a:rPr>
              <a:t>Step 1(Basis step):</a:t>
            </a:r>
          </a:p>
          <a:p>
            <a:pPr marL="0" indent="0">
              <a:buNone/>
            </a:pPr>
            <a:r>
              <a:rPr lang="en-US" sz="3600" dirty="0" smtClean="0">
                <a:latin typeface="Comic Sans MS" panose="030F0702030302020204" pitchFamily="66" charset="0"/>
              </a:rPr>
              <a:t>p(1)::=[</a:t>
            </a:r>
            <a:r>
              <a:rPr lang="en-US" sz="3600" dirty="0">
                <a:latin typeface="Comic Sans MS" panose="030F0702030302020204" pitchFamily="66" charset="0"/>
              </a:rPr>
              <a:t>1 </a:t>
            </a:r>
            <a:r>
              <a:rPr lang="en-US" sz="3600" dirty="0" smtClean="0">
                <a:latin typeface="Comic Sans MS" panose="030F0702030302020204" pitchFamily="66" charset="0"/>
              </a:rPr>
              <a:t>= 1(1+1</a:t>
            </a:r>
            <a:r>
              <a:rPr lang="en-US" sz="3600" dirty="0">
                <a:latin typeface="Comic Sans MS" panose="030F0702030302020204" pitchFamily="66" charset="0"/>
              </a:rPr>
              <a:t>) / 2</a:t>
            </a:r>
            <a:r>
              <a:rPr lang="en-US" sz="3600" dirty="0" smtClean="0">
                <a:latin typeface="Comic Sans MS" panose="030F0702030302020204" pitchFamily="66" charset="0"/>
              </a:rPr>
              <a:t>] = True</a:t>
            </a:r>
            <a:endParaRPr lang="en-US" sz="3600" dirty="0">
              <a:latin typeface="Comic Sans MS" panose="030F0702030302020204" pitchFamily="66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908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Proof by Induction: Example 1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01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Comic Sans MS" panose="030F0702030302020204" pitchFamily="66" charset="0"/>
              </a:rPr>
              <a:t>Step </a:t>
            </a:r>
            <a:r>
              <a:rPr lang="en-US" sz="3600" dirty="0" smtClean="0">
                <a:latin typeface="Comic Sans MS" panose="030F0702030302020204" pitchFamily="66" charset="0"/>
              </a:rPr>
              <a:t>2(Inductive step):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787399" y="2935967"/>
            <a:ext cx="10515600" cy="736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 smtClean="0">
                <a:latin typeface="Comic Sans MS" panose="030F0702030302020204" pitchFamily="66" charset="0"/>
              </a:rPr>
              <a:t>Assume, p(k) is true</a:t>
            </a:r>
            <a:endParaRPr lang="en-US" sz="3600" dirty="0">
              <a:latin typeface="Comic Sans MS" panose="030F0702030302020204" pitchFamily="66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 smtClean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0141" y="3770539"/>
                <a:ext cx="6433459" cy="7361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 </m:t>
                    </m:r>
                  </m:oMath>
                </a14:m>
                <a:r>
                  <a:rPr lang="en-US" sz="3600" dirty="0">
                    <a:latin typeface="Comic Sans MS" panose="030F0702030302020204" pitchFamily="66" charset="0"/>
                  </a:rPr>
                  <a:t>1 + 2 + … + </a:t>
                </a:r>
                <a:r>
                  <a:rPr lang="en-US" sz="3600" dirty="0" smtClean="0">
                    <a:latin typeface="Comic Sans MS" panose="030F0702030302020204" pitchFamily="66" charset="0"/>
                  </a:rPr>
                  <a:t>k </a:t>
                </a:r>
                <a:r>
                  <a:rPr lang="en-US" sz="3600" dirty="0">
                    <a:latin typeface="Comic Sans MS" panose="030F0702030302020204" pitchFamily="66" charset="0"/>
                  </a:rPr>
                  <a:t>= k</a:t>
                </a:r>
                <a:r>
                  <a:rPr lang="en-US" sz="3600" dirty="0" smtClean="0">
                    <a:latin typeface="Comic Sans MS" panose="030F0702030302020204" pitchFamily="66" charset="0"/>
                  </a:rPr>
                  <a:t>(k + 1</a:t>
                </a:r>
                <a:r>
                  <a:rPr lang="en-US" sz="3600" dirty="0">
                    <a:latin typeface="Comic Sans MS" panose="030F0702030302020204" pitchFamily="66" charset="0"/>
                  </a:rPr>
                  <a:t>) / </a:t>
                </a:r>
                <a:r>
                  <a:rPr lang="en-US" sz="3600" dirty="0" smtClean="0">
                    <a:latin typeface="Comic Sans MS" panose="030F0702030302020204" pitchFamily="66" charset="0"/>
                  </a:rPr>
                  <a:t>2</a:t>
                </a:r>
                <a:endParaRPr lang="en-US" sz="3600" dirty="0">
                  <a:latin typeface="Comic Sans MS" panose="030F0702030302020204" pitchFamily="66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3600" dirty="0" smtClean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141" y="3770539"/>
                <a:ext cx="6433459" cy="736147"/>
              </a:xfrm>
              <a:prstGeom prst="rect">
                <a:avLst/>
              </a:prstGeom>
              <a:blipFill rotWithShape="0">
                <a:blip r:embed="rId2"/>
                <a:stretch>
                  <a:fillRect t="-20833"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856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Proof by Induction: Example 1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01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Comic Sans MS" panose="030F0702030302020204" pitchFamily="66" charset="0"/>
              </a:rPr>
              <a:t>Show that, p(k+1) </a:t>
            </a:r>
            <a:r>
              <a:rPr lang="en-US" sz="3600" dirty="0">
                <a:latin typeface="Comic Sans MS" panose="030F0702030302020204" pitchFamily="66" charset="0"/>
              </a:rPr>
              <a:t>is true</a:t>
            </a:r>
          </a:p>
        </p:txBody>
      </p:sp>
    </p:spTree>
    <p:extLst>
      <p:ext uri="{BB962C8B-B14F-4D97-AF65-F5344CB8AC3E}">
        <p14:creationId xmlns:p14="http://schemas.microsoft.com/office/powerpoint/2010/main" val="409494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Proof by Induction: Example 1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01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Comic Sans MS" panose="030F0702030302020204" pitchFamily="66" charset="0"/>
              </a:rPr>
              <a:t>Show that, p(k+1) </a:t>
            </a:r>
            <a:r>
              <a:rPr lang="en-US" sz="3600" dirty="0">
                <a:latin typeface="Comic Sans MS" panose="030F0702030302020204" pitchFamily="66" charset="0"/>
              </a:rPr>
              <a:t>is true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1150256" y="2877910"/>
            <a:ext cx="10515600" cy="736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latin typeface="Comic Sans MS" panose="030F0702030302020204" pitchFamily="66" charset="0"/>
              </a:rPr>
              <a:t>1 + 2 + … + k = k(k + 1) / 2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036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Direct Proofs: 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17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If n is odd then 3n + 2 is odd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67770" y="2742300"/>
            <a:ext cx="10515600" cy="1352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>
                <a:latin typeface="Comic Sans MS" panose="030F0702030302020204" pitchFamily="66" charset="0"/>
              </a:rPr>
              <a:t>p: n is odd</a:t>
            </a:r>
            <a:br>
              <a:rPr lang="en-US" sz="3200" dirty="0" smtClean="0">
                <a:latin typeface="Comic Sans MS" panose="030F0702030302020204" pitchFamily="66" charset="0"/>
              </a:rPr>
            </a:br>
            <a:r>
              <a:rPr lang="en-US" sz="3200" dirty="0" smtClean="0">
                <a:latin typeface="Comic Sans MS" panose="030F0702030302020204" pitchFamily="66" charset="0"/>
              </a:rPr>
              <a:t>q: 3n + 2 is odd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29101" y="4082056"/>
            <a:ext cx="5585347" cy="1336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>
                <a:latin typeface="Comic Sans MS" panose="030F0702030302020204" pitchFamily="66" charset="0"/>
              </a:rPr>
              <a:t>Step1: Assume, p is true.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>
                <a:latin typeface="Comic Sans MS" panose="030F0702030302020204" pitchFamily="66" charset="0"/>
              </a:rPr>
              <a:t>Hence, n is odd </a:t>
            </a:r>
          </a:p>
        </p:txBody>
      </p:sp>
    </p:spTree>
    <p:extLst>
      <p:ext uri="{BB962C8B-B14F-4D97-AF65-F5344CB8AC3E}">
        <p14:creationId xmlns:p14="http://schemas.microsoft.com/office/powerpoint/2010/main" val="3549806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Proof by Induction: Example 1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01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Comic Sans MS" panose="030F0702030302020204" pitchFamily="66" charset="0"/>
              </a:rPr>
              <a:t>Show that, p(k+1) </a:t>
            </a:r>
            <a:r>
              <a:rPr lang="en-US" sz="3600" dirty="0">
                <a:latin typeface="Comic Sans MS" panose="030F0702030302020204" pitchFamily="66" charset="0"/>
              </a:rPr>
              <a:t>is true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1150256" y="2877910"/>
            <a:ext cx="10515600" cy="736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latin typeface="Comic Sans MS" panose="030F0702030302020204" pitchFamily="66" charset="0"/>
              </a:rPr>
              <a:t>1 + 2 + … + k = k(k + 1) / 2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 smtClean="0">
              <a:latin typeface="Comic Sans MS" panose="030F0702030302020204" pitchFamily="66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460826" y="3668939"/>
            <a:ext cx="9786259" cy="736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latin typeface="Comic Sans MS" panose="030F0702030302020204" pitchFamily="66" charset="0"/>
              </a:rPr>
              <a:t>o</a:t>
            </a:r>
            <a:r>
              <a:rPr lang="en-US" sz="3600" dirty="0" smtClean="0">
                <a:latin typeface="Comic Sans MS" panose="030F0702030302020204" pitchFamily="66" charset="0"/>
              </a:rPr>
              <a:t>r, 1 </a:t>
            </a:r>
            <a:r>
              <a:rPr lang="en-US" sz="3600" dirty="0">
                <a:latin typeface="Comic Sans MS" panose="030F0702030302020204" pitchFamily="66" charset="0"/>
              </a:rPr>
              <a:t>+ 2 + … + </a:t>
            </a:r>
            <a:r>
              <a:rPr lang="en-US" sz="3600" dirty="0" smtClean="0">
                <a:latin typeface="Comic Sans MS" panose="030F0702030302020204" pitchFamily="66" charset="0"/>
              </a:rPr>
              <a:t>k + (k+1) = </a:t>
            </a:r>
            <a:r>
              <a:rPr lang="en-US" sz="3600" dirty="0">
                <a:latin typeface="Comic Sans MS" panose="030F0702030302020204" pitchFamily="66" charset="0"/>
              </a:rPr>
              <a:t>k</a:t>
            </a:r>
            <a:r>
              <a:rPr lang="en-US" sz="3600" dirty="0" smtClean="0">
                <a:latin typeface="Comic Sans MS" panose="030F0702030302020204" pitchFamily="66" charset="0"/>
              </a:rPr>
              <a:t>(k + 1</a:t>
            </a:r>
            <a:r>
              <a:rPr lang="en-US" sz="3600" dirty="0">
                <a:latin typeface="Comic Sans MS" panose="030F0702030302020204" pitchFamily="66" charset="0"/>
              </a:rPr>
              <a:t>) / </a:t>
            </a:r>
            <a:r>
              <a:rPr lang="en-US" sz="3600" dirty="0" smtClean="0">
                <a:latin typeface="Comic Sans MS" panose="030F0702030302020204" pitchFamily="66" charset="0"/>
              </a:rPr>
              <a:t>2 + </a:t>
            </a:r>
            <a:r>
              <a:rPr lang="en-US" sz="3600" dirty="0">
                <a:latin typeface="Comic Sans MS" panose="030F0702030302020204" pitchFamily="66" charset="0"/>
              </a:rPr>
              <a:t>(k+1)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987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Proof by Induction: Example 1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01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Comic Sans MS" panose="030F0702030302020204" pitchFamily="66" charset="0"/>
              </a:rPr>
              <a:t>Show that, p(k+1) </a:t>
            </a:r>
            <a:r>
              <a:rPr lang="en-US" sz="3600" dirty="0">
                <a:latin typeface="Comic Sans MS" panose="030F0702030302020204" pitchFamily="66" charset="0"/>
              </a:rPr>
              <a:t>is true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1150256" y="2877910"/>
            <a:ext cx="10515600" cy="736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latin typeface="Comic Sans MS" panose="030F0702030302020204" pitchFamily="66" charset="0"/>
              </a:rPr>
              <a:t>1 + 2 + … + k = k(k + 1) / 2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 smtClean="0">
              <a:latin typeface="Comic Sans MS" panose="030F0702030302020204" pitchFamily="66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460826" y="3668939"/>
            <a:ext cx="9786259" cy="736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latin typeface="Comic Sans MS" panose="030F0702030302020204" pitchFamily="66" charset="0"/>
              </a:rPr>
              <a:t>o</a:t>
            </a:r>
            <a:r>
              <a:rPr lang="en-US" sz="3600" dirty="0" smtClean="0">
                <a:latin typeface="Comic Sans MS" panose="030F0702030302020204" pitchFamily="66" charset="0"/>
              </a:rPr>
              <a:t>r, 1 </a:t>
            </a:r>
            <a:r>
              <a:rPr lang="en-US" sz="3600" dirty="0">
                <a:latin typeface="Comic Sans MS" panose="030F0702030302020204" pitchFamily="66" charset="0"/>
              </a:rPr>
              <a:t>+ 2 + … + </a:t>
            </a:r>
            <a:r>
              <a:rPr lang="en-US" sz="3600" dirty="0" smtClean="0">
                <a:latin typeface="Comic Sans MS" panose="030F0702030302020204" pitchFamily="66" charset="0"/>
              </a:rPr>
              <a:t>k + (k+1) = </a:t>
            </a:r>
            <a:r>
              <a:rPr lang="en-US" sz="3600" dirty="0">
                <a:latin typeface="Comic Sans MS" panose="030F0702030302020204" pitchFamily="66" charset="0"/>
              </a:rPr>
              <a:t>k</a:t>
            </a:r>
            <a:r>
              <a:rPr lang="en-US" sz="3600" dirty="0" smtClean="0">
                <a:latin typeface="Comic Sans MS" panose="030F0702030302020204" pitchFamily="66" charset="0"/>
              </a:rPr>
              <a:t>(k + 1</a:t>
            </a:r>
            <a:r>
              <a:rPr lang="en-US" sz="3600" dirty="0">
                <a:latin typeface="Comic Sans MS" panose="030F0702030302020204" pitchFamily="66" charset="0"/>
              </a:rPr>
              <a:t>) / </a:t>
            </a:r>
            <a:r>
              <a:rPr lang="en-US" sz="3600" dirty="0" smtClean="0">
                <a:latin typeface="Comic Sans MS" panose="030F0702030302020204" pitchFamily="66" charset="0"/>
              </a:rPr>
              <a:t>2 + </a:t>
            </a:r>
            <a:r>
              <a:rPr lang="en-US" sz="3600" dirty="0">
                <a:latin typeface="Comic Sans MS" panose="030F0702030302020204" pitchFamily="66" charset="0"/>
              </a:rPr>
              <a:t>(k+1)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 smtClean="0">
              <a:latin typeface="Comic Sans MS" panose="030F0702030302020204" pitchFamily="66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482599" y="4547054"/>
            <a:ext cx="9786259" cy="736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latin typeface="Comic Sans MS" panose="030F0702030302020204" pitchFamily="66" charset="0"/>
              </a:rPr>
              <a:t>o</a:t>
            </a:r>
            <a:r>
              <a:rPr lang="en-US" sz="3600" dirty="0" smtClean="0">
                <a:latin typeface="Comic Sans MS" panose="030F0702030302020204" pitchFamily="66" charset="0"/>
              </a:rPr>
              <a:t>r, 1 </a:t>
            </a:r>
            <a:r>
              <a:rPr lang="en-US" sz="3600" dirty="0">
                <a:latin typeface="Comic Sans MS" panose="030F0702030302020204" pitchFamily="66" charset="0"/>
              </a:rPr>
              <a:t>+ 2 + … </a:t>
            </a:r>
            <a:r>
              <a:rPr lang="en-US" sz="3600" dirty="0">
                <a:latin typeface="Comic Sans MS" panose="030F0702030302020204" pitchFamily="66" charset="0"/>
              </a:rPr>
              <a:t>…   </a:t>
            </a:r>
            <a:r>
              <a:rPr lang="en-US" sz="3600" dirty="0" smtClean="0">
                <a:latin typeface="Comic Sans MS" panose="030F0702030302020204" pitchFamily="66" charset="0"/>
              </a:rPr>
              <a:t>+ </a:t>
            </a:r>
            <a:r>
              <a:rPr lang="en-US" sz="3600" dirty="0" smtClean="0">
                <a:latin typeface="Comic Sans MS" panose="030F0702030302020204" pitchFamily="66" charset="0"/>
              </a:rPr>
              <a:t>(k+1) = </a:t>
            </a:r>
            <a:r>
              <a:rPr lang="en-US" sz="3600" dirty="0">
                <a:latin typeface="Comic Sans MS" panose="030F0702030302020204" pitchFamily="66" charset="0"/>
              </a:rPr>
              <a:t>k</a:t>
            </a:r>
            <a:r>
              <a:rPr lang="en-US" sz="3600" dirty="0" smtClean="0">
                <a:latin typeface="Comic Sans MS" panose="030F0702030302020204" pitchFamily="66" charset="0"/>
              </a:rPr>
              <a:t>(k + 1</a:t>
            </a:r>
            <a:r>
              <a:rPr lang="en-US" sz="3600" dirty="0">
                <a:latin typeface="Comic Sans MS" panose="030F0702030302020204" pitchFamily="66" charset="0"/>
              </a:rPr>
              <a:t>) / </a:t>
            </a:r>
            <a:r>
              <a:rPr lang="en-US" sz="3600" dirty="0" smtClean="0">
                <a:latin typeface="Comic Sans MS" panose="030F0702030302020204" pitchFamily="66" charset="0"/>
              </a:rPr>
              <a:t>2 + </a:t>
            </a:r>
            <a:r>
              <a:rPr lang="en-US" sz="3600" dirty="0">
                <a:latin typeface="Comic Sans MS" panose="030F0702030302020204" pitchFamily="66" charset="0"/>
              </a:rPr>
              <a:t>(k+1)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079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Proof by Induction: Example 1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01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Comic Sans MS" panose="030F0702030302020204" pitchFamily="66" charset="0"/>
              </a:rPr>
              <a:t>Show that, p(k+1) </a:t>
            </a:r>
            <a:r>
              <a:rPr lang="en-US" sz="3600" dirty="0">
                <a:latin typeface="Comic Sans MS" panose="030F0702030302020204" pitchFamily="66" charset="0"/>
              </a:rPr>
              <a:t>is true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1150256" y="2877910"/>
            <a:ext cx="10515600" cy="736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latin typeface="Comic Sans MS" panose="030F0702030302020204" pitchFamily="66" charset="0"/>
              </a:rPr>
              <a:t>1 + 2 + … + k = k(k + 1) / 2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 smtClean="0">
              <a:latin typeface="Comic Sans MS" panose="030F0702030302020204" pitchFamily="66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460826" y="3668939"/>
            <a:ext cx="9786259" cy="736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latin typeface="Comic Sans MS" panose="030F0702030302020204" pitchFamily="66" charset="0"/>
              </a:rPr>
              <a:t>o</a:t>
            </a:r>
            <a:r>
              <a:rPr lang="en-US" sz="3600" dirty="0" smtClean="0">
                <a:latin typeface="Comic Sans MS" panose="030F0702030302020204" pitchFamily="66" charset="0"/>
              </a:rPr>
              <a:t>r, 1 </a:t>
            </a:r>
            <a:r>
              <a:rPr lang="en-US" sz="3600" dirty="0">
                <a:latin typeface="Comic Sans MS" panose="030F0702030302020204" pitchFamily="66" charset="0"/>
              </a:rPr>
              <a:t>+ 2 + … + </a:t>
            </a:r>
            <a:r>
              <a:rPr lang="en-US" sz="3600" dirty="0" smtClean="0">
                <a:latin typeface="Comic Sans MS" panose="030F0702030302020204" pitchFamily="66" charset="0"/>
              </a:rPr>
              <a:t>k + (k+1) = </a:t>
            </a:r>
            <a:r>
              <a:rPr lang="en-US" sz="3600" dirty="0">
                <a:latin typeface="Comic Sans MS" panose="030F0702030302020204" pitchFamily="66" charset="0"/>
              </a:rPr>
              <a:t>k</a:t>
            </a:r>
            <a:r>
              <a:rPr lang="en-US" sz="3600" dirty="0" smtClean="0">
                <a:latin typeface="Comic Sans MS" panose="030F0702030302020204" pitchFamily="66" charset="0"/>
              </a:rPr>
              <a:t>(k + 1</a:t>
            </a:r>
            <a:r>
              <a:rPr lang="en-US" sz="3600" dirty="0">
                <a:latin typeface="Comic Sans MS" panose="030F0702030302020204" pitchFamily="66" charset="0"/>
              </a:rPr>
              <a:t>) / </a:t>
            </a:r>
            <a:r>
              <a:rPr lang="en-US" sz="3600" dirty="0" smtClean="0">
                <a:latin typeface="Comic Sans MS" panose="030F0702030302020204" pitchFamily="66" charset="0"/>
              </a:rPr>
              <a:t>2 + </a:t>
            </a:r>
            <a:r>
              <a:rPr lang="en-US" sz="3600" dirty="0">
                <a:latin typeface="Comic Sans MS" panose="030F0702030302020204" pitchFamily="66" charset="0"/>
              </a:rPr>
              <a:t>(k+1)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 smtClean="0">
              <a:latin typeface="Comic Sans MS" panose="030F0702030302020204" pitchFamily="66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482599" y="4547054"/>
            <a:ext cx="9786259" cy="736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latin typeface="Comic Sans MS" panose="030F0702030302020204" pitchFamily="66" charset="0"/>
              </a:rPr>
              <a:t>o</a:t>
            </a:r>
            <a:r>
              <a:rPr lang="en-US" sz="3600" dirty="0" smtClean="0">
                <a:latin typeface="Comic Sans MS" panose="030F0702030302020204" pitchFamily="66" charset="0"/>
              </a:rPr>
              <a:t>r, 1 </a:t>
            </a:r>
            <a:r>
              <a:rPr lang="en-US" sz="3600" dirty="0">
                <a:latin typeface="Comic Sans MS" panose="030F0702030302020204" pitchFamily="66" charset="0"/>
              </a:rPr>
              <a:t>+ 2 + </a:t>
            </a:r>
            <a:r>
              <a:rPr lang="en-US" sz="3600" dirty="0">
                <a:latin typeface="Comic Sans MS" panose="030F0702030302020204" pitchFamily="66" charset="0"/>
              </a:rPr>
              <a:t>… … </a:t>
            </a:r>
            <a:r>
              <a:rPr lang="en-US" sz="3600" dirty="0" smtClean="0">
                <a:latin typeface="Comic Sans MS" panose="030F0702030302020204" pitchFamily="66" charset="0"/>
              </a:rPr>
              <a:t>  </a:t>
            </a:r>
            <a:r>
              <a:rPr lang="en-US" sz="3600" dirty="0" smtClean="0">
                <a:latin typeface="Comic Sans MS" panose="030F0702030302020204" pitchFamily="66" charset="0"/>
              </a:rPr>
              <a:t>+ </a:t>
            </a:r>
            <a:r>
              <a:rPr lang="en-US" sz="3600" dirty="0" smtClean="0">
                <a:latin typeface="Comic Sans MS" panose="030F0702030302020204" pitchFamily="66" charset="0"/>
              </a:rPr>
              <a:t>(k+1) = </a:t>
            </a:r>
            <a:r>
              <a:rPr lang="en-US" sz="3600" dirty="0">
                <a:latin typeface="Comic Sans MS" panose="030F0702030302020204" pitchFamily="66" charset="0"/>
              </a:rPr>
              <a:t>k</a:t>
            </a:r>
            <a:r>
              <a:rPr lang="en-US" sz="3600" dirty="0" smtClean="0">
                <a:latin typeface="Comic Sans MS" panose="030F0702030302020204" pitchFamily="66" charset="0"/>
              </a:rPr>
              <a:t>(k + 1</a:t>
            </a:r>
            <a:r>
              <a:rPr lang="en-US" sz="3600" dirty="0">
                <a:latin typeface="Comic Sans MS" panose="030F0702030302020204" pitchFamily="66" charset="0"/>
              </a:rPr>
              <a:t>) / </a:t>
            </a:r>
            <a:r>
              <a:rPr lang="en-US" sz="3600" dirty="0" smtClean="0">
                <a:latin typeface="Comic Sans MS" panose="030F0702030302020204" pitchFamily="66" charset="0"/>
              </a:rPr>
              <a:t>2 + </a:t>
            </a:r>
            <a:r>
              <a:rPr lang="en-US" sz="3600" dirty="0">
                <a:latin typeface="Comic Sans MS" panose="030F0702030302020204" pitchFamily="66" charset="0"/>
              </a:rPr>
              <a:t>(k+1)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 smtClean="0">
              <a:latin typeface="Comic Sans MS" panose="030F0702030302020204" pitchFamily="66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493486" y="5309055"/>
            <a:ext cx="8723085" cy="736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latin typeface="Comic Sans MS" panose="030F0702030302020204" pitchFamily="66" charset="0"/>
              </a:rPr>
              <a:t>or, 1 + 2 + … </a:t>
            </a:r>
            <a:r>
              <a:rPr lang="en-US" sz="3600" dirty="0">
                <a:latin typeface="Comic Sans MS" panose="030F0702030302020204" pitchFamily="66" charset="0"/>
              </a:rPr>
              <a:t>… </a:t>
            </a:r>
            <a:r>
              <a:rPr lang="en-US" sz="3600" dirty="0" smtClean="0">
                <a:latin typeface="Comic Sans MS" panose="030F0702030302020204" pitchFamily="66" charset="0"/>
              </a:rPr>
              <a:t>  </a:t>
            </a:r>
            <a:r>
              <a:rPr lang="en-US" sz="3600" dirty="0" smtClean="0">
                <a:latin typeface="Comic Sans MS" panose="030F0702030302020204" pitchFamily="66" charset="0"/>
              </a:rPr>
              <a:t>+ </a:t>
            </a:r>
            <a:r>
              <a:rPr lang="en-US" sz="3600" dirty="0">
                <a:latin typeface="Comic Sans MS" panose="030F0702030302020204" pitchFamily="66" charset="0"/>
              </a:rPr>
              <a:t>(k+1) </a:t>
            </a:r>
            <a:r>
              <a:rPr lang="en-US" sz="3600" dirty="0" smtClean="0">
                <a:latin typeface="Comic Sans MS" panose="030F0702030302020204" pitchFamily="66" charset="0"/>
              </a:rPr>
              <a:t>= (k + 1</a:t>
            </a:r>
            <a:r>
              <a:rPr lang="en-US" sz="3600" dirty="0">
                <a:latin typeface="Comic Sans MS" panose="030F0702030302020204" pitchFamily="66" charset="0"/>
              </a:rPr>
              <a:t>) </a:t>
            </a:r>
            <a:r>
              <a:rPr lang="en-US" sz="3600" dirty="0" smtClean="0">
                <a:latin typeface="Comic Sans MS" panose="030F0702030302020204" pitchFamily="66" charset="0"/>
              </a:rPr>
              <a:t>(k+2)/ 2</a:t>
            </a:r>
          </a:p>
        </p:txBody>
      </p:sp>
    </p:spTree>
    <p:extLst>
      <p:ext uri="{BB962C8B-B14F-4D97-AF65-F5344CB8AC3E}">
        <p14:creationId xmlns:p14="http://schemas.microsoft.com/office/powerpoint/2010/main" val="2249990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Proof by Induction: Example 1</a:t>
            </a: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71268" y="2208973"/>
                <a:ext cx="8723085" cy="7361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 </m:t>
                    </m:r>
                  </m:oMath>
                </a14:m>
                <a:r>
                  <a:rPr lang="en-US" sz="3600" dirty="0">
                    <a:latin typeface="Comic Sans MS" panose="030F0702030302020204" pitchFamily="66" charset="0"/>
                  </a:rPr>
                  <a:t>p</a:t>
                </a:r>
                <a:r>
                  <a:rPr lang="en-US" sz="3600" dirty="0" smtClean="0">
                    <a:latin typeface="Comic Sans MS" panose="030F0702030302020204" pitchFamily="66" charset="0"/>
                  </a:rPr>
                  <a:t>(k + 1) is true</a:t>
                </a:r>
              </a:p>
            </p:txBody>
          </p:sp>
        </mc:Choice>
        <mc:Fallback>
          <p:sp>
            <p:nvSpPr>
              <p:cNvPr id="8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268" y="2208973"/>
                <a:ext cx="8723085" cy="736147"/>
              </a:xfrm>
              <a:prstGeom prst="rect">
                <a:avLst/>
              </a:prstGeom>
              <a:blipFill rotWithShape="0">
                <a:blip r:embed="rId2"/>
                <a:stretch>
                  <a:fillRect t="-19835" b="-10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6522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Proof by Induction: Example 2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01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Comic Sans MS" panose="030F0702030302020204" pitchFamily="66" charset="0"/>
              </a:rPr>
              <a:t>p(n)::=[1 + 2 + 2</a:t>
            </a:r>
            <a:r>
              <a:rPr lang="en-US" sz="3600" baseline="30000" dirty="0" smtClean="0">
                <a:latin typeface="Comic Sans MS" panose="030F0702030302020204" pitchFamily="66" charset="0"/>
              </a:rPr>
              <a:t>2</a:t>
            </a:r>
            <a:r>
              <a:rPr lang="en-US" sz="3600" dirty="0" smtClean="0">
                <a:latin typeface="Comic Sans MS" panose="030F0702030302020204" pitchFamily="66" charset="0"/>
              </a:rPr>
              <a:t> + … </a:t>
            </a:r>
            <a:r>
              <a:rPr lang="en-US" sz="3600" dirty="0">
                <a:latin typeface="Comic Sans MS" panose="030F0702030302020204" pitchFamily="66" charset="0"/>
              </a:rPr>
              <a:t>+ </a:t>
            </a:r>
            <a:r>
              <a:rPr lang="en-US" sz="3600" dirty="0" smtClean="0">
                <a:latin typeface="Comic Sans MS" panose="030F0702030302020204" pitchFamily="66" charset="0"/>
              </a:rPr>
              <a:t>2</a:t>
            </a:r>
            <a:r>
              <a:rPr lang="en-US" sz="3600" baseline="30000" dirty="0" smtClean="0">
                <a:latin typeface="Comic Sans MS" panose="030F0702030302020204" pitchFamily="66" charset="0"/>
              </a:rPr>
              <a:t>n</a:t>
            </a:r>
            <a:r>
              <a:rPr lang="en-US" sz="3600" dirty="0">
                <a:latin typeface="Comic Sans MS" panose="030F0702030302020204" pitchFamily="66" charset="0"/>
              </a:rPr>
              <a:t> = </a:t>
            </a:r>
            <a:r>
              <a:rPr lang="en-US" sz="3600" dirty="0" smtClean="0">
                <a:latin typeface="Comic Sans MS" panose="030F0702030302020204" pitchFamily="66" charset="0"/>
              </a:rPr>
              <a:t>2</a:t>
            </a:r>
            <a:r>
              <a:rPr lang="en-US" sz="3600" baseline="30000" dirty="0" smtClean="0">
                <a:latin typeface="Comic Sans MS" panose="030F0702030302020204" pitchFamily="66" charset="0"/>
              </a:rPr>
              <a:t>n+1 </a:t>
            </a:r>
            <a:r>
              <a:rPr lang="en-US" sz="3600" dirty="0" smtClean="0">
                <a:latin typeface="Comic Sans MS" panose="030F0702030302020204" pitchFamily="66" charset="0"/>
              </a:rPr>
              <a:t>-1]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787399" y="2935967"/>
            <a:ext cx="10515600" cy="1403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 smtClean="0">
                <a:latin typeface="Comic Sans MS" panose="030F0702030302020204" pitchFamily="66" charset="0"/>
              </a:rPr>
              <a:t>Step 1(Basis step):</a:t>
            </a:r>
          </a:p>
          <a:p>
            <a:pPr marL="0" indent="0">
              <a:buNone/>
            </a:pPr>
            <a:r>
              <a:rPr lang="en-US" sz="3600" dirty="0" smtClean="0">
                <a:latin typeface="Comic Sans MS" panose="030F0702030302020204" pitchFamily="66" charset="0"/>
              </a:rPr>
              <a:t>p(0)::=[</a:t>
            </a:r>
            <a:r>
              <a:rPr lang="en-US" sz="3600" dirty="0">
                <a:latin typeface="Comic Sans MS" panose="030F0702030302020204" pitchFamily="66" charset="0"/>
              </a:rPr>
              <a:t>1 </a:t>
            </a:r>
            <a:r>
              <a:rPr lang="en-US" sz="3600" dirty="0" smtClean="0">
                <a:latin typeface="Comic Sans MS" panose="030F0702030302020204" pitchFamily="66" charset="0"/>
              </a:rPr>
              <a:t>= 2</a:t>
            </a:r>
            <a:r>
              <a:rPr lang="en-US" sz="3600" baseline="30000" dirty="0" smtClean="0">
                <a:latin typeface="Comic Sans MS" panose="030F0702030302020204" pitchFamily="66" charset="0"/>
              </a:rPr>
              <a:t>0+1</a:t>
            </a:r>
            <a:r>
              <a:rPr lang="en-US" sz="3600" dirty="0" smtClean="0">
                <a:latin typeface="Comic Sans MS" panose="030F0702030302020204" pitchFamily="66" charset="0"/>
              </a:rPr>
              <a:t> -1] </a:t>
            </a:r>
            <a:r>
              <a:rPr lang="en-US" sz="3600" dirty="0">
                <a:latin typeface="Comic Sans MS" panose="030F0702030302020204" pitchFamily="66" charset="0"/>
              </a:rPr>
              <a:t>::=</a:t>
            </a:r>
            <a:r>
              <a:rPr lang="en-US" sz="3600" dirty="0" smtClean="0">
                <a:latin typeface="Comic Sans MS" panose="030F0702030302020204" pitchFamily="66" charset="0"/>
              </a:rPr>
              <a:t> [1 = 1] = True</a:t>
            </a:r>
            <a:endParaRPr lang="en-US" sz="3600" dirty="0">
              <a:latin typeface="Comic Sans MS" panose="030F0702030302020204" pitchFamily="66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 smtClean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65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Proof by Induction: Example 2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01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Comic Sans MS" panose="030F0702030302020204" pitchFamily="66" charset="0"/>
              </a:rPr>
              <a:t>Step </a:t>
            </a:r>
            <a:r>
              <a:rPr lang="en-US" sz="3600" dirty="0" smtClean="0">
                <a:latin typeface="Comic Sans MS" panose="030F0702030302020204" pitchFamily="66" charset="0"/>
              </a:rPr>
              <a:t>2(Inductive step):</a:t>
            </a:r>
            <a:endParaRPr lang="en-US" sz="3600" dirty="0">
              <a:latin typeface="Comic Sans MS" panose="030F0702030302020204" pitchFamily="66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787399" y="2935967"/>
            <a:ext cx="10515600" cy="736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 smtClean="0">
                <a:latin typeface="Comic Sans MS" panose="030F0702030302020204" pitchFamily="66" charset="0"/>
              </a:rPr>
              <a:t>Assume, p(k) is true</a:t>
            </a:r>
            <a:endParaRPr lang="en-US" sz="3600" dirty="0">
              <a:latin typeface="Comic Sans MS" panose="030F0702030302020204" pitchFamily="66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 smtClean="0">
              <a:latin typeface="Comic Sans MS" panose="030F0702030302020204" pitchFamily="66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780141" y="3770539"/>
            <a:ext cx="8799288" cy="736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 smtClean="0">
                <a:latin typeface="Comic Sans MS" panose="030F0702030302020204" pitchFamily="66" charset="0"/>
              </a:rPr>
              <a:t>1 </a:t>
            </a:r>
            <a:r>
              <a:rPr lang="en-US" sz="3600" dirty="0">
                <a:latin typeface="Comic Sans MS" panose="030F0702030302020204" pitchFamily="66" charset="0"/>
              </a:rPr>
              <a:t>+ 2 + 2</a:t>
            </a:r>
            <a:r>
              <a:rPr lang="en-US" sz="3600" baseline="30000" dirty="0">
                <a:latin typeface="Comic Sans MS" panose="030F0702030302020204" pitchFamily="66" charset="0"/>
              </a:rPr>
              <a:t>2</a:t>
            </a:r>
            <a:r>
              <a:rPr lang="en-US" sz="3600" dirty="0">
                <a:latin typeface="Comic Sans MS" panose="030F0702030302020204" pitchFamily="66" charset="0"/>
              </a:rPr>
              <a:t> + … + </a:t>
            </a:r>
            <a:r>
              <a:rPr lang="en-US" sz="3600" dirty="0" smtClean="0">
                <a:latin typeface="Comic Sans MS" panose="030F0702030302020204" pitchFamily="66" charset="0"/>
              </a:rPr>
              <a:t>2</a:t>
            </a:r>
            <a:r>
              <a:rPr lang="en-US" sz="3600" baseline="30000" dirty="0" smtClean="0">
                <a:latin typeface="Comic Sans MS" panose="030F0702030302020204" pitchFamily="66" charset="0"/>
              </a:rPr>
              <a:t>k</a:t>
            </a:r>
            <a:r>
              <a:rPr lang="en-US" sz="3600" dirty="0" smtClean="0">
                <a:latin typeface="Comic Sans MS" panose="030F0702030302020204" pitchFamily="66" charset="0"/>
              </a:rPr>
              <a:t> </a:t>
            </a:r>
            <a:r>
              <a:rPr lang="en-US" sz="3600" dirty="0">
                <a:latin typeface="Comic Sans MS" panose="030F0702030302020204" pitchFamily="66" charset="0"/>
              </a:rPr>
              <a:t>= </a:t>
            </a:r>
            <a:r>
              <a:rPr lang="en-US" sz="3600" dirty="0" smtClean="0">
                <a:latin typeface="Comic Sans MS" panose="030F0702030302020204" pitchFamily="66" charset="0"/>
              </a:rPr>
              <a:t>2</a:t>
            </a:r>
            <a:r>
              <a:rPr lang="en-US" sz="3600" baseline="30000" dirty="0" smtClean="0">
                <a:latin typeface="Comic Sans MS" panose="030F0702030302020204" pitchFamily="66" charset="0"/>
              </a:rPr>
              <a:t>k+1 </a:t>
            </a:r>
            <a:r>
              <a:rPr lang="en-US" sz="3600" dirty="0">
                <a:latin typeface="Comic Sans MS" panose="030F0702030302020204" pitchFamily="66" charset="0"/>
              </a:rPr>
              <a:t>-</a:t>
            </a:r>
            <a:r>
              <a:rPr lang="en-US" sz="3600" dirty="0" smtClean="0">
                <a:latin typeface="Comic Sans MS" panose="030F0702030302020204" pitchFamily="66" charset="0"/>
              </a:rPr>
              <a:t>1</a:t>
            </a:r>
            <a:endParaRPr lang="en-US" sz="36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138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Proof by Induction: Example 2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014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>
                <a:latin typeface="Comic Sans MS" panose="030F0702030302020204" pitchFamily="66" charset="0"/>
              </a:rPr>
              <a:t>Show that, p(k+1) </a:t>
            </a:r>
            <a:r>
              <a:rPr lang="en-US" sz="3600" dirty="0">
                <a:latin typeface="Comic Sans MS" panose="030F0702030302020204" pitchFamily="66" charset="0"/>
              </a:rPr>
              <a:t>is true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1150256" y="2877910"/>
            <a:ext cx="10515600" cy="736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latin typeface="Comic Sans MS" panose="030F0702030302020204" pitchFamily="66" charset="0"/>
              </a:rPr>
              <a:t>1 + 2 + 2</a:t>
            </a:r>
            <a:r>
              <a:rPr lang="en-US" sz="3600" baseline="30000" dirty="0">
                <a:latin typeface="Comic Sans MS" panose="030F0702030302020204" pitchFamily="66" charset="0"/>
              </a:rPr>
              <a:t>2</a:t>
            </a:r>
            <a:r>
              <a:rPr lang="en-US" sz="3600" dirty="0">
                <a:latin typeface="Comic Sans MS" panose="030F0702030302020204" pitchFamily="66" charset="0"/>
              </a:rPr>
              <a:t> + … + 2</a:t>
            </a:r>
            <a:r>
              <a:rPr lang="en-US" sz="3600" baseline="30000" dirty="0">
                <a:latin typeface="Comic Sans MS" panose="030F0702030302020204" pitchFamily="66" charset="0"/>
              </a:rPr>
              <a:t>k</a:t>
            </a:r>
            <a:r>
              <a:rPr lang="en-US" sz="3600" dirty="0">
                <a:latin typeface="Comic Sans MS" panose="030F0702030302020204" pitchFamily="66" charset="0"/>
              </a:rPr>
              <a:t> = 2</a:t>
            </a:r>
            <a:r>
              <a:rPr lang="en-US" sz="3600" baseline="30000" dirty="0">
                <a:latin typeface="Comic Sans MS" panose="030F0702030302020204" pitchFamily="66" charset="0"/>
              </a:rPr>
              <a:t>k+1 </a:t>
            </a:r>
            <a:r>
              <a:rPr lang="en-US" sz="3600" dirty="0">
                <a:latin typeface="Comic Sans MS" panose="030F0702030302020204" pitchFamily="66" charset="0"/>
              </a:rPr>
              <a:t>-1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 smtClean="0">
              <a:latin typeface="Comic Sans MS" panose="030F0702030302020204" pitchFamily="66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460826" y="3668939"/>
            <a:ext cx="9786259" cy="736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latin typeface="Comic Sans MS" panose="030F0702030302020204" pitchFamily="66" charset="0"/>
              </a:rPr>
              <a:t>o</a:t>
            </a:r>
            <a:r>
              <a:rPr lang="en-US" sz="3600" dirty="0" smtClean="0">
                <a:latin typeface="Comic Sans MS" panose="030F0702030302020204" pitchFamily="66" charset="0"/>
              </a:rPr>
              <a:t>r, 1 </a:t>
            </a:r>
            <a:r>
              <a:rPr lang="en-US" sz="3600" dirty="0">
                <a:latin typeface="Comic Sans MS" panose="030F0702030302020204" pitchFamily="66" charset="0"/>
              </a:rPr>
              <a:t>+ 2 + 2</a:t>
            </a:r>
            <a:r>
              <a:rPr lang="en-US" sz="3600" baseline="30000" dirty="0">
                <a:latin typeface="Comic Sans MS" panose="030F0702030302020204" pitchFamily="66" charset="0"/>
              </a:rPr>
              <a:t>2</a:t>
            </a:r>
            <a:r>
              <a:rPr lang="en-US" sz="3600" dirty="0">
                <a:latin typeface="Comic Sans MS" panose="030F0702030302020204" pitchFamily="66" charset="0"/>
              </a:rPr>
              <a:t> + … + 2</a:t>
            </a:r>
            <a:r>
              <a:rPr lang="en-US" sz="3600" baseline="30000" dirty="0">
                <a:latin typeface="Comic Sans MS" panose="030F0702030302020204" pitchFamily="66" charset="0"/>
              </a:rPr>
              <a:t>k</a:t>
            </a:r>
            <a:r>
              <a:rPr lang="en-US" sz="3600" dirty="0">
                <a:latin typeface="Comic Sans MS" panose="030F0702030302020204" pitchFamily="66" charset="0"/>
              </a:rPr>
              <a:t> </a:t>
            </a:r>
            <a:r>
              <a:rPr lang="en-US" sz="3600" dirty="0" smtClean="0">
                <a:latin typeface="Comic Sans MS" panose="030F0702030302020204" pitchFamily="66" charset="0"/>
              </a:rPr>
              <a:t>+ 2</a:t>
            </a:r>
            <a:r>
              <a:rPr lang="en-US" sz="3600" baseline="30000" dirty="0" smtClean="0">
                <a:latin typeface="Comic Sans MS" panose="030F0702030302020204" pitchFamily="66" charset="0"/>
              </a:rPr>
              <a:t>k+1 </a:t>
            </a:r>
            <a:r>
              <a:rPr lang="en-US" sz="3600" dirty="0" smtClean="0">
                <a:latin typeface="Comic Sans MS" panose="030F0702030302020204" pitchFamily="66" charset="0"/>
              </a:rPr>
              <a:t>= </a:t>
            </a:r>
            <a:r>
              <a:rPr lang="en-US" sz="3600" dirty="0">
                <a:latin typeface="Comic Sans MS" panose="030F0702030302020204" pitchFamily="66" charset="0"/>
              </a:rPr>
              <a:t>2</a:t>
            </a:r>
            <a:r>
              <a:rPr lang="en-US" sz="3600" baseline="30000" dirty="0">
                <a:latin typeface="Comic Sans MS" panose="030F0702030302020204" pitchFamily="66" charset="0"/>
              </a:rPr>
              <a:t>k+1 </a:t>
            </a:r>
            <a:r>
              <a:rPr lang="en-US" sz="3600" dirty="0">
                <a:latin typeface="Comic Sans MS" panose="030F0702030302020204" pitchFamily="66" charset="0"/>
              </a:rPr>
              <a:t>-</a:t>
            </a:r>
            <a:r>
              <a:rPr lang="en-US" sz="3600" dirty="0" smtClean="0">
                <a:latin typeface="Comic Sans MS" panose="030F0702030302020204" pitchFamily="66" charset="0"/>
              </a:rPr>
              <a:t>1 + 2</a:t>
            </a:r>
            <a:r>
              <a:rPr lang="en-US" sz="3600" baseline="30000" dirty="0" smtClean="0">
                <a:latin typeface="Comic Sans MS" panose="030F0702030302020204" pitchFamily="66" charset="0"/>
              </a:rPr>
              <a:t>k+1</a:t>
            </a:r>
            <a:endParaRPr lang="en-US" sz="3600" dirty="0">
              <a:latin typeface="Comic Sans MS" panose="030F0702030302020204" pitchFamily="66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 smtClean="0">
              <a:latin typeface="Comic Sans MS" panose="030F0702030302020204" pitchFamily="66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482599" y="4547054"/>
            <a:ext cx="9786259" cy="736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latin typeface="Comic Sans MS" panose="030F0702030302020204" pitchFamily="66" charset="0"/>
              </a:rPr>
              <a:t>or, 1 + 2 + 2</a:t>
            </a:r>
            <a:r>
              <a:rPr lang="en-US" sz="3600" baseline="30000" dirty="0">
                <a:latin typeface="Comic Sans MS" panose="030F0702030302020204" pitchFamily="66" charset="0"/>
              </a:rPr>
              <a:t>2</a:t>
            </a:r>
            <a:r>
              <a:rPr lang="en-US" sz="3600" dirty="0">
                <a:latin typeface="Comic Sans MS" panose="030F0702030302020204" pitchFamily="66" charset="0"/>
              </a:rPr>
              <a:t> + … + 2</a:t>
            </a:r>
            <a:r>
              <a:rPr lang="en-US" sz="3600" baseline="30000" dirty="0">
                <a:latin typeface="Comic Sans MS" panose="030F0702030302020204" pitchFamily="66" charset="0"/>
              </a:rPr>
              <a:t>k</a:t>
            </a:r>
            <a:r>
              <a:rPr lang="en-US" sz="3600" dirty="0">
                <a:latin typeface="Comic Sans MS" panose="030F0702030302020204" pitchFamily="66" charset="0"/>
              </a:rPr>
              <a:t> + 2</a:t>
            </a:r>
            <a:r>
              <a:rPr lang="en-US" sz="3600" baseline="30000" dirty="0">
                <a:latin typeface="Comic Sans MS" panose="030F0702030302020204" pitchFamily="66" charset="0"/>
              </a:rPr>
              <a:t>k+1 </a:t>
            </a:r>
            <a:r>
              <a:rPr lang="en-US" sz="3600" dirty="0">
                <a:latin typeface="Comic Sans MS" panose="030F0702030302020204" pitchFamily="66" charset="0"/>
              </a:rPr>
              <a:t>= </a:t>
            </a:r>
            <a:r>
              <a:rPr lang="en-US" sz="3600" dirty="0" smtClean="0">
                <a:latin typeface="Comic Sans MS" panose="030F0702030302020204" pitchFamily="66" charset="0"/>
              </a:rPr>
              <a:t>2.2</a:t>
            </a:r>
            <a:r>
              <a:rPr lang="en-US" sz="3600" baseline="30000" dirty="0" smtClean="0">
                <a:latin typeface="Comic Sans MS" panose="030F0702030302020204" pitchFamily="66" charset="0"/>
              </a:rPr>
              <a:t>k+1 </a:t>
            </a:r>
            <a:r>
              <a:rPr lang="en-US" sz="3600" dirty="0">
                <a:latin typeface="Comic Sans MS" panose="030F0702030302020204" pitchFamily="66" charset="0"/>
              </a:rPr>
              <a:t>-</a:t>
            </a:r>
            <a:r>
              <a:rPr lang="en-US" sz="3600" dirty="0" smtClean="0">
                <a:latin typeface="Comic Sans MS" panose="030F0702030302020204" pitchFamily="66" charset="0"/>
              </a:rPr>
              <a:t>1</a:t>
            </a:r>
            <a:endParaRPr lang="en-US" sz="3600" dirty="0">
              <a:latin typeface="Comic Sans MS" panose="030F0702030302020204" pitchFamily="66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 smtClean="0">
              <a:latin typeface="Comic Sans MS" panose="030F0702030302020204" pitchFamily="66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493486" y="5309055"/>
            <a:ext cx="8723085" cy="736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>
                <a:latin typeface="Comic Sans MS" panose="030F0702030302020204" pitchFamily="66" charset="0"/>
              </a:rPr>
              <a:t>or, 1 + 2 + 2</a:t>
            </a:r>
            <a:r>
              <a:rPr lang="en-US" sz="3600" baseline="30000" dirty="0">
                <a:latin typeface="Comic Sans MS" panose="030F0702030302020204" pitchFamily="66" charset="0"/>
              </a:rPr>
              <a:t>2</a:t>
            </a:r>
            <a:r>
              <a:rPr lang="en-US" sz="3600" dirty="0">
                <a:latin typeface="Comic Sans MS" panose="030F0702030302020204" pitchFamily="66" charset="0"/>
              </a:rPr>
              <a:t> + … + 2</a:t>
            </a:r>
            <a:r>
              <a:rPr lang="en-US" sz="3600" baseline="30000" dirty="0">
                <a:latin typeface="Comic Sans MS" panose="030F0702030302020204" pitchFamily="66" charset="0"/>
              </a:rPr>
              <a:t>k</a:t>
            </a:r>
            <a:r>
              <a:rPr lang="en-US" sz="3600" dirty="0">
                <a:latin typeface="Comic Sans MS" panose="030F0702030302020204" pitchFamily="66" charset="0"/>
              </a:rPr>
              <a:t> + 2</a:t>
            </a:r>
            <a:r>
              <a:rPr lang="en-US" sz="3600" baseline="30000" dirty="0">
                <a:latin typeface="Comic Sans MS" panose="030F0702030302020204" pitchFamily="66" charset="0"/>
              </a:rPr>
              <a:t>k+1 </a:t>
            </a:r>
            <a:r>
              <a:rPr lang="en-US" sz="3600" dirty="0">
                <a:latin typeface="Comic Sans MS" panose="030F0702030302020204" pitchFamily="66" charset="0"/>
              </a:rPr>
              <a:t>= </a:t>
            </a:r>
            <a:r>
              <a:rPr lang="en-US" sz="3600" dirty="0" smtClean="0">
                <a:latin typeface="Comic Sans MS" panose="030F0702030302020204" pitchFamily="66" charset="0"/>
              </a:rPr>
              <a:t>2</a:t>
            </a:r>
            <a:r>
              <a:rPr lang="en-US" sz="3600" baseline="30000" dirty="0" smtClean="0">
                <a:latin typeface="Comic Sans MS" panose="030F0702030302020204" pitchFamily="66" charset="0"/>
              </a:rPr>
              <a:t>k+2 </a:t>
            </a:r>
            <a:r>
              <a:rPr lang="en-US" sz="3600" dirty="0">
                <a:latin typeface="Comic Sans MS" panose="030F0702030302020204" pitchFamily="66" charset="0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3091008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Proof by Induction: Example 2</a:t>
            </a: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32115" y="3015797"/>
                <a:ext cx="8723085" cy="7361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 </m:t>
                    </m:r>
                  </m:oMath>
                </a14:m>
                <a:r>
                  <a:rPr lang="en-US" sz="3600" dirty="0">
                    <a:latin typeface="Comic Sans MS" panose="030F0702030302020204" pitchFamily="66" charset="0"/>
                  </a:rPr>
                  <a:t>p</a:t>
                </a:r>
                <a:r>
                  <a:rPr lang="en-US" sz="3600" dirty="0" smtClean="0">
                    <a:latin typeface="Comic Sans MS" panose="030F0702030302020204" pitchFamily="66" charset="0"/>
                  </a:rPr>
                  <a:t>(k + 1) is true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115" y="3015797"/>
                <a:ext cx="8723085" cy="736147"/>
              </a:xfrm>
              <a:prstGeom prst="rect">
                <a:avLst/>
              </a:prstGeom>
              <a:blipFill rotWithShape="0">
                <a:blip r:embed="rId2"/>
                <a:stretch>
                  <a:fillRect t="-20833"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1168401" y="2282826"/>
            <a:ext cx="8723085" cy="736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 smtClean="0">
                <a:latin typeface="Comic Sans MS" panose="030F0702030302020204" pitchFamily="66" charset="0"/>
              </a:rPr>
              <a:t>1 </a:t>
            </a:r>
            <a:r>
              <a:rPr lang="en-US" sz="3600" dirty="0">
                <a:latin typeface="Comic Sans MS" panose="030F0702030302020204" pitchFamily="66" charset="0"/>
              </a:rPr>
              <a:t>+ 2 + 2</a:t>
            </a:r>
            <a:r>
              <a:rPr lang="en-US" sz="3600" baseline="30000" dirty="0">
                <a:latin typeface="Comic Sans MS" panose="030F0702030302020204" pitchFamily="66" charset="0"/>
              </a:rPr>
              <a:t>2</a:t>
            </a:r>
            <a:r>
              <a:rPr lang="en-US" sz="3600" dirty="0">
                <a:latin typeface="Comic Sans MS" panose="030F0702030302020204" pitchFamily="66" charset="0"/>
              </a:rPr>
              <a:t> + … + 2</a:t>
            </a:r>
            <a:r>
              <a:rPr lang="en-US" sz="3600" baseline="30000" dirty="0">
                <a:latin typeface="Comic Sans MS" panose="030F0702030302020204" pitchFamily="66" charset="0"/>
              </a:rPr>
              <a:t>k</a:t>
            </a:r>
            <a:r>
              <a:rPr lang="en-US" sz="3600" dirty="0">
                <a:latin typeface="Comic Sans MS" panose="030F0702030302020204" pitchFamily="66" charset="0"/>
              </a:rPr>
              <a:t> + 2</a:t>
            </a:r>
            <a:r>
              <a:rPr lang="en-US" sz="3600" baseline="30000" dirty="0">
                <a:latin typeface="Comic Sans MS" panose="030F0702030302020204" pitchFamily="66" charset="0"/>
              </a:rPr>
              <a:t>k+1 </a:t>
            </a:r>
            <a:r>
              <a:rPr lang="en-US" sz="3600" dirty="0">
                <a:latin typeface="Comic Sans MS" panose="030F0702030302020204" pitchFamily="66" charset="0"/>
              </a:rPr>
              <a:t>= 2</a:t>
            </a:r>
            <a:r>
              <a:rPr lang="en-US" sz="3600" baseline="30000" dirty="0">
                <a:latin typeface="Comic Sans MS" panose="030F0702030302020204" pitchFamily="66" charset="0"/>
              </a:rPr>
              <a:t>k+2 </a:t>
            </a:r>
            <a:r>
              <a:rPr lang="en-US" sz="3600" dirty="0">
                <a:latin typeface="Comic Sans MS" panose="030F0702030302020204" pitchFamily="66" charset="0"/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76423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Direct Proofs: 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217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If n is odd then 3n + 2 is odd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67770" y="2742300"/>
            <a:ext cx="10515600" cy="1352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>
                <a:latin typeface="Comic Sans MS" panose="030F0702030302020204" pitchFamily="66" charset="0"/>
              </a:rPr>
              <a:t>p: n is odd</a:t>
            </a:r>
            <a:br>
              <a:rPr lang="en-US" sz="3200" dirty="0" smtClean="0">
                <a:latin typeface="Comic Sans MS" panose="030F0702030302020204" pitchFamily="66" charset="0"/>
              </a:rPr>
            </a:br>
            <a:r>
              <a:rPr lang="en-US" sz="3200" dirty="0" smtClean="0">
                <a:latin typeface="Comic Sans MS" panose="030F0702030302020204" pitchFamily="66" charset="0"/>
              </a:rPr>
              <a:t>q: 3n + 2 is odd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29101" y="4082056"/>
            <a:ext cx="5585347" cy="1336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>
                <a:latin typeface="Comic Sans MS" panose="030F0702030302020204" pitchFamily="66" charset="0"/>
              </a:rPr>
              <a:t>Step1: Assume, p is true.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200" dirty="0" smtClean="0">
                <a:latin typeface="Comic Sans MS" panose="030F0702030302020204" pitchFamily="66" charset="0"/>
              </a:rPr>
              <a:t>Hence, n is odd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31675" y="4425524"/>
                <a:ext cx="2935406" cy="80156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 n = 2k + 1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675" y="4425524"/>
                <a:ext cx="2935406" cy="801569"/>
              </a:xfrm>
              <a:prstGeom prst="rect">
                <a:avLst/>
              </a:prstGeom>
              <a:blipFill rotWithShape="0">
                <a:blip r:embed="rId2"/>
                <a:stretch>
                  <a:fillRect t="-16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2649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Direct Proofs: Example 1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01805" y="1802879"/>
            <a:ext cx="3906673" cy="4297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mic Sans MS" panose="030F0702030302020204" pitchFamily="66" charset="0"/>
              </a:rPr>
              <a:t>Step2: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3n + 2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= 3 * (2k + 1) + 2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= 6k + 5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= 6k + 4 + 1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= 2 (3k + 2) + 1</a:t>
            </a:r>
          </a:p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>= 2 </a:t>
            </a:r>
            <a:r>
              <a:rPr lang="en-US" sz="3200" dirty="0" smtClean="0">
                <a:latin typeface="Comic Sans MS" panose="030F0702030302020204" pitchFamily="66" charset="0"/>
              </a:rPr>
              <a:t>m+ </a:t>
            </a:r>
            <a:r>
              <a:rPr lang="en-US" sz="3200" dirty="0">
                <a:latin typeface="Comic Sans MS" panose="030F0702030302020204" pitchFamily="66" charset="0"/>
              </a:rPr>
              <a:t>1</a:t>
            </a:r>
          </a:p>
          <a:p>
            <a:pPr marL="0" indent="0">
              <a:buNone/>
            </a:pP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674892" y="3813649"/>
            <a:ext cx="4709615" cy="1991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811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Direct Proofs: Example 1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801805" y="1802879"/>
            <a:ext cx="3906673" cy="4297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>
                <a:latin typeface="Comic Sans MS" panose="030F0702030302020204" pitchFamily="66" charset="0"/>
              </a:rPr>
              <a:t>Step2: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3n + 2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= 3 * (2k + 1) + 2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= 6k + 5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= 6k + 4 + 1</a:t>
            </a:r>
          </a:p>
          <a:p>
            <a:pPr marL="0" indent="0">
              <a:buNone/>
            </a:pPr>
            <a:r>
              <a:rPr lang="en-US" dirty="0" smtClean="0">
                <a:latin typeface="Comic Sans MS" panose="030F0702030302020204" pitchFamily="66" charset="0"/>
              </a:rPr>
              <a:t>= 2 (3k + 2) + 1</a:t>
            </a:r>
          </a:p>
          <a:p>
            <a:pPr marL="0" indent="0">
              <a:buNone/>
            </a:pPr>
            <a:r>
              <a:rPr lang="en-US" sz="3200" dirty="0">
                <a:latin typeface="Comic Sans MS" panose="030F0702030302020204" pitchFamily="66" charset="0"/>
              </a:rPr>
              <a:t>= 2 </a:t>
            </a:r>
            <a:r>
              <a:rPr lang="en-US" sz="3200" dirty="0" smtClean="0">
                <a:latin typeface="Comic Sans MS" panose="030F0702030302020204" pitchFamily="66" charset="0"/>
              </a:rPr>
              <a:t>m+ </a:t>
            </a:r>
            <a:r>
              <a:rPr lang="en-US" sz="3200" dirty="0">
                <a:latin typeface="Comic Sans MS" panose="030F0702030302020204" pitchFamily="66" charset="0"/>
              </a:rPr>
              <a:t>1</a:t>
            </a:r>
          </a:p>
          <a:p>
            <a:pPr marL="0" indent="0">
              <a:buNone/>
            </a:pP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8FD3E7E3-6406-4C87-9E06-5BA40AA66E22}"/>
              </a:ext>
            </a:extLst>
          </p:cNvPr>
          <p:cNvSpPr txBox="1">
            <a:spLocks/>
          </p:cNvSpPr>
          <p:nvPr/>
        </p:nvSpPr>
        <p:spPr>
          <a:xfrm>
            <a:off x="6674892" y="3813649"/>
            <a:ext cx="4709615" cy="1991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44820" y="2787793"/>
                <a:ext cx="5037161" cy="80156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sz="3200" dirty="0" smtClean="0">
                    <a:latin typeface="Comic Sans MS" panose="030F0702030302020204" pitchFamily="66" charset="0"/>
                  </a:rPr>
                  <a:t> 3n + 2 is odd</a:t>
                </a:r>
                <a:endParaRPr lang="en-US" sz="3200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4820" y="2787793"/>
                <a:ext cx="5037161" cy="801569"/>
              </a:xfrm>
              <a:prstGeom prst="rect">
                <a:avLst/>
              </a:prstGeom>
              <a:blipFill rotWithShape="0">
                <a:blip r:embed="rId2"/>
                <a:stretch>
                  <a:fillRect t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600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FC46BD-FCD3-4070-A2FE-CF068D21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mic Sans MS" panose="030F0702030302020204" pitchFamily="66" charset="0"/>
              </a:rPr>
              <a:t>Direct Proofs: Example 2</a:t>
            </a:r>
            <a:endParaRPr lang="en-US" dirty="0"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8FD3E7E3-6406-4C87-9E06-5BA40AA66E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2179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>
                    <a:latin typeface="Comic Sans MS" panose="030F0702030302020204" pitchFamily="66" charset="0"/>
                  </a:rPr>
                  <a:t>If 0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 smtClean="0">
                    <a:latin typeface="Comic Sans MS" panose="030F0702030302020204" pitchFamily="66" charset="0"/>
                  </a:rPr>
                  <a:t> x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 smtClean="0">
                    <a:latin typeface="Comic Sans MS" panose="030F0702030302020204" pitchFamily="66" charset="0"/>
                  </a:rPr>
                  <a:t>2, then prove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+1&gt;0</m:t>
                    </m:r>
                  </m:oMath>
                </a14:m>
                <a:r>
                  <a:rPr lang="en-US" dirty="0" smtClean="0">
                    <a:latin typeface="Comic Sans MS" panose="030F0702030302020204" pitchFamily="66" charset="0"/>
                  </a:rPr>
                  <a:t> </a:t>
                </a:r>
                <a:endParaRPr lang="en-US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8FD3E7E3-6406-4C87-9E06-5BA40AA66E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21790"/>
              </a:xfrm>
              <a:blipFill rotWithShape="0">
                <a:blip r:embed="rId2"/>
                <a:stretch>
                  <a:fillRect l="-1217" t="-18605" b="-24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8636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1850</Words>
  <Application>Microsoft Office PowerPoint</Application>
  <PresentationFormat>Widescreen</PresentationFormat>
  <Paragraphs>283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Arial</vt:lpstr>
      <vt:lpstr>Calibri</vt:lpstr>
      <vt:lpstr>Calibri Light</vt:lpstr>
      <vt:lpstr>Cambria Math</vt:lpstr>
      <vt:lpstr>Comic Sans MS</vt:lpstr>
      <vt:lpstr>Office Theme</vt:lpstr>
      <vt:lpstr>Proofs</vt:lpstr>
      <vt:lpstr>Direct Proofs</vt:lpstr>
      <vt:lpstr>Direct Proofs: Example 1</vt:lpstr>
      <vt:lpstr>Direct Proofs: Example 1</vt:lpstr>
      <vt:lpstr>Direct Proofs: Example 1</vt:lpstr>
      <vt:lpstr>Direct Proofs: Example 1</vt:lpstr>
      <vt:lpstr>Direct Proofs: Example 1</vt:lpstr>
      <vt:lpstr>Direct Proofs: Example 1</vt:lpstr>
      <vt:lpstr>Direct Proofs: Example 2</vt:lpstr>
      <vt:lpstr>Direct Proofs: Example 2</vt:lpstr>
      <vt:lpstr>Direct Proofs: Example 2</vt:lpstr>
      <vt:lpstr>Direct Proofs: Example 2</vt:lpstr>
      <vt:lpstr>Direct Proofs: Example 2</vt:lpstr>
      <vt:lpstr>Direct Proofs: Example 2</vt:lpstr>
      <vt:lpstr>Proof by Contraposition</vt:lpstr>
      <vt:lpstr>Proof by Contraposition</vt:lpstr>
      <vt:lpstr>Proof by Contraposition: Example 1</vt:lpstr>
      <vt:lpstr>Proof by Contraposition: Example 1</vt:lpstr>
      <vt:lpstr>Proof by Contraposition: Example 1</vt:lpstr>
      <vt:lpstr>Proof by Contraposition: Example 1</vt:lpstr>
      <vt:lpstr>Proof by Contraposition: Example 1</vt:lpstr>
      <vt:lpstr>Proof by Contraposition: Example 1</vt:lpstr>
      <vt:lpstr>Proof by Contraposition: Example 1</vt:lpstr>
      <vt:lpstr>Proof by Contraposition: Example 1</vt:lpstr>
      <vt:lpstr>Proof by Contraposition: Example 2</vt:lpstr>
      <vt:lpstr>Proof by Contraposition: Example 2</vt:lpstr>
      <vt:lpstr>Proof by Contraposition: Example 2</vt:lpstr>
      <vt:lpstr>Proof by Contraposition: Example 2</vt:lpstr>
      <vt:lpstr>Proof by Contraposition: Example 2</vt:lpstr>
      <vt:lpstr>Proof by Contradiction</vt:lpstr>
      <vt:lpstr>Proof by Contradiction: Example 1</vt:lpstr>
      <vt:lpstr>Proof by Contradiction: Example 1</vt:lpstr>
      <vt:lpstr>Proof by Contradiction : Example 1</vt:lpstr>
      <vt:lpstr>Proof by Contradiction : Example 1</vt:lpstr>
      <vt:lpstr>Proof by Contradiction : Example 1</vt:lpstr>
      <vt:lpstr>Proof by Contradiction: Example 1</vt:lpstr>
      <vt:lpstr>Proof by Contradiction: Example 1</vt:lpstr>
      <vt:lpstr>Proof by Contradiction: Example 1</vt:lpstr>
      <vt:lpstr>Proof by Contradiction</vt:lpstr>
      <vt:lpstr>Proof by Contradiction: Example 2</vt:lpstr>
      <vt:lpstr>Proof by Contradiction: Example 2</vt:lpstr>
      <vt:lpstr>Proof by Contradiction: Example 2</vt:lpstr>
      <vt:lpstr>Proof by Contradiction: Example 2</vt:lpstr>
      <vt:lpstr>Proof by Induction</vt:lpstr>
      <vt:lpstr>Proof by Induction: Example 1</vt:lpstr>
      <vt:lpstr>Proof by Induction: Example 1</vt:lpstr>
      <vt:lpstr>Proof by Induction: Example 1</vt:lpstr>
      <vt:lpstr>Proof by Induction: Example 1</vt:lpstr>
      <vt:lpstr>Proof by Induction: Example 1</vt:lpstr>
      <vt:lpstr>Proof by Induction: Example 1</vt:lpstr>
      <vt:lpstr>Proof by Induction: Example 1</vt:lpstr>
      <vt:lpstr>Proof by Induction: Example 1</vt:lpstr>
      <vt:lpstr>Proof by Induction: Example 1</vt:lpstr>
      <vt:lpstr>Proof by Induction: Example 2</vt:lpstr>
      <vt:lpstr>Proof by Induction: Example 2</vt:lpstr>
      <vt:lpstr>Proof by Induction: Example 2</vt:lpstr>
      <vt:lpstr>Proof by Induction: Example 2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Predicates &amp;  Quantifiers</dc:title>
  <dc:creator>HP</dc:creator>
  <cp:lastModifiedBy>Yeasir Rayhan Prince</cp:lastModifiedBy>
  <cp:revision>191</cp:revision>
  <dcterms:created xsi:type="dcterms:W3CDTF">2020-01-14T07:01:06Z</dcterms:created>
  <dcterms:modified xsi:type="dcterms:W3CDTF">2020-07-13T18:43:28Z</dcterms:modified>
</cp:coreProperties>
</file>