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40" r:id="rId3"/>
    <p:sldId id="341" r:id="rId4"/>
    <p:sldId id="342" r:id="rId5"/>
    <p:sldId id="343" r:id="rId6"/>
    <p:sldId id="344" r:id="rId7"/>
    <p:sldId id="351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80" r:id="rId24"/>
    <p:sldId id="382" r:id="rId25"/>
    <p:sldId id="379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>
      <p:cViewPr varScale="1">
        <p:scale>
          <a:sx n="74" d="100"/>
          <a:sy n="74" d="100"/>
        </p:scale>
        <p:origin x="11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Comic Sans MS" panose="030F0702030302020204" pitchFamily="66" charset="0"/>
              </a:rPr>
              <a:t>Condition</a:t>
            </a:r>
            <a:endParaRPr 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&gt;= 97 ){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90 ){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838200"/>
            <a:ext cx="2819400" cy="586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	else if( mark &gt;=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18288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&gt;= 97 ){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90 ){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838200"/>
            <a:ext cx="2819400" cy="586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	else if( mark &gt;=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28194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&gt;= 97 ){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90 ){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838200"/>
            <a:ext cx="2819400" cy="586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	else if( mark &gt;=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38100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&gt;= 97 ){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90 ){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838200"/>
            <a:ext cx="2819400" cy="586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	else if( mark &gt;=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48006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&gt;= 97 ){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90 ){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838200"/>
            <a:ext cx="2819400" cy="586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	else if( mark &gt;=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57912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&gt;= 97 ){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90 ){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838200"/>
            <a:ext cx="2819400" cy="586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	else if( mark &gt;=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" y="61722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15200" y="2819400"/>
            <a:ext cx="6858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B-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</a:t>
            </a:r>
            <a:r>
              <a:rPr lang="en-US" sz="3200" dirty="0" smtClean="0">
                <a:latin typeface="Comic Sans MS" pitchFamily="66" charset="0"/>
              </a:rPr>
              <a:t>&lt;=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</a:t>
            </a:r>
            <a:r>
              <a:rPr lang="en-US" sz="1800" dirty="0" smtClean="0">
                <a:latin typeface="Comic Sans MS" pitchFamily="66" charset="0"/>
              </a:rPr>
              <a:t>&lt;= 100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96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90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87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83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</a:t>
            </a:r>
            <a:r>
              <a:rPr lang="en-US" sz="3200" dirty="0" smtClean="0">
                <a:latin typeface="Comic Sans MS" pitchFamily="66" charset="0"/>
              </a:rPr>
              <a:t>&lt;=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</a:t>
            </a:r>
            <a:r>
              <a:rPr lang="en-US" sz="1800" dirty="0" smtClean="0">
                <a:latin typeface="Comic Sans MS" pitchFamily="66" charset="0"/>
              </a:rPr>
              <a:t>&lt;= 100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96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90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87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83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200" y="8382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</a:t>
            </a:r>
            <a:r>
              <a:rPr lang="en-US" sz="3200" dirty="0" smtClean="0">
                <a:latin typeface="Comic Sans MS" pitchFamily="66" charset="0"/>
              </a:rPr>
              <a:t>&lt;=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</a:t>
            </a:r>
            <a:r>
              <a:rPr lang="en-US" sz="1800" dirty="0" smtClean="0">
                <a:latin typeface="Comic Sans MS" pitchFamily="66" charset="0"/>
              </a:rPr>
              <a:t>&lt;= 100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96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90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87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83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200" y="12192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2819400"/>
            <a:ext cx="685800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A</a:t>
            </a:r>
            <a:r>
              <a:rPr lang="en-US" sz="2800" dirty="0">
                <a:latin typeface="Comic Sans MS" panose="030F0702030302020204" pitchFamily="66" charset="0"/>
              </a:rPr>
              <a:t>+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914400"/>
            <a:ext cx="6858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B-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</a:t>
            </a:r>
            <a:r>
              <a:rPr lang="en-US" sz="3200" dirty="0" smtClean="0">
                <a:latin typeface="Comic Sans MS" pitchFamily="66" charset="0"/>
              </a:rPr>
              <a:t>&lt;=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</a:t>
            </a:r>
            <a:r>
              <a:rPr lang="en-US" sz="1800" dirty="0" smtClean="0">
                <a:latin typeface="Comic Sans MS" pitchFamily="66" charset="0"/>
              </a:rPr>
              <a:t>&lt;= 100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96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90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87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83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</a:t>
            </a:r>
            <a:r>
              <a:rPr lang="en-US" sz="1800" dirty="0" smtClean="0">
                <a:latin typeface="Comic Sans MS" pitchFamily="66" charset="0"/>
              </a:rPr>
              <a:t>&lt;= 80 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200" y="12192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15200" y="2819400"/>
            <a:ext cx="685800" cy="52322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A</a:t>
            </a:r>
            <a:r>
              <a:rPr lang="en-US" sz="2800" dirty="0">
                <a:latin typeface="Comic Sans MS" panose="030F0702030302020204" pitchFamily="66" charset="0"/>
              </a:rPr>
              <a:t>+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6600" y="914400"/>
            <a:ext cx="6858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B-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838200"/>
            <a:ext cx="2895600" cy="5867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04800" y="838200"/>
            <a:ext cx="2819400" cy="5867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</a:t>
            </a:r>
            <a:r>
              <a:rPr lang="en-US" sz="3200" dirty="0" smtClean="0">
                <a:latin typeface="Comic Sans MS" pitchFamily="66" charset="0"/>
              </a:rPr>
              <a:t>Problem: Revisited</a:t>
            </a:r>
            <a:endParaRPr lang="en-US" sz="32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95583"/>
              </p:ext>
            </p:extLst>
          </p:nvPr>
        </p:nvGraphicFramePr>
        <p:xfrm>
          <a:off x="2438400" y="2057400"/>
          <a:ext cx="4495800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97-100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67-69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90-96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63-66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D+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87-89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60-62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D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83-86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&lt;60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F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80-82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77-79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B-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73-76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70-72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52600" y="12192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Use only Relational Operator. No Logical Operator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9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</a:t>
            </a:r>
            <a:r>
              <a:rPr lang="en-US" sz="3200" dirty="0" smtClean="0">
                <a:latin typeface="Comic Sans MS" pitchFamily="66" charset="0"/>
              </a:rPr>
              <a:t>&lt;=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 mark &lt;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62 ){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66 ){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69 ){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72 ){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76 ){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</a:t>
            </a:r>
            <a:r>
              <a:rPr lang="en-US" sz="3200" dirty="0" smtClean="0">
                <a:latin typeface="Comic Sans MS" pitchFamily="66" charset="0"/>
              </a:rPr>
              <a:t>&lt;=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if( mark &lt;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62 ){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66 ){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69 ){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72 ){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&lt;= 76 ){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2400" y="1524000"/>
            <a:ext cx="4572000" cy="18158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Ordering is very important!!!!</a:t>
            </a:r>
          </a:p>
          <a:p>
            <a:r>
              <a:rPr lang="en-US" sz="2800" dirty="0" smtClean="0">
                <a:latin typeface="Comic Sans MS" panose="030F0702030302020204" pitchFamily="66" charset="0"/>
              </a:rPr>
              <a:t>What condition you are going to use first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The validity of a triangle and which type is it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50292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if(</a:t>
            </a:r>
            <a:r>
              <a:rPr lang="en-US" sz="1800" dirty="0" err="1" smtClean="0">
                <a:latin typeface="Comic Sans MS" pitchFamily="66" charset="0"/>
              </a:rPr>
              <a:t>a+b</a:t>
            </a:r>
            <a:r>
              <a:rPr lang="en-US" sz="1800" dirty="0" smtClean="0">
                <a:latin typeface="Comic Sans MS" pitchFamily="66" charset="0"/>
              </a:rPr>
              <a:t> &gt; c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b+c</a:t>
            </a:r>
            <a:r>
              <a:rPr lang="en-US" sz="1800" dirty="0" smtClean="0">
                <a:latin typeface="Comic Sans MS" pitchFamily="66" charset="0"/>
              </a:rPr>
              <a:t> &gt; a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c+a</a:t>
            </a:r>
            <a:r>
              <a:rPr lang="en-US" sz="1800" dirty="0" smtClean="0">
                <a:latin typeface="Comic Sans MS" pitchFamily="66" charset="0"/>
              </a:rPr>
              <a:t> &gt; b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  if(a</a:t>
            </a:r>
            <a:r>
              <a:rPr lang="en-US" sz="1800" dirty="0">
                <a:latin typeface="Comic Sans MS" pitchFamily="66" charset="0"/>
              </a:rPr>
              <a:t>==b &amp;&amp; b==c &amp;&amp; c==a){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printf("Equilateral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 if(a==b || b==c || c==a){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printf("Isosceles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printf("Scalene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printf("Not a valid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1066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914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752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1600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2438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2286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600" y="914400"/>
            <a:ext cx="4267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1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The validity of a triangle and which type is it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50292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if(</a:t>
            </a:r>
            <a:r>
              <a:rPr lang="en-US" sz="1800" dirty="0" err="1" smtClean="0">
                <a:latin typeface="Comic Sans MS" pitchFamily="66" charset="0"/>
              </a:rPr>
              <a:t>a+b</a:t>
            </a:r>
            <a:r>
              <a:rPr lang="en-US" sz="1800" dirty="0" smtClean="0">
                <a:latin typeface="Comic Sans MS" pitchFamily="66" charset="0"/>
              </a:rPr>
              <a:t> &gt; c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b+c</a:t>
            </a:r>
            <a:r>
              <a:rPr lang="en-US" sz="1800" dirty="0" smtClean="0">
                <a:latin typeface="Comic Sans MS" pitchFamily="66" charset="0"/>
              </a:rPr>
              <a:t> &gt; a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c+a</a:t>
            </a:r>
            <a:r>
              <a:rPr lang="en-US" sz="1800" dirty="0" smtClean="0">
                <a:latin typeface="Comic Sans MS" pitchFamily="66" charset="0"/>
              </a:rPr>
              <a:t> &gt; b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  if(a</a:t>
            </a:r>
            <a:r>
              <a:rPr lang="en-US" sz="1800" dirty="0">
                <a:latin typeface="Comic Sans MS" pitchFamily="66" charset="0"/>
              </a:rPr>
              <a:t>==b &amp;&amp; b==c &amp;&amp; c==a){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printf("Equilateral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 if(a==b || b==c || c==a){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printf("Isosceles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printf("Scalene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printf("Not a valid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1066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914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752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1600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2438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2286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4400" y="1219200"/>
            <a:ext cx="42672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The validity of a triangle and which type is it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50292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if(</a:t>
            </a:r>
            <a:r>
              <a:rPr lang="en-US" sz="1800" dirty="0" err="1" smtClean="0">
                <a:latin typeface="Comic Sans MS" pitchFamily="66" charset="0"/>
              </a:rPr>
              <a:t>a+b</a:t>
            </a:r>
            <a:r>
              <a:rPr lang="en-US" sz="1800" dirty="0" smtClean="0">
                <a:latin typeface="Comic Sans MS" pitchFamily="66" charset="0"/>
              </a:rPr>
              <a:t> &gt; c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b+c</a:t>
            </a:r>
            <a:r>
              <a:rPr lang="en-US" sz="1800" dirty="0" smtClean="0">
                <a:latin typeface="Comic Sans MS" pitchFamily="66" charset="0"/>
              </a:rPr>
              <a:t> &gt; a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c+a</a:t>
            </a:r>
            <a:r>
              <a:rPr lang="en-US" sz="1800" dirty="0" smtClean="0">
                <a:latin typeface="Comic Sans MS" pitchFamily="66" charset="0"/>
              </a:rPr>
              <a:t> &gt; b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  if(a</a:t>
            </a:r>
            <a:r>
              <a:rPr lang="en-US" sz="1800" dirty="0">
                <a:latin typeface="Comic Sans MS" pitchFamily="66" charset="0"/>
              </a:rPr>
              <a:t>==b &amp;&amp; b==c &amp;&amp; c==a){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printf("Equilateral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 if(a==b || b==c || c==a){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printf("Isosceles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printf("Scalene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printf("Not a valid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9400" y="1066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00" y="914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9400" y="1752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3600" y="1600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2438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600" y="2286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66800" y="1524000"/>
            <a:ext cx="3962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38800" y="3276600"/>
            <a:ext cx="3200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Equilateral triangle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The validity of a triangle and which type is it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0292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if(</a:t>
            </a:r>
            <a:r>
              <a:rPr lang="en-US" sz="1800" dirty="0" err="1" smtClean="0">
                <a:latin typeface="Comic Sans MS" pitchFamily="66" charset="0"/>
              </a:rPr>
              <a:t>a+b</a:t>
            </a:r>
            <a:r>
              <a:rPr lang="en-US" sz="1800" dirty="0" smtClean="0">
                <a:latin typeface="Comic Sans MS" pitchFamily="66" charset="0"/>
              </a:rPr>
              <a:t> &gt; c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b+c</a:t>
            </a:r>
            <a:r>
              <a:rPr lang="en-US" sz="1800" dirty="0" smtClean="0">
                <a:latin typeface="Comic Sans MS" pitchFamily="66" charset="0"/>
              </a:rPr>
              <a:t> &gt; a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c+a</a:t>
            </a:r>
            <a:r>
              <a:rPr lang="en-US" sz="1800" dirty="0" smtClean="0">
                <a:latin typeface="Comic Sans MS" pitchFamily="66" charset="0"/>
              </a:rPr>
              <a:t> &gt; b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  if(a</a:t>
            </a:r>
            <a:r>
              <a:rPr lang="en-US" sz="1800" dirty="0">
                <a:latin typeface="Comic Sans MS" pitchFamily="66" charset="0"/>
              </a:rPr>
              <a:t>==b &amp;&amp; b==c &amp;&amp; c==a){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printf("Equilateral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 if(a==b || b==c || c==a){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printf("Isosceles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printf("Scalene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printf("Not a valid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38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31242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29718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3810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3657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914400"/>
            <a:ext cx="7848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What if we change the order of these 2 conditions?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600" y="1981200"/>
            <a:ext cx="3962400" cy="914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90600" y="2971800"/>
            <a:ext cx="3962400" cy="914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The validity of a triangle and which type is it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0292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if(</a:t>
            </a:r>
            <a:r>
              <a:rPr lang="en-US" sz="1800" dirty="0" err="1" smtClean="0">
                <a:latin typeface="Comic Sans MS" pitchFamily="66" charset="0"/>
              </a:rPr>
              <a:t>a+b</a:t>
            </a:r>
            <a:r>
              <a:rPr lang="en-US" sz="1800" dirty="0" smtClean="0">
                <a:latin typeface="Comic Sans MS" pitchFamily="66" charset="0"/>
              </a:rPr>
              <a:t> &gt; c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b+c</a:t>
            </a:r>
            <a:r>
              <a:rPr lang="en-US" sz="1800" dirty="0" smtClean="0">
                <a:latin typeface="Comic Sans MS" pitchFamily="66" charset="0"/>
              </a:rPr>
              <a:t> &gt; a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c+a</a:t>
            </a:r>
            <a:r>
              <a:rPr lang="en-US" sz="1800" dirty="0" smtClean="0">
                <a:latin typeface="Comic Sans MS" pitchFamily="66" charset="0"/>
              </a:rPr>
              <a:t> &gt; b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    if(a==b || b==c || c==a){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        printf(“Isosceles triangle\n");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    else if(a==b &amp;&amp; b==c &amp;&amp; c==a){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        </a:t>
            </a:r>
            <a:r>
              <a:rPr lang="en-US" sz="1800" dirty="0">
                <a:latin typeface="Comic Sans MS" pitchFamily="66" charset="0"/>
              </a:rPr>
              <a:t>printf</a:t>
            </a:r>
            <a:r>
              <a:rPr lang="en-US" sz="1800" dirty="0" smtClean="0">
                <a:latin typeface="Comic Sans MS" pitchFamily="66" charset="0"/>
              </a:rPr>
              <a:t>("</a:t>
            </a:r>
            <a:r>
              <a:rPr lang="en-US" sz="1800" dirty="0">
                <a:latin typeface="Comic Sans MS" pitchFamily="66" charset="0"/>
              </a:rPr>
              <a:t>Equilateral triangle</a:t>
            </a:r>
            <a:r>
              <a:rPr lang="en-US" sz="1800" dirty="0" smtClean="0">
                <a:latin typeface="Comic Sans MS" pitchFamily="66" charset="0"/>
              </a:rPr>
              <a:t>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printf("Scalene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printf("Not a valid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38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31242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29718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3810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3657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600" y="1981200"/>
            <a:ext cx="3962400" cy="914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914400"/>
            <a:ext cx="7848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What if we change the order of these 2 conditions?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90600" y="2971800"/>
            <a:ext cx="3962400" cy="914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latin typeface="Comic Sans MS" pitchFamily="66" charset="0"/>
              </a:rPr>
              <a:t>Check The validity of a triangle and which type is it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5029200" cy="4724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if(</a:t>
            </a:r>
            <a:r>
              <a:rPr lang="en-US" sz="1800" dirty="0" err="1" smtClean="0">
                <a:latin typeface="Comic Sans MS" pitchFamily="66" charset="0"/>
              </a:rPr>
              <a:t>a+b</a:t>
            </a:r>
            <a:r>
              <a:rPr lang="en-US" sz="1800" dirty="0" smtClean="0">
                <a:latin typeface="Comic Sans MS" pitchFamily="66" charset="0"/>
              </a:rPr>
              <a:t> &gt; c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b+c</a:t>
            </a:r>
            <a:r>
              <a:rPr lang="en-US" sz="1800" dirty="0" smtClean="0">
                <a:latin typeface="Comic Sans MS" pitchFamily="66" charset="0"/>
              </a:rPr>
              <a:t> &gt; a </a:t>
            </a:r>
            <a:r>
              <a:rPr lang="en-US" sz="1800" dirty="0">
                <a:latin typeface="Comic Sans MS" pitchFamily="66" charset="0"/>
              </a:rPr>
              <a:t>&amp;&amp; </a:t>
            </a:r>
            <a:r>
              <a:rPr lang="en-US" sz="1800" dirty="0" err="1" smtClean="0">
                <a:latin typeface="Comic Sans MS" pitchFamily="66" charset="0"/>
              </a:rPr>
              <a:t>c+a</a:t>
            </a:r>
            <a:r>
              <a:rPr lang="en-US" sz="1800" dirty="0" smtClean="0">
                <a:latin typeface="Comic Sans MS" pitchFamily="66" charset="0"/>
              </a:rPr>
              <a:t> &gt; b</a:t>
            </a:r>
            <a:r>
              <a:rPr lang="en-US" sz="1800" dirty="0">
                <a:latin typeface="Comic Sans MS" pitchFamily="66" charset="0"/>
              </a:rPr>
              <a:t>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</a:t>
            </a:r>
            <a:r>
              <a:rPr lang="en-US" sz="1800" dirty="0" smtClean="0">
                <a:latin typeface="Comic Sans MS" pitchFamily="66" charset="0"/>
              </a:rPr>
              <a:t>   if(</a:t>
            </a:r>
            <a:r>
              <a:rPr lang="en-US" sz="1800" dirty="0">
                <a:latin typeface="Comic Sans MS" pitchFamily="66" charset="0"/>
              </a:rPr>
              <a:t>a==b || b==c || c==</a:t>
            </a:r>
            <a:r>
              <a:rPr lang="en-US" sz="1800" dirty="0" smtClean="0">
                <a:latin typeface="Comic Sans MS" pitchFamily="66" charset="0"/>
              </a:rPr>
              <a:t>a){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</a:t>
            </a:r>
            <a:r>
              <a:rPr lang="en-US" sz="1800" dirty="0" smtClean="0">
                <a:latin typeface="Comic Sans MS" pitchFamily="66" charset="0"/>
              </a:rPr>
              <a:t>(“</a:t>
            </a:r>
            <a:r>
              <a:rPr lang="en-US" sz="1800" dirty="0">
                <a:latin typeface="Comic Sans MS" pitchFamily="66" charset="0"/>
              </a:rPr>
              <a:t>Isosceles </a:t>
            </a:r>
            <a:r>
              <a:rPr lang="en-US" sz="1800" dirty="0" smtClean="0">
                <a:latin typeface="Comic Sans MS" pitchFamily="66" charset="0"/>
              </a:rPr>
              <a:t>triangle\n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 </a:t>
            </a:r>
            <a:r>
              <a:rPr lang="en-US" sz="1800" dirty="0" smtClean="0">
                <a:latin typeface="Comic Sans MS" pitchFamily="66" charset="0"/>
              </a:rPr>
              <a:t>if(</a:t>
            </a:r>
            <a:r>
              <a:rPr lang="en-US" sz="1800" dirty="0">
                <a:latin typeface="Comic Sans MS" pitchFamily="66" charset="0"/>
              </a:rPr>
              <a:t>a==b &amp;&amp; b==c &amp;&amp; c==a</a:t>
            </a:r>
            <a:r>
              <a:rPr lang="en-US" sz="1800" dirty="0" smtClean="0">
                <a:latin typeface="Comic Sans MS" pitchFamily="66" charset="0"/>
              </a:rPr>
              <a:t>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</a:t>
            </a:r>
            <a:r>
              <a:rPr lang="en-US" sz="1800" dirty="0" smtClean="0">
                <a:latin typeface="Comic Sans MS" pitchFamily="66" charset="0"/>
              </a:rPr>
              <a:t>("</a:t>
            </a:r>
            <a:r>
              <a:rPr lang="en-US" sz="1800" dirty="0">
                <a:latin typeface="Comic Sans MS" pitchFamily="66" charset="0"/>
              </a:rPr>
              <a:t>Equilateral triangle</a:t>
            </a:r>
            <a:r>
              <a:rPr lang="en-US" sz="1800" dirty="0" smtClean="0">
                <a:latin typeface="Comic Sans MS" pitchFamily="66" charset="0"/>
              </a:rPr>
              <a:t>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    printf("Scalene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printf("Not a valid triangle\n");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2438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31242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29718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3810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0800" y="36576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600" y="1981200"/>
            <a:ext cx="3962400" cy="914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914400"/>
            <a:ext cx="78486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What if we change the order of these 2 conditions?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90600" y="2971800"/>
            <a:ext cx="3962400" cy="9144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3400" y="1981200"/>
            <a:ext cx="53340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67400" y="4572000"/>
            <a:ext cx="2971800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Isosceles triangle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81000" y="1600200"/>
            <a:ext cx="5029200" cy="472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81000" y="1600200"/>
            <a:ext cx="5029200" cy="472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7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Finding min between 5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2819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min;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 </a:t>
            </a:r>
            <a:r>
              <a:rPr lang="en-US" sz="1800" dirty="0">
                <a:latin typeface="Comic Sans MS" pitchFamily="66" charset="0"/>
              </a:rPr>
              <a:t>( a &lt; b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b;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c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d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d;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e &lt; min 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e;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90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438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1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Finding min between 5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2819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min;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 </a:t>
            </a:r>
            <a:r>
              <a:rPr lang="en-US" sz="1800" dirty="0">
                <a:latin typeface="Comic Sans MS" pitchFamily="66" charset="0"/>
              </a:rPr>
              <a:t>( a &lt; b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b;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c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d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d;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e &lt; min 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e;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9144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1524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14478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min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90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438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Grading </a:t>
            </a:r>
            <a:r>
              <a:rPr lang="en-US" sz="3200" dirty="0" smtClean="0">
                <a:latin typeface="Comic Sans MS" pitchFamily="66" charset="0"/>
              </a:rPr>
              <a:t>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495800" cy="838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9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Finding min between 5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2819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min;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 </a:t>
            </a:r>
            <a:r>
              <a:rPr lang="en-US" sz="1800" dirty="0">
                <a:latin typeface="Comic Sans MS" pitchFamily="66" charset="0"/>
              </a:rPr>
              <a:t>( a &lt; b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b;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c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d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d;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e &lt; min 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e;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2954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15240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14478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min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908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438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3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Finding min between 5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2819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min;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 </a:t>
            </a:r>
            <a:r>
              <a:rPr lang="en-US" sz="1800" dirty="0">
                <a:latin typeface="Comic Sans MS" pitchFamily="66" charset="0"/>
              </a:rPr>
              <a:t>( a &lt; b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b;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c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d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d;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e &lt; min 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e;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15240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14478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min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90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438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1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Finding min between 5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2819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min;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 </a:t>
            </a:r>
            <a:r>
              <a:rPr lang="en-US" sz="1800" dirty="0">
                <a:latin typeface="Comic Sans MS" pitchFamily="66" charset="0"/>
              </a:rPr>
              <a:t>( a &lt; b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b;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c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d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d;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e &lt; min 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e;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32766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15240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14478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min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90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438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5146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4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Finding min between 5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2819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min;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 </a:t>
            </a:r>
            <a:r>
              <a:rPr lang="en-US" sz="1800" dirty="0">
                <a:latin typeface="Comic Sans MS" pitchFamily="66" charset="0"/>
              </a:rPr>
              <a:t>( a &lt; b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b;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c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d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d;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e &lt; min 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e;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42672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5814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15240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14478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min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90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438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8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Finding min between 5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2819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min;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 </a:t>
            </a:r>
            <a:r>
              <a:rPr lang="en-US" sz="1800" dirty="0">
                <a:latin typeface="Comic Sans MS" pitchFamily="66" charset="0"/>
              </a:rPr>
              <a:t>( a &lt; b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b;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c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d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d;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e &lt; min 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e;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45720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15240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14478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min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90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438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5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Finding min between 5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2819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min;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 </a:t>
            </a:r>
            <a:r>
              <a:rPr lang="en-US" sz="1800" dirty="0">
                <a:latin typeface="Comic Sans MS" pitchFamily="66" charset="0"/>
              </a:rPr>
              <a:t>( a &lt; b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b;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c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d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d;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e &lt; min 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e;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52578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5814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1524000"/>
            <a:ext cx="457200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14478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min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90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438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Finding min between 5 numbers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2819400" cy="5715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int min;</a:t>
            </a:r>
            <a:endParaRPr lang="en-US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 </a:t>
            </a:r>
            <a:r>
              <a:rPr lang="en-US" sz="1800" dirty="0">
                <a:latin typeface="Comic Sans MS" pitchFamily="66" charset="0"/>
              </a:rPr>
              <a:t>( a &lt; b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a;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b;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c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c;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d &lt; min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d;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if ( e &lt; min )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min = e;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6400800"/>
            <a:ext cx="2438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96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1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338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a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d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29400" y="35814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34290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e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600" y="1524000"/>
            <a:ext cx="457200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0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24400" y="1447800"/>
            <a:ext cx="1143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min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25908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2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1600" y="24384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0" y="2514600"/>
            <a:ext cx="457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3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9400" y="2362200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anose="030F0702030302020204" pitchFamily="66" charset="0"/>
              </a:rPr>
              <a:t>c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334000" cy="3581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if(mark &gt;= </a:t>
            </a:r>
            <a:r>
              <a:rPr lang="en-US" sz="2800" dirty="0" smtClean="0">
                <a:latin typeface="Comic Sans MS" pitchFamily="66" charset="0"/>
              </a:rPr>
              <a:t>97)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03657"/>
              </p:ext>
            </p:extLst>
          </p:nvPr>
        </p:nvGraphicFramePr>
        <p:xfrm>
          <a:off x="6248400" y="19050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97-100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A+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572000" y="2087880"/>
            <a:ext cx="1676400" cy="807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791200" cy="3886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</a:t>
            </a:r>
            <a:r>
              <a:rPr lang="en-US" sz="1800" dirty="0" smtClean="0">
                <a:latin typeface="Comic Sans MS" pitchFamily="66" charset="0"/>
              </a:rPr>
              <a:t>97){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</a:t>
            </a:r>
            <a:r>
              <a:rPr lang="en-US" sz="2800" dirty="0" smtClean="0">
                <a:latin typeface="Comic Sans MS" pitchFamily="66" charset="0"/>
              </a:rPr>
              <a:t>lse if(mark </a:t>
            </a:r>
            <a:r>
              <a:rPr lang="en-US" sz="2800" dirty="0">
                <a:latin typeface="Comic Sans MS" pitchFamily="66" charset="0"/>
              </a:rPr>
              <a:t>&gt;= </a:t>
            </a:r>
            <a:r>
              <a:rPr lang="en-US" sz="2800" dirty="0" smtClean="0">
                <a:latin typeface="Comic Sans MS" pitchFamily="66" charset="0"/>
              </a:rPr>
              <a:t>90)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printf("</a:t>
            </a:r>
            <a:r>
              <a:rPr lang="en-US" sz="2800" dirty="0" smtClean="0">
                <a:latin typeface="Comic Sans MS" pitchFamily="66" charset="0"/>
              </a:rPr>
              <a:t>A\n</a:t>
            </a:r>
            <a:r>
              <a:rPr lang="en-US" sz="2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1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11821"/>
              </p:ext>
            </p:extLst>
          </p:nvPr>
        </p:nvGraphicFramePr>
        <p:xfrm>
          <a:off x="6705600" y="25146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90-96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800600" y="2697480"/>
            <a:ext cx="1905000" cy="655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791200" cy="4876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</a:t>
            </a:r>
            <a:r>
              <a:rPr lang="en-US" sz="1800" dirty="0" smtClean="0">
                <a:latin typeface="Comic Sans MS" pitchFamily="66" charset="0"/>
              </a:rPr>
              <a:t>97){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if(mark </a:t>
            </a:r>
            <a:r>
              <a:rPr lang="en-US" sz="1800" dirty="0" smtClean="0">
                <a:latin typeface="Comic Sans MS" pitchFamily="66" charset="0"/>
              </a:rPr>
              <a:t>&gt;=90){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else if(mark &gt;= </a:t>
            </a:r>
            <a:r>
              <a:rPr lang="en-US" sz="2800" dirty="0" smtClean="0">
                <a:latin typeface="Comic Sans MS" pitchFamily="66" charset="0"/>
              </a:rPr>
              <a:t>87)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{</a:t>
            </a:r>
            <a:endParaRPr lang="en-US" sz="2800" dirty="0">
              <a:latin typeface="Comic Sans MS" pitchFamily="66" charset="0"/>
            </a:endParaRP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        printf("</a:t>
            </a:r>
            <a:r>
              <a:rPr lang="en-US" sz="2800" dirty="0" smtClean="0">
                <a:latin typeface="Comic Sans MS" pitchFamily="66" charset="0"/>
              </a:rPr>
              <a:t>A-\</a:t>
            </a:r>
            <a:r>
              <a:rPr lang="en-US" sz="2800" dirty="0">
                <a:latin typeface="Comic Sans MS" pitchFamily="66" charset="0"/>
              </a:rPr>
              <a:t>n");</a:t>
            </a:r>
          </a:p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en-US" sz="1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86390"/>
              </p:ext>
            </p:extLst>
          </p:nvPr>
        </p:nvGraphicFramePr>
        <p:xfrm>
          <a:off x="6629400" y="27432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87-90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A-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419600" y="2926080"/>
            <a:ext cx="2209800" cy="731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4958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int mark;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scanf</a:t>
            </a:r>
            <a:r>
              <a:rPr lang="en-US" sz="1800" dirty="0">
                <a:latin typeface="Comic Sans MS" pitchFamily="66" charset="0"/>
              </a:rPr>
              <a:t>("%d", </a:t>
            </a:r>
            <a:r>
              <a:rPr lang="en-US" sz="1800" dirty="0" smtClean="0">
                <a:latin typeface="Comic Sans MS" pitchFamily="66" charset="0"/>
              </a:rPr>
              <a:t>&amp;mark);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if(mark &gt;= </a:t>
            </a:r>
            <a:r>
              <a:rPr lang="en-US" sz="1800" dirty="0" smtClean="0">
                <a:latin typeface="Comic Sans MS" pitchFamily="66" charset="0"/>
              </a:rPr>
              <a:t>97){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</a:t>
            </a:r>
            <a:r>
              <a:rPr lang="en-US" sz="1800" dirty="0" smtClean="0">
                <a:latin typeface="Comic Sans MS" pitchFamily="66" charset="0"/>
              </a:rPr>
              <a:t>lse if(mark </a:t>
            </a:r>
            <a:r>
              <a:rPr lang="en-US" sz="1800" dirty="0">
                <a:latin typeface="Comic Sans MS" pitchFamily="66" charset="0"/>
              </a:rPr>
              <a:t>&gt;= </a:t>
            </a:r>
            <a:r>
              <a:rPr lang="en-US" sz="1800" dirty="0" smtClean="0">
                <a:latin typeface="Comic Sans MS" pitchFamily="66" charset="0"/>
              </a:rPr>
              <a:t>90){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A\n</a:t>
            </a:r>
            <a:r>
              <a:rPr lang="en-US" sz="1800" dirty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else if(mark &gt;= </a:t>
            </a:r>
            <a:r>
              <a:rPr lang="en-US" sz="1800" dirty="0" smtClean="0">
                <a:latin typeface="Comic Sans MS" pitchFamily="66" charset="0"/>
              </a:rPr>
              <a:t>87){</a:t>
            </a:r>
            <a:endParaRPr lang="en-US" sz="1800" dirty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</a:t>
            </a:r>
            <a:r>
              <a:rPr lang="en-US" sz="1800" dirty="0" smtClean="0">
                <a:latin typeface="Comic Sans MS" pitchFamily="66" charset="0"/>
              </a:rPr>
              <a:t>A-\</a:t>
            </a:r>
            <a:r>
              <a:rPr lang="en-US" sz="1800" dirty="0">
                <a:latin typeface="Comic Sans MS" pitchFamily="66" charset="0"/>
              </a:rPr>
              <a:t>n");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  …</a:t>
            </a: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…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else {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    printf(“F\n");</a:t>
            </a:r>
          </a:p>
          <a:p>
            <a:pPr>
              <a:buNone/>
            </a:pPr>
            <a:r>
              <a:rPr lang="en-US" sz="2800" dirty="0" smtClean="0">
                <a:latin typeface="Comic Sans MS" pitchFamily="66" charset="0"/>
              </a:rPr>
              <a:t>}</a:t>
            </a:r>
            <a:endParaRPr lang="en-US" sz="2800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20248"/>
              </p:ext>
            </p:extLst>
          </p:nvPr>
        </p:nvGraphicFramePr>
        <p:xfrm>
          <a:off x="6324600" y="3276600"/>
          <a:ext cx="22479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3950"/>
                <a:gridCol w="112395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&lt;60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F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3" idx="1"/>
          </p:cNvCxnSpPr>
          <p:nvPr/>
        </p:nvCxnSpPr>
        <p:spPr>
          <a:xfrm flipH="1">
            <a:off x="4114800" y="3459480"/>
            <a:ext cx="2209800" cy="1798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&gt;= 97 ){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90 ){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838200"/>
            <a:ext cx="2819400" cy="586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	else if( mark &gt;=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374" y="-28433"/>
            <a:ext cx="9155373" cy="715962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sz="3200" dirty="0">
                <a:latin typeface="Comic Sans MS" pitchFamily="66" charset="0"/>
              </a:rPr>
              <a:t>Grading Problem: Using &gt;=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2819400" cy="58674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if</a:t>
            </a:r>
            <a:r>
              <a:rPr lang="en-US" sz="1800" dirty="0">
                <a:latin typeface="Comic Sans MS" pitchFamily="66" charset="0"/>
              </a:rPr>
              <a:t>( mark &gt;= 97 ){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90 ){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printf("A-\n");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80 ){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printf("B-\n");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</a:t>
            </a:r>
            <a:r>
              <a:rPr lang="en-US" sz="1800" dirty="0" smtClean="0">
                <a:latin typeface="Comic Sans MS" pitchFamily="66" charset="0"/>
              </a:rPr>
              <a:t>}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838200"/>
            <a:ext cx="2819400" cy="5867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70 ){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67 ){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printf("C-\n");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if( mark &gt;= 63 ){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printf("D+\n");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	else if( mark &gt;= 60 ){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printf("D\n");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else {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    printf("F\n");</a:t>
            </a:r>
          </a:p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1905000"/>
            <a:ext cx="68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79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981200"/>
            <a:ext cx="838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mark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" y="914400"/>
            <a:ext cx="24384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3673</Words>
  <Application>Microsoft Office PowerPoint</Application>
  <PresentationFormat>On-screen Show (4:3)</PresentationFormat>
  <Paragraphs>923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Comic Sans MS</vt:lpstr>
      <vt:lpstr>Office Theme</vt:lpstr>
      <vt:lpstr>Condition</vt:lpstr>
      <vt:lpstr>Grading Problem: Revisited</vt:lpstr>
      <vt:lpstr>Grading Problem: Using &gt;=</vt:lpstr>
      <vt:lpstr>Grading Problem: Using &gt;=</vt:lpstr>
      <vt:lpstr>Grading Problem: Using &gt;=</vt:lpstr>
      <vt:lpstr>Grading Problem: Using &gt;=</vt:lpstr>
      <vt:lpstr>Grading Problem: Using &gt;=</vt:lpstr>
      <vt:lpstr>Grading Problem: Using &gt;=</vt:lpstr>
      <vt:lpstr>Grading Problem: Using &gt;=</vt:lpstr>
      <vt:lpstr>Grading Problem: Using &gt;=</vt:lpstr>
      <vt:lpstr>Grading Problem: Using &gt;=</vt:lpstr>
      <vt:lpstr>Grading Problem: Using &gt;=</vt:lpstr>
      <vt:lpstr>Grading Problem: Using &gt;=</vt:lpstr>
      <vt:lpstr>Grading Problem: Using &gt;=</vt:lpstr>
      <vt:lpstr>Grading Problem: Using &gt;=</vt:lpstr>
      <vt:lpstr>Grading Problem: Using &lt;=</vt:lpstr>
      <vt:lpstr>Grading Problem: Using &lt;=</vt:lpstr>
      <vt:lpstr>Grading Problem: Using &lt;=</vt:lpstr>
      <vt:lpstr>Grading Problem: Using &lt;=</vt:lpstr>
      <vt:lpstr>Grading Problem: Using &lt;=</vt:lpstr>
      <vt:lpstr>Grading Problem: Using &lt;=</vt:lpstr>
      <vt:lpstr>Check The validity of a triangle and which type is it</vt:lpstr>
      <vt:lpstr>Check The validity of a triangle and which type is it</vt:lpstr>
      <vt:lpstr>Check The validity of a triangle and which type is it</vt:lpstr>
      <vt:lpstr>Check The validity of a triangle and which type is it</vt:lpstr>
      <vt:lpstr>Check The validity of a triangle and which type is it</vt:lpstr>
      <vt:lpstr>Check The validity of a triangle and which type is it</vt:lpstr>
      <vt:lpstr>Finding min between 5 numbers</vt:lpstr>
      <vt:lpstr>Finding min between 5 numbers</vt:lpstr>
      <vt:lpstr>Finding min between 5 numbers</vt:lpstr>
      <vt:lpstr>Finding min between 5 numbers</vt:lpstr>
      <vt:lpstr>Finding min between 5 numbers</vt:lpstr>
      <vt:lpstr>Finding min between 5 numbers</vt:lpstr>
      <vt:lpstr>Finding min between 5 numbers</vt:lpstr>
      <vt:lpstr>Finding min between 5 numbers</vt:lpstr>
      <vt:lpstr>Finding min between 5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210</cp:revision>
  <dcterms:created xsi:type="dcterms:W3CDTF">2006-08-16T00:00:00Z</dcterms:created>
  <dcterms:modified xsi:type="dcterms:W3CDTF">2020-07-17T23:16:29Z</dcterms:modified>
</cp:coreProperties>
</file>