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sldIdLst>
    <p:sldId id="256" r:id="rId3"/>
    <p:sldId id="299" r:id="rId4"/>
    <p:sldId id="300" r:id="rId5"/>
    <p:sldId id="301" r:id="rId6"/>
    <p:sldId id="302" r:id="rId7"/>
    <p:sldId id="263" r:id="rId8"/>
    <p:sldId id="268" r:id="rId9"/>
    <p:sldId id="269" r:id="rId10"/>
    <p:sldId id="303" r:id="rId11"/>
    <p:sldId id="304" r:id="rId12"/>
    <p:sldId id="328" r:id="rId13"/>
    <p:sldId id="305" r:id="rId14"/>
    <p:sldId id="306" r:id="rId15"/>
    <p:sldId id="321" r:id="rId16"/>
    <p:sldId id="309" r:id="rId17"/>
    <p:sldId id="310" r:id="rId18"/>
    <p:sldId id="311" r:id="rId19"/>
    <p:sldId id="313" r:id="rId20"/>
    <p:sldId id="314" r:id="rId21"/>
    <p:sldId id="315" r:id="rId22"/>
    <p:sldId id="316" r:id="rId23"/>
    <p:sldId id="317" r:id="rId24"/>
    <p:sldId id="323" r:id="rId25"/>
    <p:sldId id="324" r:id="rId26"/>
    <p:sldId id="325" r:id="rId27"/>
    <p:sldId id="326" r:id="rId28"/>
    <p:sldId id="327" r:id="rId29"/>
    <p:sldId id="322" r:id="rId30"/>
    <p:sldId id="271" r:id="rId31"/>
    <p:sldId id="320" r:id="rId32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华文细黑" panose="02010600040101010101" pitchFamily="2" charset="-122"/>
        <a:ea typeface="华文细黑" panose="0201060004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华文细黑" panose="02010600040101010101" pitchFamily="2" charset="-122"/>
        <a:ea typeface="华文细黑" panose="0201060004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华文细黑" panose="02010600040101010101" pitchFamily="2" charset="-122"/>
        <a:ea typeface="华文细黑" panose="0201060004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华文细黑" panose="02010600040101010101" pitchFamily="2" charset="-122"/>
        <a:ea typeface="华文细黑" panose="0201060004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华文细黑" panose="02010600040101010101" pitchFamily="2" charset="-122"/>
        <a:ea typeface="华文细黑" panose="0201060004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华文细黑" panose="02010600040101010101" pitchFamily="2" charset="-122"/>
        <a:ea typeface="华文细黑" panose="0201060004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华文细黑" panose="02010600040101010101" pitchFamily="2" charset="-122"/>
        <a:ea typeface="华文细黑" panose="0201060004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华文细黑" panose="02010600040101010101" pitchFamily="2" charset="-122"/>
        <a:ea typeface="华文细黑" panose="0201060004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华文细黑" panose="02010600040101010101" pitchFamily="2" charset="-122"/>
        <a:ea typeface="华文细黑" panose="0201060004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notesMaster" Target="notesMasters/notesMaster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HBDS003-PPT模版封面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67" b="33179"/>
          <a:stretch>
            <a:fillRect/>
          </a:stretch>
        </p:blipFill>
        <p:spPr bwMode="auto">
          <a:xfrm>
            <a:off x="0" y="2041525"/>
            <a:ext cx="12192000" cy="254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 descr="C:\Users\R\Desktop\无标题-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375920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14400" y="2279650"/>
            <a:ext cx="10363200" cy="1119188"/>
          </a:xfrm>
        </p:spPr>
        <p:txBody>
          <a:bodyPr lIns="91440" anchor="b"/>
          <a:lstStyle>
            <a:lvl1pPr algn="ctr"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748088"/>
            <a:ext cx="8534400" cy="1535112"/>
          </a:xfrm>
        </p:spPr>
        <p:txBody>
          <a:bodyPr/>
          <a:lstStyle>
            <a:lvl1pPr marL="0" indent="0" algn="ctr">
              <a:buFont typeface="Verdana" panose="020B0604030504040204" pitchFamily="34" charset="0"/>
              <a:buNone/>
              <a:defRPr sz="2400"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52418" y="0"/>
            <a:ext cx="2912533" cy="64531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10585" y="0"/>
            <a:ext cx="8538633" cy="645318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84" y="0"/>
            <a:ext cx="10363200" cy="965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 hasCustomPrompt="1"/>
          </p:nvPr>
        </p:nvSpPr>
        <p:spPr>
          <a:xfrm>
            <a:off x="431801" y="1092200"/>
            <a:ext cx="11233151" cy="5360988"/>
          </a:xfr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  <a:endParaRPr lang="zh-CN" altLang="en-US" noProof="0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10584" y="0"/>
            <a:ext cx="10363200" cy="965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 hasCustomPrompt="1"/>
          </p:nvPr>
        </p:nvSpPr>
        <p:spPr>
          <a:xfrm>
            <a:off x="431800" y="1092200"/>
            <a:ext cx="5513917" cy="2603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 hasCustomPrompt="1"/>
          </p:nvPr>
        </p:nvSpPr>
        <p:spPr>
          <a:xfrm>
            <a:off x="6148918" y="1092200"/>
            <a:ext cx="5516033" cy="2603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 hasCustomPrompt="1"/>
          </p:nvPr>
        </p:nvSpPr>
        <p:spPr>
          <a:xfrm>
            <a:off x="431800" y="3848100"/>
            <a:ext cx="5513917" cy="26050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48918" y="3848100"/>
            <a:ext cx="5516033" cy="26050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hasCustomPrompt="1"/>
          </p:nvPr>
        </p:nvSpPr>
        <p:spPr>
          <a:xfrm>
            <a:off x="10585" y="0"/>
            <a:ext cx="11654367" cy="64531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Rectangle 2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84" y="0"/>
            <a:ext cx="10363200" cy="965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 hasCustomPrompt="1"/>
          </p:nvPr>
        </p:nvSpPr>
        <p:spPr>
          <a:xfrm>
            <a:off x="431800" y="1092200"/>
            <a:ext cx="5513917" cy="53609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48918" y="1092200"/>
            <a:ext cx="5516033" cy="53609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913774" y="2367092"/>
            <a:ext cx="10363826" cy="3424107"/>
          </a:xfrm>
        </p:spPr>
        <p:txBody>
          <a:bodyPr/>
          <a:lstStyle>
            <a:lvl1pPr>
              <a:defRPr cap="none" baseline="0"/>
            </a:lvl1pPr>
            <a:lvl2pPr>
              <a:defRPr cap="none" baseline="0"/>
            </a:lvl2pPr>
            <a:lvl3pPr>
              <a:defRPr cap="none" baseline="0"/>
            </a:lvl3pPr>
            <a:lvl4pPr>
              <a:defRPr cap="none" baseline="0"/>
            </a:lvl4pPr>
            <a:lvl5pPr>
              <a:defRPr cap="none" baseline="0"/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453E6-0E4E-4FA8-9149-134596123374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C7BA9-4F09-434F-9C6B-607060D1E43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431800" y="1092200"/>
            <a:ext cx="5513917" cy="53609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48918" y="1092200"/>
            <a:ext cx="5516033" cy="53609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2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20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2.jpeg"/><Relationship Id="rId18" Type="http://schemas.openxmlformats.org/officeDocument/2006/relationships/image" Target="../media/image4.png"/><Relationship Id="rId17" Type="http://schemas.openxmlformats.org/officeDocument/2006/relationships/oleObject" Target="../embeddings/oleObject1.bin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36"/>
          <p:cNvGraphicFramePr>
            <a:graphicFrameLocks noChangeAspect="1"/>
          </p:cNvGraphicFramePr>
          <p:nvPr/>
        </p:nvGraphicFramePr>
        <p:xfrm>
          <a:off x="0" y="0"/>
          <a:ext cx="121920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Image" r:id="rId17" imgW="3892550" imgH="2997835" progId="Photoshop.Image.5">
                  <p:embed/>
                </p:oleObj>
              </mc:Choice>
              <mc:Fallback>
                <p:oleObj name="Image" r:id="rId17" imgW="3892550" imgH="2997835" progId="Photoshop.Image.5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2192000" cy="685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8C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45791" dir="2021404" algn="ctr" rotWithShape="0">
                                <a:srgbClr val="C0C0C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8" name="Rectangle 44"/>
          <p:cNvSpPr>
            <a:spLocks noChangeArrowheads="1"/>
          </p:cNvSpPr>
          <p:nvPr/>
        </p:nvSpPr>
        <p:spPr bwMode="gray">
          <a:xfrm>
            <a:off x="0" y="946150"/>
            <a:ext cx="12192000" cy="6985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336699"/>
              </a:gs>
            </a:gsLst>
            <a:lin ang="5400000" scaled="1"/>
          </a:gradFill>
          <a:ln>
            <a:noFill/>
          </a:ln>
          <a:effectLst/>
        </p:spPr>
        <p:txBody>
          <a:bodyPr wrap="none" lIns="91133" tIns="45568" rIns="91133" bIns="45568" anchor="ctr"/>
          <a:lstStyle>
            <a:lvl1pPr defTabSz="9112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5930" defTabSz="9112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911225" defTabSz="9112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367155" defTabSz="9112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824355" defTabSz="9112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281555" defTabSz="9112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738755" defTabSz="9112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195955" defTabSz="9112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653155" defTabSz="9112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en-US" sz="2300">
              <a:latin typeface="Tahoma" panose="020B0604030504040204" pitchFamily="34" charset="0"/>
            </a:endParaRPr>
          </a:p>
        </p:txBody>
      </p:sp>
      <p:sp>
        <p:nvSpPr>
          <p:cNvPr id="2" name="Rectangle 2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1" y="1092200"/>
            <a:ext cx="11233151" cy="536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</p:txBody>
      </p:sp>
      <p:sp>
        <p:nvSpPr>
          <p:cNvPr id="1049" name="Rectangle 2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06151" y="6445250"/>
            <a:ext cx="827616" cy="2682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1051" name="Rectangle 27"/>
          <p:cNvSpPr>
            <a:spLocks noChangeArrowheads="1"/>
          </p:cNvSpPr>
          <p:nvPr/>
        </p:nvSpPr>
        <p:spPr bwMode="auto">
          <a:xfrm>
            <a:off x="275167" y="44451"/>
            <a:ext cx="11916833" cy="900113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>
              <a:defRPr sz="2800">
                <a:solidFill>
                  <a:srgbClr val="000066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1pPr>
            <a:lvl2pPr>
              <a:defRPr sz="2800">
                <a:solidFill>
                  <a:srgbClr val="000066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2pPr>
            <a:lvl3pPr>
              <a:defRPr sz="2800">
                <a:solidFill>
                  <a:srgbClr val="000066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3pPr>
            <a:lvl4pPr>
              <a:defRPr sz="2800">
                <a:solidFill>
                  <a:srgbClr val="000066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4pPr>
            <a:lvl5pPr>
              <a:defRPr sz="2800">
                <a:solidFill>
                  <a:srgbClr val="000066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66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66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66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66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endParaRPr lang="en-US" altLang="zh-CN" sz="2800"/>
          </a:p>
        </p:txBody>
      </p:sp>
      <p:sp>
        <p:nvSpPr>
          <p:cNvPr id="1054" name="Rectangle 30"/>
          <p:cNvSpPr>
            <a:spLocks noChangeArrowheads="1"/>
          </p:cNvSpPr>
          <p:nvPr/>
        </p:nvSpPr>
        <p:spPr bwMode="auto">
          <a:xfrm>
            <a:off x="156634" y="44451"/>
            <a:ext cx="11916833" cy="900113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>
              <a:defRPr sz="2800">
                <a:solidFill>
                  <a:srgbClr val="000066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1pPr>
            <a:lvl2pPr>
              <a:defRPr sz="2800">
                <a:solidFill>
                  <a:srgbClr val="000066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2pPr>
            <a:lvl3pPr>
              <a:defRPr sz="2800">
                <a:solidFill>
                  <a:srgbClr val="000066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3pPr>
            <a:lvl4pPr>
              <a:defRPr sz="2800">
                <a:solidFill>
                  <a:srgbClr val="000066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4pPr>
            <a:lvl5pPr>
              <a:defRPr sz="2800">
                <a:solidFill>
                  <a:srgbClr val="000066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66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66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66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66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endParaRPr lang="en-US" altLang="zh-CN" sz="2800"/>
          </a:p>
        </p:txBody>
      </p:sp>
      <p:sp>
        <p:nvSpPr>
          <p:cNvPr id="1033" name="Rectangle 34"/>
          <p:cNvSpPr>
            <a:spLocks noGrp="1" noChangeArrowheads="1"/>
          </p:cNvSpPr>
          <p:nvPr>
            <p:ph type="title"/>
          </p:nvPr>
        </p:nvSpPr>
        <p:spPr bwMode="auto">
          <a:xfrm>
            <a:off x="10584" y="0"/>
            <a:ext cx="10363200" cy="96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3400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pic>
        <p:nvPicPr>
          <p:cNvPr id="3" name="Picture 10" descr="C:\Users\R\Desktop\无标题-1.jpg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9818" y="1"/>
            <a:ext cx="3922183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0066"/>
          </a:solidFill>
          <a:latin typeface="Verdana" panose="020B0604030504040204" pitchFamily="34" charset="0"/>
          <a:ea typeface="黑体" panose="02010609060101010101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0066"/>
          </a:solidFill>
          <a:latin typeface="Verdana" panose="020B0604030504040204" pitchFamily="34" charset="0"/>
          <a:ea typeface="黑体" panose="02010609060101010101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0066"/>
          </a:solidFill>
          <a:latin typeface="Verdana" panose="020B0604030504040204" pitchFamily="34" charset="0"/>
          <a:ea typeface="黑体" panose="02010609060101010101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0066"/>
          </a:solidFill>
          <a:latin typeface="Verdana" panose="020B0604030504040204" pitchFamily="34" charset="0"/>
          <a:ea typeface="黑体" panose="02010609060101010101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0066"/>
          </a:solidFill>
          <a:latin typeface="Verdana" panose="020B0604030504040204" pitchFamily="34" charset="0"/>
          <a:ea typeface="黑体" panose="02010609060101010101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0066"/>
          </a:solidFill>
          <a:latin typeface="Verdana" panose="020B0604030504040204" pitchFamily="34" charset="0"/>
          <a:ea typeface="黑体" panose="02010609060101010101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0066"/>
          </a:solidFill>
          <a:latin typeface="Verdana" panose="020B0604030504040204" pitchFamily="34" charset="0"/>
          <a:ea typeface="黑体" panose="02010609060101010101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0066"/>
          </a:solidFill>
          <a:latin typeface="Verdana" panose="020B060403050404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Verdana" panose="020B0604030504040204" pitchFamily="34" charset="0"/>
        <a:buChar char="▪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Stone Sans" pitchFamily="2" charset="0"/>
        <a:buChar char="‐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4.png"/><Relationship Id="rId3" Type="http://schemas.openxmlformats.org/officeDocument/2006/relationships/tags" Target="../tags/tag5.xml"/><Relationship Id="rId2" Type="http://schemas.openxmlformats.org/officeDocument/2006/relationships/image" Target="../media/image13.png"/><Relationship Id="rId1" Type="http://schemas.openxmlformats.org/officeDocument/2006/relationships/tags" Target="../tags/tag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wmf"/><Relationship Id="rId1" Type="http://schemas.openxmlformats.org/officeDocument/2006/relationships/oleObject" Target="../embeddings/oleObject2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3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4.png"/><Relationship Id="rId2" Type="http://schemas.openxmlformats.org/officeDocument/2006/relationships/image" Target="../media/image23.wmf"/><Relationship Id="rId1" Type="http://schemas.openxmlformats.org/officeDocument/2006/relationships/oleObject" Target="../embeddings/oleObject3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2.png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4400" dirty="0"/>
              <a:t>树莓派智能小车</a:t>
            </a:r>
            <a:r>
              <a:rPr lang="en-US" altLang="zh-CN" sz="4400" dirty="0"/>
              <a:t>C</a:t>
            </a:r>
            <a:r>
              <a:rPr lang="zh-CN" altLang="en-US" sz="4400" dirty="0"/>
              <a:t>语言编程</a:t>
            </a:r>
            <a:endParaRPr lang="zh-CN" altLang="en-US" sz="4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846" y="0"/>
            <a:ext cx="10363200" cy="965200"/>
          </a:xfrm>
        </p:spPr>
        <p:txBody>
          <a:bodyPr/>
          <a:p>
            <a:r>
              <a:rPr lang="zh-CN" altLang="en-US" dirty="0">
                <a:sym typeface="+mn-ea"/>
              </a:rPr>
              <a:t>小车运动程序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277995" y="1121410"/>
            <a:ext cx="7745730" cy="5548630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7" name="文本框 6"/>
          <p:cNvSpPr txBox="1"/>
          <p:nvPr/>
        </p:nvSpPr>
        <p:spPr>
          <a:xfrm>
            <a:off x="428625" y="1633855"/>
            <a:ext cx="354393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/>
              <a:t>对分易课程资源里的</a:t>
            </a:r>
            <a:r>
              <a:rPr lang="en-US" altLang="zh-CN" sz="3600"/>
              <a:t>“</a:t>
            </a:r>
            <a:r>
              <a:rPr lang="zh-CN" altLang="en-US" sz="3600">
                <a:solidFill>
                  <a:srgbClr val="FF0000"/>
                </a:solidFill>
              </a:rPr>
              <a:t>核心板引脚接口</a:t>
            </a:r>
            <a:r>
              <a:rPr lang="en-US" altLang="zh-CN" sz="3600">
                <a:solidFill>
                  <a:srgbClr val="FF0000"/>
                </a:solidFill>
              </a:rPr>
              <a:t>.png</a:t>
            </a:r>
            <a:r>
              <a:rPr lang="en-US" altLang="zh-CN" sz="3600"/>
              <a:t>”</a:t>
            </a:r>
            <a:r>
              <a:rPr lang="zh-CN" altLang="en-US" sz="3600"/>
              <a:t>中可以找到</a:t>
            </a:r>
            <a:r>
              <a:rPr lang="en-US" altLang="zh-CN" sz="3600">
                <a:solidFill>
                  <a:srgbClr val="7030A0"/>
                </a:solidFill>
              </a:rPr>
              <a:t>GPIO</a:t>
            </a:r>
            <a:r>
              <a:rPr lang="zh-CN" altLang="en-US" sz="3600"/>
              <a:t>和</a:t>
            </a:r>
            <a:r>
              <a:rPr lang="en-US" altLang="zh-CN" sz="3600">
                <a:solidFill>
                  <a:srgbClr val="7030A0"/>
                </a:solidFill>
              </a:rPr>
              <a:t>IN1-IN4</a:t>
            </a:r>
            <a:r>
              <a:rPr lang="zh-CN" altLang="en-US" sz="3600"/>
              <a:t>的对应关系。</a:t>
            </a:r>
            <a:endParaRPr lang="zh-CN" altLang="en-US" sz="3600"/>
          </a:p>
          <a:p>
            <a:r>
              <a:rPr lang="en-US" altLang="zh-CN" sz="3600"/>
              <a:t>ex.: </a:t>
            </a:r>
            <a:endParaRPr lang="en-US" altLang="zh-CN" sz="3600"/>
          </a:p>
          <a:p>
            <a:r>
              <a:rPr lang="en-US" altLang="zh-CN" sz="3600"/>
              <a:t>IN1--12(GPIO)</a:t>
            </a:r>
            <a:endParaRPr lang="en-US" altLang="zh-CN" sz="3600"/>
          </a:p>
        </p:txBody>
      </p:sp>
      <p:sp>
        <p:nvSpPr>
          <p:cNvPr id="234" name="PA_文本框 6"/>
          <p:cNvSpPr txBox="1"/>
          <p:nvPr>
            <p:custDataLst>
              <p:tags r:id="rId3"/>
            </p:custDataLst>
          </p:nvPr>
        </p:nvSpPr>
        <p:spPr>
          <a:xfrm>
            <a:off x="2341563" y="4274434"/>
            <a:ext cx="11618595" cy="4791211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>
                <a:solidFill>
                  <a:srgbClr val="FF0000"/>
                </a:solidFill>
              </a14:hiddenLine>
            </a:ext>
          </a:extLst>
        </p:spPr>
        <p:txBody>
          <a:bodyPr vert="horz" wrap="square" numCol="1" rtlCol="0">
            <a:prstTxWarp prst="textPlain">
              <a:avLst/>
            </a:prstTxWarp>
            <a:spAutoFit/>
          </a:bodyPr>
          <a:lstStyle>
            <a:defPPr>
              <a:defRPr lang="zh-CN"/>
            </a:defPPr>
            <a:lvl1pPr marR="0" lvl="0" indent="0" fontAlgn="auto">
              <a:lnSpc>
                <a:spcPts val="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b="0" i="0" u="none" strike="noStrike" cap="none" spc="-1200" normalizeH="0" baseline="0">
                <a:ln>
                  <a:noFill/>
                </a:ln>
                <a:blipFill dpi="0" rotWithShape="1">
                  <a:blip r:embed="rId4"/>
                  <a:srcRect/>
                  <a:stretch>
                    <a:fillRect/>
                  </a:stretch>
                </a:blip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__________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ppt_h/1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0" presetClass="entr" presetSubtype="0" fill="hold" grpId="0" nodeType="withEffect">
                                  <p:stCondLst>
                                    <p:cond delay="27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1*sin(rand(360))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*sin(rand(360))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</p:cBhvr>
                                      <p:from x="100000" y="100000"/>
                                      <p:to x="300000" y="300000"/>
                                    </p:animScale>
                                    <p:animEffect transition="out" filter="fade">
                                      <p:cBhvr>
                                        <p:cTn id="13" dur="6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>
                <a:sym typeface="+mn-ea"/>
              </a:rPr>
              <a:t>小车运动程序</a:t>
            </a:r>
            <a:endParaRPr lang="zh-CN" altLang="en-US"/>
          </a:p>
        </p:txBody>
      </p:sp>
      <p:graphicFrame>
        <p:nvGraphicFramePr>
          <p:cNvPr id="10" name="内容占位符 9"/>
          <p:cNvGraphicFramePr>
            <a:graphicFrameLocks noGrp="1"/>
          </p:cNvGraphicFramePr>
          <p:nvPr>
            <p:ph idx="1"/>
          </p:nvPr>
        </p:nvGraphicFramePr>
        <p:xfrm>
          <a:off x="431801" y="1092200"/>
          <a:ext cx="11233785" cy="431165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3744595"/>
                <a:gridCol w="3744595"/>
                <a:gridCol w="3744595"/>
              </a:tblGrid>
              <a:tr h="862330">
                <a:tc>
                  <a:txBody>
                    <a:bodyPr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800" kern="100" dirty="0">
                          <a:solidFill>
                            <a:srgbClr val="FF0000"/>
                          </a:solidFill>
                          <a:effectLst/>
                          <a:latin typeface="华文新魏" panose="02010800040101010101" charset="-122"/>
                          <a:ea typeface="华文新魏" panose="02010800040101010101" charset="-122"/>
                        </a:rPr>
                        <a:t>引脚</a:t>
                      </a:r>
                      <a:endParaRPr lang="zh-CN" altLang="en-US" sz="2800" b="1" kern="100" dirty="0">
                        <a:solidFill>
                          <a:srgbClr val="FF0000"/>
                        </a:solidFill>
                        <a:effectLst/>
                        <a:latin typeface="华文新魏" panose="02010800040101010101" charset="-122"/>
                        <a:ea typeface="华文新魏" panose="02010800040101010101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 dirty="0" err="1">
                          <a:solidFill>
                            <a:srgbClr val="FF0000"/>
                          </a:solidFill>
                          <a:effectLst/>
                          <a:latin typeface="华文新魏" panose="02010800040101010101" charset="-122"/>
                          <a:ea typeface="华文新魏" panose="02010800040101010101" charset="-122"/>
                        </a:rPr>
                        <a:t>wPi</a:t>
                      </a:r>
                      <a:endParaRPr lang="en-US" sz="2800" b="1" kern="100" dirty="0" err="1">
                        <a:solidFill>
                          <a:srgbClr val="FF0000"/>
                        </a:solidFill>
                        <a:effectLst/>
                        <a:latin typeface="华文新魏" panose="02010800040101010101" charset="-122"/>
                        <a:ea typeface="华文新魏" panose="02010800040101010101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800" kern="100" dirty="0">
                          <a:solidFill>
                            <a:srgbClr val="FF0000"/>
                          </a:solidFill>
                          <a:effectLst/>
                          <a:latin typeface="华文新魏" panose="02010800040101010101" charset="-122"/>
                          <a:ea typeface="华文新魏" panose="02010800040101010101" charset="-122"/>
                        </a:rPr>
                        <a:t>移动方式</a:t>
                      </a:r>
                      <a:endParaRPr lang="zh-CN" altLang="en-US" sz="2800" b="1" kern="100" dirty="0">
                        <a:solidFill>
                          <a:srgbClr val="FF0000"/>
                        </a:solidFill>
                        <a:effectLst/>
                        <a:latin typeface="华文新魏" panose="02010800040101010101" charset="-122"/>
                        <a:ea typeface="华文新魏" panose="02010800040101010101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</a:tr>
              <a:tr h="862330">
                <a:tc>
                  <a:txBody>
                    <a:bodyPr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华文新魏" panose="02010800040101010101" charset="-122"/>
                          <a:ea typeface="华文新魏" panose="02010800040101010101" charset="-122"/>
                        </a:rPr>
                        <a:t>IN1</a:t>
                      </a:r>
                      <a:endParaRPr lang="en-US" sz="2800" kern="100">
                        <a:effectLst/>
                        <a:latin typeface="华文新魏" panose="02010800040101010101" charset="-122"/>
                        <a:ea typeface="华文新魏" panose="02010800040101010101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800" kern="100" dirty="0">
                          <a:effectLst/>
                          <a:latin typeface="华文新魏" panose="02010800040101010101" charset="-122"/>
                          <a:ea typeface="华文新魏" panose="02010800040101010101" charset="-122"/>
                        </a:rPr>
                        <a:t>1</a:t>
                      </a:r>
                      <a:endParaRPr lang="en-US" altLang="zh-CN" sz="2800" kern="100" dirty="0">
                        <a:effectLst/>
                        <a:latin typeface="华文新魏" panose="02010800040101010101" charset="-122"/>
                        <a:ea typeface="华文新魏" panose="02010800040101010101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800" kern="100">
                          <a:effectLst/>
                          <a:latin typeface="华文新魏" panose="02010800040101010101" charset="-122"/>
                          <a:ea typeface="华文新魏" panose="02010800040101010101" charset="-122"/>
                        </a:rPr>
                        <a:t>左轮前进</a:t>
                      </a:r>
                      <a:endParaRPr lang="zh-CN" altLang="en-US" sz="2800" kern="100">
                        <a:effectLst/>
                        <a:latin typeface="华文新魏" panose="02010800040101010101" charset="-122"/>
                        <a:ea typeface="华文新魏" panose="02010800040101010101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</a:tr>
              <a:tr h="862330">
                <a:tc>
                  <a:txBody>
                    <a:bodyPr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华文新魏" panose="02010800040101010101" charset="-122"/>
                          <a:ea typeface="华文新魏" panose="02010800040101010101" charset="-122"/>
                        </a:rPr>
                        <a:t>IN2</a:t>
                      </a:r>
                      <a:endParaRPr lang="en-US" sz="2800" kern="100">
                        <a:effectLst/>
                        <a:latin typeface="华文新魏" panose="02010800040101010101" charset="-122"/>
                        <a:ea typeface="华文新魏" panose="02010800040101010101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800" kern="100" dirty="0">
                          <a:effectLst/>
                          <a:latin typeface="华文新魏" panose="02010800040101010101" charset="-122"/>
                          <a:ea typeface="华文新魏" panose="02010800040101010101" charset="-122"/>
                        </a:rPr>
                        <a:t>4</a:t>
                      </a:r>
                      <a:endParaRPr lang="en-US" altLang="zh-CN" sz="2800" kern="100" dirty="0">
                        <a:effectLst/>
                        <a:latin typeface="华文新魏" panose="02010800040101010101" charset="-122"/>
                        <a:ea typeface="华文新魏" panose="02010800040101010101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800" kern="100" dirty="0">
                          <a:effectLst/>
                          <a:latin typeface="华文新魏" panose="02010800040101010101" charset="-122"/>
                          <a:ea typeface="华文新魏" panose="02010800040101010101" charset="-122"/>
                        </a:rPr>
                        <a:t>左轮后退</a:t>
                      </a:r>
                      <a:endParaRPr lang="zh-CN" altLang="en-US" sz="2800" kern="100" dirty="0">
                        <a:effectLst/>
                        <a:latin typeface="华文新魏" panose="02010800040101010101" charset="-122"/>
                        <a:ea typeface="华文新魏" panose="02010800040101010101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</a:tr>
              <a:tr h="862330">
                <a:tc>
                  <a:txBody>
                    <a:bodyPr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华文新魏" panose="02010800040101010101" charset="-122"/>
                          <a:ea typeface="华文新魏" panose="02010800040101010101" charset="-122"/>
                        </a:rPr>
                        <a:t>IN3</a:t>
                      </a:r>
                      <a:endParaRPr lang="en-US" sz="2800" kern="100">
                        <a:effectLst/>
                        <a:latin typeface="华文新魏" panose="02010800040101010101" charset="-122"/>
                        <a:ea typeface="华文新魏" panose="02010800040101010101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800" kern="100">
                          <a:effectLst/>
                          <a:latin typeface="华文新魏" panose="02010800040101010101" charset="-122"/>
                          <a:ea typeface="华文新魏" panose="02010800040101010101" charset="-122"/>
                        </a:rPr>
                        <a:t>5</a:t>
                      </a:r>
                      <a:endParaRPr lang="en-US" altLang="zh-CN" sz="2800" kern="100">
                        <a:effectLst/>
                        <a:latin typeface="华文新魏" panose="02010800040101010101" charset="-122"/>
                        <a:ea typeface="华文新魏" panose="02010800040101010101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800" kern="100" dirty="0">
                          <a:effectLst/>
                          <a:latin typeface="华文新魏" panose="02010800040101010101" charset="-122"/>
                          <a:ea typeface="华文新魏" panose="02010800040101010101" charset="-122"/>
                        </a:rPr>
                        <a:t>右轮前进</a:t>
                      </a:r>
                      <a:endParaRPr lang="zh-CN" altLang="en-US" sz="2800" kern="100" dirty="0">
                        <a:effectLst/>
                        <a:latin typeface="华文新魏" panose="02010800040101010101" charset="-122"/>
                        <a:ea typeface="华文新魏" panose="02010800040101010101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</a:tr>
              <a:tr h="862330">
                <a:tc>
                  <a:txBody>
                    <a:bodyPr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  <a:latin typeface="华文新魏" panose="02010800040101010101" charset="-122"/>
                          <a:ea typeface="华文新魏" panose="02010800040101010101" charset="-122"/>
                        </a:rPr>
                        <a:t>IN4</a:t>
                      </a:r>
                      <a:endParaRPr lang="en-US" sz="2800" kern="100" dirty="0">
                        <a:effectLst/>
                        <a:latin typeface="华文新魏" panose="02010800040101010101" charset="-122"/>
                        <a:ea typeface="华文新魏" panose="02010800040101010101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800" kern="100" dirty="0">
                          <a:effectLst/>
                          <a:latin typeface="华文新魏" panose="02010800040101010101" charset="-122"/>
                          <a:ea typeface="华文新魏" panose="02010800040101010101" charset="-122"/>
                        </a:rPr>
                        <a:t>6</a:t>
                      </a:r>
                      <a:endParaRPr lang="en-US" altLang="zh-CN" sz="2800" kern="100" dirty="0">
                        <a:effectLst/>
                        <a:latin typeface="华文新魏" panose="02010800040101010101" charset="-122"/>
                        <a:ea typeface="华文新魏" panose="02010800040101010101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800" kern="100" dirty="0">
                          <a:effectLst/>
                          <a:latin typeface="华文新魏" panose="02010800040101010101" charset="-122"/>
                          <a:ea typeface="华文新魏" panose="02010800040101010101" charset="-122"/>
                        </a:rPr>
                        <a:t>右轮后退</a:t>
                      </a:r>
                      <a:endParaRPr lang="zh-CN" altLang="en-US" sz="2800" kern="100" dirty="0">
                        <a:effectLst/>
                        <a:latin typeface="华文新魏" panose="02010800040101010101" charset="-122"/>
                        <a:ea typeface="华文新魏" panose="02010800040101010101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小车运动程序</a:t>
            </a:r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400685" y="1193800"/>
          <a:ext cx="2225040" cy="2309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4" name="包装程序外壳对象" showAsIcon="1" r:id="rId1" imgW="609600" imgH="638175" progId="Package">
                  <p:embed/>
                </p:oleObj>
              </mc:Choice>
              <mc:Fallback>
                <p:oleObj name="包装程序外壳对象" showAsIcon="1" r:id="rId1" imgW="609600" imgH="638175" progId="Package">
                  <p:embed/>
                  <p:pic>
                    <p:nvPicPr>
                      <p:cNvPr id="0" name="图片 206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00685" y="1193800"/>
                        <a:ext cx="2225040" cy="2309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2704465" y="1402080"/>
            <a:ext cx="8409305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6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1. </a:t>
            </a:r>
            <a:r>
              <a:rPr lang="zh-CN" altLang="en-US" sz="36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检测</a:t>
            </a:r>
            <a:r>
              <a:rPr lang="en-US" altLang="zh-CN" sz="36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wiringPi</a:t>
            </a:r>
            <a:r>
              <a:rPr lang="zh-CN" altLang="en-US" sz="36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是否安装成功：</a:t>
            </a:r>
            <a:endParaRPr lang="zh-CN" altLang="en-US" sz="3600"/>
          </a:p>
          <a:p>
            <a:r>
              <a:rPr lang="zh-CN" altLang="en-US" sz="3600"/>
              <a:t>打开命令终端，可以通过 gpio 命令来检查 wiringPi 是否安装成功，运行下面的命令：</a:t>
            </a:r>
            <a:endParaRPr lang="zh-CN" altLang="en-US" sz="3600">
              <a:solidFill>
                <a:srgbClr val="FF0000"/>
              </a:solidFill>
            </a:endParaRPr>
          </a:p>
          <a:p>
            <a:r>
              <a:rPr lang="en-US" altLang="zh-CN" sz="3600">
                <a:solidFill>
                  <a:srgbClr val="FF0000"/>
                </a:solidFill>
              </a:rPr>
              <a:t>gpio readall</a:t>
            </a:r>
            <a:endParaRPr lang="en-US" altLang="zh-CN" sz="3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小车运动程序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87375" y="1379855"/>
            <a:ext cx="11434445" cy="4338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zh-CN" altLang="en-US" sz="3600">
                <a:latin typeface="华文新魏" panose="02010800040101010101" charset="-122"/>
                <a:ea typeface="华文新魏" panose="02010800040101010101" charset="-122"/>
              </a:rPr>
              <a:t>初始化函数：</a:t>
            </a:r>
            <a:endParaRPr lang="zh-CN" altLang="en-US" sz="3600"/>
          </a:p>
          <a:p>
            <a:r>
              <a:rPr lang="zh-CN" altLang="en-US" sz="3600">
                <a:solidFill>
                  <a:srgbClr val="7030A0"/>
                </a:solidFill>
              </a:rPr>
              <a:t>函数原型：int wiringPiSetup(void);</a:t>
            </a:r>
            <a:endParaRPr lang="zh-CN" altLang="en-US" sz="3600"/>
          </a:p>
          <a:p>
            <a:endParaRPr lang="zh-CN" altLang="en-US" sz="3600"/>
          </a:p>
          <a:p>
            <a:pPr marL="342900" indent="-342900">
              <a:buFont typeface="Wingdings" panose="05000000000000000000" charset="0"/>
              <a:buChar char="Ø"/>
            </a:pPr>
            <a:r>
              <a:rPr lang="zh-CN" altLang="en-US" sz="36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pinMode 函数：</a:t>
            </a:r>
            <a:endParaRPr lang="zh-CN" altLang="en-US" sz="3600"/>
          </a:p>
          <a:p>
            <a:pPr marL="0" indent="0">
              <a:buFont typeface="Wingdings" panose="05000000000000000000" charset="0"/>
              <a:buNone/>
            </a:pPr>
            <a:r>
              <a:rPr lang="zh-CN" altLang="en-US" sz="3600">
                <a:solidFill>
                  <a:srgbClr val="7030A0"/>
                </a:solidFill>
              </a:rPr>
              <a:t>函数的原型：void pinMode(int pin, int mode);</a:t>
            </a:r>
            <a:endParaRPr lang="zh-CN" altLang="en-US" sz="3600">
              <a:solidFill>
                <a:srgbClr val="7030A0"/>
              </a:solidFill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zh-CN" altLang="en-US" sz="3600"/>
              <a:t>使用该函数可以将某个引脚设置为 INPUT（输入）、OUTPUT（输出）、PWM_OUTPUT（脉冲输出）；</a:t>
            </a:r>
            <a:endParaRPr lang="zh-CN" altLang="en-US"/>
          </a:p>
          <a:p>
            <a:pPr marL="0" indent="0">
              <a:buFont typeface="Wingdings" panose="05000000000000000000" charset="0"/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电机调速原理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39290" y="2066925"/>
            <a:ext cx="7458075" cy="25876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28625" y="1254760"/>
            <a:ext cx="96393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PWM</a:t>
            </a:r>
            <a:r>
              <a:rPr lang="zh-CN" altLang="en-US" sz="3200"/>
              <a:t>：</a:t>
            </a:r>
            <a:r>
              <a:rPr lang="en-US" altLang="zh-CN" sz="3200"/>
              <a:t>Pulse width modulation </a:t>
            </a:r>
            <a:r>
              <a:rPr lang="zh-CN" altLang="en-US" sz="3200"/>
              <a:t>脉冲宽度调制</a:t>
            </a:r>
            <a:endParaRPr lang="zh-CN" altLang="en-US" sz="3200"/>
          </a:p>
        </p:txBody>
      </p:sp>
      <p:sp>
        <p:nvSpPr>
          <p:cNvPr id="6" name="文本框 5"/>
          <p:cNvSpPr txBox="1"/>
          <p:nvPr/>
        </p:nvSpPr>
        <p:spPr>
          <a:xfrm>
            <a:off x="586105" y="5364480"/>
            <a:ext cx="1093851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设电机转速最大为Vmax，占空比为D= t1 / T，则电机的平均速度为Va = Vmax * D，其中Va指的是电机的平均速度；</a:t>
            </a:r>
            <a:endParaRPr lang="en-US" altLang="zh-CN" sz="3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小车运动程序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45415" y="1136015"/>
            <a:ext cx="11365865" cy="35998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zh-CN" altLang="en-US" sz="3600">
                <a:latin typeface="华文新魏" panose="02010800040101010101" charset="-122"/>
                <a:ea typeface="华文新魏" panose="02010800040101010101" charset="-122"/>
              </a:rPr>
              <a:t>pwmWrite 函数：</a:t>
            </a:r>
            <a:endParaRPr lang="zh-CN" altLang="en-US" sz="3600">
              <a:latin typeface="华文新魏" panose="02010800040101010101" charset="-122"/>
              <a:ea typeface="华文新魏" panose="02010800040101010101" charset="-122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zh-CN" altLang="en-US" sz="3600">
                <a:solidFill>
                  <a:srgbClr val="7030A0"/>
                </a:solidFill>
                <a:cs typeface="华文细黑" panose="02010600040101010101" pitchFamily="2" charset="-122"/>
              </a:rPr>
              <a:t>函数原型：void pwmWrite(int pin, int value)</a:t>
            </a:r>
            <a:endParaRPr lang="zh-CN" altLang="en-US" sz="3600">
              <a:solidFill>
                <a:srgbClr val="7030A0"/>
              </a:solidFill>
              <a:latin typeface="华文新魏" panose="02010800040101010101" charset="-122"/>
              <a:ea typeface="华文新魏" panose="02010800040101010101" charset="-122"/>
            </a:endParaRPr>
          </a:p>
          <a:p>
            <a:pPr marL="0" indent="0">
              <a:buFont typeface="Wingdings" panose="05000000000000000000" charset="0"/>
              <a:buNone/>
            </a:pPr>
            <a:endParaRPr lang="zh-CN" altLang="en-US" sz="3600">
              <a:solidFill>
                <a:schemeClr val="tx1"/>
              </a:solidFill>
              <a:cs typeface="华文细黑" panose="02010600040101010101" pitchFamily="2" charset="-122"/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zh-CN" altLang="en-US" sz="3600">
                <a:solidFill>
                  <a:schemeClr val="tx1"/>
                </a:solidFill>
                <a:cs typeface="华文细黑" panose="02010600040101010101" pitchFamily="2" charset="-122"/>
                <a:sym typeface="+mn-ea"/>
              </a:rPr>
              <a:t>但是仅有物理编号为 12（BCM_GPIO 18）的引脚支持 PWM_OUTPUT 模式。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Font typeface="Wingdings" panose="05000000000000000000" charset="0"/>
              <a:buNone/>
            </a:pPr>
            <a:endParaRPr lang="zh-CN" altLang="en-US"/>
          </a:p>
          <a:p>
            <a:pPr marL="0" indent="0">
              <a:buFont typeface="Wingdings" panose="05000000000000000000" charset="0"/>
              <a:buNone/>
            </a:pPr>
            <a:endParaRPr lang="zh-CN" altLang="en-US"/>
          </a:p>
        </p:txBody>
      </p:sp>
      <p:sp>
        <p:nvSpPr>
          <p:cNvPr id="6" name="云形标注 5"/>
          <p:cNvSpPr/>
          <p:nvPr>
            <p:custDataLst>
              <p:tags r:id="rId1"/>
            </p:custDataLst>
          </p:nvPr>
        </p:nvSpPr>
        <p:spPr>
          <a:xfrm>
            <a:off x="3363595" y="3897630"/>
            <a:ext cx="5610225" cy="2144395"/>
          </a:xfrm>
          <a:prstGeom prst="cloudCallout">
            <a:avLst/>
          </a:prstGeom>
          <a:solidFill>
            <a:srgbClr val="FFFF00"/>
          </a:solidFill>
          <a:ln>
            <a:solidFill>
              <a:srgbClr val="00B0F0"/>
            </a:solidFill>
          </a:ln>
          <a:effectLst>
            <a:outerShdw dist="17961" dir="2700000" algn="ctr" rotWithShape="0">
              <a:srgbClr val="DDDDDD">
                <a:gamma/>
                <a:shade val="60000"/>
                <a:invGamma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Tx/>
              <a:buFont typeface="Wingdings" panose="05000000000000000000" pitchFamily="2" charset="2"/>
              <a:buNone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如何实现</a:t>
            </a:r>
            <a:r>
              <a:rPr kumimoji="0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IN1-IN4 </a:t>
            </a:r>
            <a:r>
              <a: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四个引脚都使用</a:t>
            </a:r>
            <a:r>
              <a:rPr kumimoji="0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PWM</a:t>
            </a:r>
            <a:r>
              <a: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控制速度？</a:t>
            </a: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7" name="PA_文本框 6"/>
          <p:cNvSpPr txBox="1"/>
          <p:nvPr>
            <p:custDataLst>
              <p:tags r:id="rId2"/>
            </p:custDataLst>
          </p:nvPr>
        </p:nvSpPr>
        <p:spPr>
          <a:xfrm>
            <a:off x="1944233" y="4642743"/>
            <a:ext cx="8460074" cy="3488718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>
                <a:solidFill>
                  <a:srgbClr val="FF0000"/>
                </a:solidFill>
              </a14:hiddenLine>
            </a:ext>
          </a:extLst>
        </p:spPr>
        <p:txBody>
          <a:bodyPr vert="horz" wrap="square" numCol="1" rtlCol="0">
            <a:prstTxWarp prst="textPlain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-1200" normalizeH="0" baseline="0" noProof="0" dirty="0">
                <a:ln>
                  <a:noFill/>
                </a:ln>
                <a:blipFill dpi="0" rotWithShape="1">
                  <a:blip r:embed="rId3"/>
                  <a:srcRect/>
                  <a:stretch>
                    <a:fillRect/>
                  </a:stretch>
                </a:blip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+mn-cs"/>
              </a:rPr>
              <a:t>__________</a:t>
            </a:r>
            <a:endParaRPr kumimoji="0" lang="zh-CN" altLang="en-US" sz="1800" b="0" i="0" u="none" strike="noStrike" kern="1200" cap="none" spc="-1200" normalizeH="0" baseline="0" noProof="0" dirty="0">
              <a:ln>
                <a:noFill/>
              </a:ln>
              <a:blipFill dpi="0" rotWithShape="1">
                <a:blip r:embed="rId3"/>
                <a:srcRect/>
                <a:stretch>
                  <a:fillRect/>
                </a:stretch>
              </a:blip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ppt_h/1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0" presetClass="entr" presetSubtype="0" fill="hold" grpId="0" nodeType="withEffect">
                                  <p:stCondLst>
                                    <p:cond delay="27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1*sin(rand(360))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*sin(rand(360))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100000" y="100000"/>
                                      <p:to x="300000" y="300000"/>
                                    </p:animScale>
                                    <p:animEffect transition="out" filter="fade">
                                      <p:cBhvr>
                                        <p:cTn id="13" dur="6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小车运动程序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87375" y="1379855"/>
            <a:ext cx="11434445" cy="35998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Font typeface="Wingdings" panose="05000000000000000000" charset="0"/>
              <a:buNone/>
            </a:pPr>
            <a:r>
              <a:rPr lang="zh-CN" altLang="en-US" sz="3600">
                <a:latin typeface="华文新魏" panose="02010800040101010101" charset="-122"/>
                <a:ea typeface="华文新魏" panose="02010800040101010101" charset="-122"/>
              </a:rPr>
              <a:t>wiringPi 中包含了一个软件驱动的 PWM 处理库，可以在任意的树莓派 GPIO 上输出PWM 信号。</a:t>
            </a:r>
            <a:endParaRPr lang="zh-CN" altLang="en-US" sz="3600">
              <a:latin typeface="华文新魏" panose="02010800040101010101" charset="-122"/>
              <a:ea typeface="华文新魏" panose="02010800040101010101" charset="-122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zh-CN" altLang="en-US" sz="3600">
                <a:latin typeface="华文新魏" panose="02010800040101010101" charset="-122"/>
                <a:ea typeface="华文新魏" panose="02010800040101010101" charset="-122"/>
              </a:rPr>
              <a:t>使用前要包含头文件：</a:t>
            </a:r>
            <a:endParaRPr lang="zh-CN" altLang="en-US" sz="3600">
              <a:latin typeface="华文新魏" panose="02010800040101010101" charset="-122"/>
              <a:ea typeface="华文新魏" panose="02010800040101010101" charset="-122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altLang="zh-CN" sz="3600">
                <a:latin typeface="华文新魏" panose="02010800040101010101" charset="-122"/>
                <a:ea typeface="华文新魏" panose="02010800040101010101" charset="-122"/>
              </a:rPr>
              <a:t>#include&lt;softPwm.h&gt;</a:t>
            </a:r>
            <a:endParaRPr lang="zh-CN" altLang="en-US" sz="3600">
              <a:latin typeface="华文新魏" panose="02010800040101010101" charset="-122"/>
              <a:ea typeface="华文新魏" panose="02010800040101010101" charset="-122"/>
            </a:endParaRPr>
          </a:p>
          <a:p>
            <a:pPr marL="342900" indent="-342900">
              <a:buFont typeface="Wingdings" panose="05000000000000000000" charset="0"/>
              <a:buChar char="Ø"/>
            </a:pPr>
            <a:endParaRPr lang="zh-CN" altLang="en-US" sz="3600">
              <a:latin typeface="华文新魏" panose="02010800040101010101" charset="-122"/>
              <a:ea typeface="华文新魏" panose="02010800040101010101" charset="-122"/>
            </a:endParaRPr>
          </a:p>
          <a:p>
            <a:pPr marL="0" indent="0">
              <a:buFont typeface="Wingdings" panose="05000000000000000000" charset="0"/>
              <a:buNone/>
            </a:pPr>
            <a:endParaRPr lang="zh-CN" altLang="en-US"/>
          </a:p>
          <a:p>
            <a:pPr marL="0" indent="0">
              <a:buFont typeface="Wingdings" panose="05000000000000000000" charset="0"/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小车运动程序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87375" y="1379855"/>
            <a:ext cx="11434445" cy="58159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571500" indent="-571500">
              <a:buFont typeface="Wingdings" panose="05000000000000000000" charset="0"/>
              <a:buChar char="Ø"/>
            </a:pPr>
            <a:r>
              <a:rPr lang="zh-CN" altLang="en-US" sz="36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softPwmCreate函数：</a:t>
            </a:r>
            <a:endParaRPr lang="zh-CN" altLang="en-US" sz="3600"/>
          </a:p>
          <a:p>
            <a:pPr marL="0" indent="0">
              <a:buFont typeface="Wingdings" panose="05000000000000000000" charset="0"/>
              <a:buNone/>
            </a:pPr>
            <a:r>
              <a:rPr lang="zh-CN" altLang="en-US" sz="3600">
                <a:solidFill>
                  <a:srgbClr val="7030A0"/>
                </a:solidFill>
                <a:sym typeface="+mn-ea"/>
              </a:rPr>
              <a:t>函数原型：：int softPwmCreate(int pin, int initialValue,</a:t>
            </a:r>
            <a:r>
              <a:rPr lang="zh-CN" altLang="en-US" sz="3600" b="1">
                <a:solidFill>
                  <a:srgbClr val="FF0000"/>
                </a:solidFill>
                <a:sym typeface="+mn-ea"/>
              </a:rPr>
              <a:t> </a:t>
            </a:r>
            <a:r>
              <a:rPr lang="zh-CN" altLang="en-US" sz="3600" b="1">
                <a:solidFill>
                  <a:srgbClr val="7030A0"/>
                </a:solidFill>
                <a:sym typeface="+mn-ea"/>
              </a:rPr>
              <a:t>int</a:t>
            </a:r>
            <a:r>
              <a:rPr lang="zh-CN" altLang="en-US" sz="3600" b="1">
                <a:solidFill>
                  <a:srgbClr val="FF0000"/>
                </a:solidFill>
                <a:sym typeface="+mn-ea"/>
              </a:rPr>
              <a:t> pwmRange</a:t>
            </a:r>
            <a:r>
              <a:rPr lang="zh-CN" altLang="en-US" sz="3600">
                <a:solidFill>
                  <a:srgbClr val="7030A0"/>
                </a:solidFill>
                <a:sym typeface="+mn-ea"/>
              </a:rPr>
              <a:t>);</a:t>
            </a:r>
            <a:endParaRPr lang="zh-CN" altLang="en-US" sz="3600">
              <a:solidFill>
                <a:srgbClr val="7030A0"/>
              </a:solidFill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zh-CN" altLang="en-US" sz="3600">
                <a:sym typeface="+mn-ea"/>
              </a:rPr>
              <a:t>该函数将会创建一个软件控制的 PWM 引脚。可以使用任何一个 GPIO 管脚。</a:t>
            </a:r>
            <a:endParaRPr lang="zh-CN" altLang="en-US" sz="3600">
              <a:solidFill>
                <a:schemeClr val="tx1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  <a:sym typeface="+mn-ea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zh-CN" altLang="en-US" sz="3600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softPwmWrite函数</a:t>
            </a:r>
            <a:r>
              <a:rPr lang="zh-CN" altLang="en-US" sz="3600">
                <a:latin typeface="华文新魏" panose="02010800040101010101" charset="-122"/>
                <a:ea typeface="华文新魏" panose="02010800040101010101" charset="-122"/>
              </a:rPr>
              <a:t>：</a:t>
            </a:r>
            <a:endParaRPr lang="zh-CN" altLang="en-US" sz="3600"/>
          </a:p>
          <a:p>
            <a:r>
              <a:rPr lang="zh-CN" altLang="en-US" sz="3600">
                <a:solidFill>
                  <a:srgbClr val="7030A0"/>
                </a:solidFill>
              </a:rPr>
              <a:t>函数原型：该函数的原型为：void softPwmWrite(int pin, </a:t>
            </a:r>
            <a:r>
              <a:rPr lang="zh-CN" altLang="en-US" sz="3600" b="1">
                <a:solidFill>
                  <a:srgbClr val="7030A0"/>
                </a:solidFill>
              </a:rPr>
              <a:t>int</a:t>
            </a:r>
            <a:r>
              <a:rPr lang="zh-CN" altLang="en-US" sz="3600" b="1">
                <a:solidFill>
                  <a:srgbClr val="0070C0"/>
                </a:solidFill>
              </a:rPr>
              <a:t> value</a:t>
            </a:r>
            <a:r>
              <a:rPr lang="zh-CN" altLang="en-US" sz="3600">
                <a:solidFill>
                  <a:srgbClr val="7030A0"/>
                </a:solidFill>
              </a:rPr>
              <a:t>);</a:t>
            </a:r>
            <a:endParaRPr lang="zh-CN" altLang="en-US" sz="3600">
              <a:solidFill>
                <a:srgbClr val="7030A0"/>
              </a:solidFill>
            </a:endParaRPr>
          </a:p>
          <a:p>
            <a:pPr marL="0" indent="0">
              <a:buFont typeface="Wingdings" panose="05000000000000000000" charset="0"/>
              <a:buNone/>
            </a:pPr>
            <a:endParaRPr lang="zh-CN" altLang="en-US"/>
          </a:p>
          <a:p>
            <a:pPr marL="0" indent="0">
              <a:buFont typeface="Wingdings" panose="05000000000000000000" charset="0"/>
              <a:buNone/>
            </a:pPr>
            <a:r>
              <a:rPr lang="zh-CN" altLang="en-US" sz="36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电机的实际速度=</a:t>
            </a:r>
            <a:r>
              <a:rPr lang="zh-CN" altLang="en-US" sz="3600">
                <a:solidFill>
                  <a:srgbClr val="0070C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vaule</a:t>
            </a:r>
            <a:r>
              <a:rPr lang="zh-CN" altLang="en-US" sz="36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/</a:t>
            </a:r>
            <a:r>
              <a:rPr lang="zh-CN" altLang="en-US" sz="3600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pwm</a:t>
            </a:r>
            <a:r>
              <a:rPr lang="en-US" altLang="zh-CN" sz="3600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R</a:t>
            </a:r>
            <a:r>
              <a:rPr lang="zh-CN" altLang="en-US" sz="3600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ange</a:t>
            </a:r>
            <a:r>
              <a:rPr lang="zh-CN" altLang="en-US" sz="36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*电机的最大速度</a:t>
            </a:r>
            <a:endParaRPr lang="zh-CN" altLang="en-US"/>
          </a:p>
          <a:p>
            <a:pPr marL="0" indent="0">
              <a:buFont typeface="Wingdings" panose="05000000000000000000" charset="0"/>
              <a:buNone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 </a:t>
            </a:r>
            <a:r>
              <a:rPr lang="zh-CN" altLang="en-US" dirty="0"/>
              <a:t>程序上传到树莓派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37026" y="1154344"/>
            <a:ext cx="3245858" cy="53609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8918" y="1154344"/>
            <a:ext cx="7045723" cy="55278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程序上传到树莓派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6202" y="1087830"/>
            <a:ext cx="6809435" cy="53609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rgbClr val="0070C0"/>
            </a:solidFill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文本框 4"/>
          <p:cNvSpPr txBox="1"/>
          <p:nvPr/>
        </p:nvSpPr>
        <p:spPr>
          <a:xfrm>
            <a:off x="7182035" y="1393794"/>
            <a:ext cx="4213860" cy="2306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/>
              <a:t>主机：</a:t>
            </a:r>
            <a:r>
              <a:rPr lang="en-US" altLang="zh-CN" sz="3600" dirty="0"/>
              <a:t>192.168.10.1</a:t>
            </a:r>
            <a:endParaRPr lang="en-US" altLang="zh-CN" sz="3600" dirty="0"/>
          </a:p>
          <a:p>
            <a:r>
              <a:rPr lang="zh-CN" altLang="en-US" sz="3600" dirty="0"/>
              <a:t>用户名：</a:t>
            </a:r>
            <a:r>
              <a:rPr lang="en-US" altLang="zh-CN" sz="3600" dirty="0"/>
              <a:t>pi</a:t>
            </a:r>
            <a:endParaRPr lang="en-US" altLang="zh-CN" sz="3600" dirty="0"/>
          </a:p>
          <a:p>
            <a:r>
              <a:rPr lang="zh-CN" altLang="en-US" sz="3600" dirty="0"/>
              <a:t>密码：</a:t>
            </a:r>
            <a:r>
              <a:rPr lang="en-US" altLang="zh-CN" sz="3600" dirty="0"/>
              <a:t>raspberry</a:t>
            </a:r>
            <a:endParaRPr lang="en-US" altLang="zh-CN" sz="3600" dirty="0"/>
          </a:p>
          <a:p>
            <a:r>
              <a:rPr lang="zh-CN" altLang="en-US" sz="3600" dirty="0"/>
              <a:t>端口：</a:t>
            </a:r>
            <a:r>
              <a:rPr lang="en-US" altLang="zh-CN" sz="3600" dirty="0"/>
              <a:t>22</a:t>
            </a:r>
            <a:endParaRPr lang="en-US" altLang="zh-CN" sz="3600" dirty="0"/>
          </a:p>
        </p:txBody>
      </p:sp>
      <p:sp>
        <p:nvSpPr>
          <p:cNvPr id="6" name="椭圆 5"/>
          <p:cNvSpPr/>
          <p:nvPr/>
        </p:nvSpPr>
        <p:spPr bwMode="auto">
          <a:xfrm>
            <a:off x="-39026" y="2556769"/>
            <a:ext cx="3559946" cy="1899821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  <a:effectLst>
            <a:outerShdw dist="17961" dir="2700000" algn="ctr" rotWithShape="0">
              <a:srgbClr val="DDDDDD">
                <a:gamma/>
                <a:shade val="60000"/>
                <a:invGamma/>
              </a:srgbClr>
            </a:outerShdw>
          </a:effectLst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Tx/>
              <a:buFont typeface="Wingdings" panose="05000000000000000000" pitchFamily="2" charset="2"/>
              <a:buChar char="p"/>
            </a:pP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937458" y="4487401"/>
            <a:ext cx="2205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小车文件目录</a:t>
            </a:r>
            <a:endParaRPr lang="zh-CN" altLang="en-US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3260073" y="3768324"/>
            <a:ext cx="3559946" cy="1899821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ffectLst>
            <a:outerShdw dist="17961" dir="2700000" algn="ctr" rotWithShape="0">
              <a:srgbClr val="DDDDDD">
                <a:gamma/>
                <a:shade val="60000"/>
                <a:invGamma/>
              </a:srgbClr>
            </a:outerShdw>
          </a:effectLst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Tx/>
              <a:buFont typeface="Wingdings" panose="05000000000000000000" pitchFamily="2" charset="2"/>
              <a:buChar char="p"/>
            </a:pP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46006" y="3788299"/>
            <a:ext cx="1864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PC</a:t>
            </a:r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文件目录</a:t>
            </a:r>
            <a:endParaRPr lang="zh-CN" altLang="en-US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对分易班级码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14325" y="1608455"/>
            <a:ext cx="5271135" cy="4713605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6670" y="1715770"/>
            <a:ext cx="5323205" cy="4686935"/>
          </a:xfrm>
          <a:prstGeom prst="rect">
            <a:avLst/>
          </a:prstGeom>
          <a:effectLst>
            <a:softEdge rad="127000"/>
          </a:effec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程序上传到树莓派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1"/>
          <a:srcRect l="17184" t="5578" r="20661"/>
          <a:stretch>
            <a:fillRect/>
          </a:stretch>
        </p:blipFill>
        <p:spPr>
          <a:xfrm>
            <a:off x="221942" y="1322771"/>
            <a:ext cx="6223247" cy="506192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文本框 4"/>
          <p:cNvSpPr txBox="1"/>
          <p:nvPr/>
        </p:nvSpPr>
        <p:spPr>
          <a:xfrm>
            <a:off x="6560598" y="2867488"/>
            <a:ext cx="5282213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可以通过右键点击程序文件，选择上传，或者通过鼠标拖拽的方式上传。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 </a:t>
            </a:r>
            <a:r>
              <a:rPr lang="zh-CN" altLang="en-US" dirty="0"/>
              <a:t>打开终端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39889" y="1038935"/>
            <a:ext cx="9042516" cy="53609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椭圆 4"/>
          <p:cNvSpPr/>
          <p:nvPr/>
        </p:nvSpPr>
        <p:spPr bwMode="auto">
          <a:xfrm>
            <a:off x="2325949" y="1127464"/>
            <a:ext cx="1509204" cy="1029810"/>
          </a:xfrm>
          <a:prstGeom prst="ellipse">
            <a:avLst/>
          </a:prstGeom>
          <a:noFill/>
          <a:ln w="19050">
            <a:solidFill>
              <a:srgbClr val="FF0000"/>
            </a:solidFill>
          </a:ln>
          <a:effectLst>
            <a:outerShdw dist="17961" dir="2700000" algn="ctr" rotWithShape="0">
              <a:srgbClr val="DDDDDD">
                <a:gamma/>
                <a:shade val="60000"/>
                <a:invGamma/>
              </a:srgbClr>
            </a:outerShdw>
          </a:effectLst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Tx/>
              <a:buFont typeface="Wingdings" panose="05000000000000000000" pitchFamily="2" charset="2"/>
              <a:buChar char="p"/>
            </a:pP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</a:t>
            </a:r>
            <a:r>
              <a:rPr lang="zh-CN" altLang="en-US" dirty="0"/>
              <a:t>生成可执行程序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26128" y="5868140"/>
            <a:ext cx="1005141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方正舒体" panose="02010601030101010101" pitchFamily="2" charset="-122"/>
                <a:ea typeface="方正舒体" panose="02010601030101010101" pitchFamily="2" charset="-122"/>
              </a:rPr>
              <a:t>以超声波程序为例  </a:t>
            </a:r>
            <a:r>
              <a:rPr lang="zh-CN" altLang="en-US" dirty="0"/>
              <a:t>在终端里输入：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gcc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left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_c.c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–o left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_c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lwiringPi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lpthread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然后输入：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./left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_c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即可运行程序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67666" y="1174252"/>
            <a:ext cx="8831095" cy="45094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gcc</a:t>
            </a:r>
            <a:r>
              <a:rPr lang="zh-CN" altLang="en-US"/>
              <a:t>介绍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l">
              <a:buNone/>
            </a:pPr>
            <a:r>
              <a:rPr lang="zh-CN" altLang="en-US"/>
              <a:t>gcc在执行编译工作的时候，分为以下四个过程：</a:t>
            </a:r>
            <a:endParaRPr lang="zh-CN" altLang="en-US"/>
          </a:p>
          <a:p>
            <a:pPr marL="0" indent="0" algn="l">
              <a:buNone/>
            </a:pPr>
            <a:r>
              <a:rPr lang="zh-CN" altLang="en-US">
                <a:solidFill>
                  <a:srgbClr val="FF0000"/>
                </a:solidFill>
              </a:rPr>
              <a:t>①预处理，生成.i的文件</a:t>
            </a:r>
            <a:endParaRPr lang="zh-CN" altLang="en-US"/>
          </a:p>
          <a:p>
            <a:pPr marL="0" indent="0" algn="l">
              <a:buNone/>
            </a:pPr>
            <a:r>
              <a:rPr lang="zh-CN" altLang="en-US"/>
              <a:t>宏的替换，还有注释的消除，还有找到相关的库文件，将#include文件的全部内容插入。</a:t>
            </a:r>
            <a:endParaRPr lang="zh-CN" altLang="en-US"/>
          </a:p>
          <a:p>
            <a:pPr marL="0" indent="0" algn="l">
              <a:buNone/>
            </a:pPr>
            <a:r>
              <a:rPr lang="zh-CN" altLang="en-US">
                <a:solidFill>
                  <a:srgbClr val="FF0000"/>
                </a:solidFill>
              </a:rPr>
              <a:t>②将预处理后的文件转换成汇编语言，生成.s文件</a:t>
            </a:r>
            <a:endParaRPr lang="zh-CN" altLang="en-US"/>
          </a:p>
          <a:p>
            <a:pPr marL="0" indent="0" algn="l">
              <a:buNone/>
            </a:pPr>
            <a:r>
              <a:rPr lang="zh-CN" altLang="en-US"/>
              <a:t>.s文件表示是汇编文件，用编辑器打开就都是汇编指令。</a:t>
            </a:r>
            <a:endParaRPr lang="zh-CN" altLang="en-US"/>
          </a:p>
          <a:p>
            <a:pPr marL="0" indent="0" algn="l">
              <a:buNone/>
            </a:pPr>
            <a:r>
              <a:rPr lang="zh-CN" altLang="en-US">
                <a:solidFill>
                  <a:srgbClr val="FF0000"/>
                </a:solidFill>
              </a:rPr>
              <a:t>③汇编变为目标代码(机器代码)生成.o的文件</a:t>
            </a:r>
            <a:endParaRPr lang="zh-CN" altLang="en-US"/>
          </a:p>
          <a:p>
            <a:pPr marL="0" indent="0" algn="l">
              <a:buNone/>
            </a:pPr>
            <a:r>
              <a:rPr lang="zh-CN" altLang="en-US"/>
              <a:t>.o是gcc生成的目标文件，用编辑器打开就都是二进制机器码。</a:t>
            </a:r>
            <a:endParaRPr lang="zh-CN" altLang="en-US"/>
          </a:p>
          <a:p>
            <a:pPr marL="0" indent="0" algn="l">
              <a:buNone/>
            </a:pPr>
            <a:r>
              <a:rPr lang="zh-CN" altLang="en-US">
                <a:solidFill>
                  <a:srgbClr val="FF0000"/>
                </a:solidFill>
              </a:rPr>
              <a:t>④链接目标代码,生成可执行程序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gcc</a:t>
            </a:r>
            <a:r>
              <a:rPr lang="zh-CN" altLang="en-US"/>
              <a:t>的使用方法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Font typeface="Wingdings" panose="05000000000000000000" charset="0"/>
              <a:buChar char="Ø"/>
            </a:pPr>
            <a:r>
              <a:rPr lang="zh-CN" altLang="en-US"/>
              <a:t>gcc test.c这样将编译出一个名为a.out的程序；</a:t>
            </a:r>
            <a:endParaRPr lang="zh-CN" altLang="en-US"/>
          </a:p>
          <a:p>
            <a:pPr>
              <a:buFont typeface="Wingdings" panose="05000000000000000000" charset="0"/>
              <a:buChar char="Ø"/>
            </a:pPr>
            <a:r>
              <a:rPr lang="zh-CN" altLang="en-US"/>
              <a:t>gcc test.c -o test这样将编译出一个名为test的程序，-o参数用来指定生成程序的名字。</a:t>
            </a:r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gcc -l的解释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l">
              <a:buNone/>
            </a:pPr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）静态库:</a:t>
            </a:r>
            <a:endParaRPr lang="zh-CN" altLang="en-US"/>
          </a:p>
          <a:p>
            <a:pPr marL="0" indent="0" algn="l">
              <a:buNone/>
            </a:pPr>
            <a:r>
              <a:rPr lang="zh-CN" altLang="en-US"/>
              <a:t>是指编译链接时，把库文件的代码全部加入到可执行文件中，因此生成的文件比较大，但在运行时也就不再需要库文件了。其后缀名一般为”.a”。</a:t>
            </a:r>
            <a:endParaRPr lang="zh-CN" altLang="en-US"/>
          </a:p>
          <a:p>
            <a:pPr marL="0" indent="0" algn="l">
              <a:buNone/>
            </a:pPr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）动态库:</a:t>
            </a:r>
            <a:endParaRPr lang="zh-CN" altLang="en-US"/>
          </a:p>
          <a:p>
            <a:pPr marL="0" indent="0" algn="l">
              <a:buNone/>
            </a:pPr>
            <a:r>
              <a:rPr lang="zh-CN" altLang="en-US"/>
              <a:t>与之相反，在编译链接时并没有把库文件的代码加入到可执行文件中，而是在程序执行时由运行时链接文件加载库，这样可以节省系统的开销。动态库一般后缀名为”.so”，gcc在编译时默认使用动态库。</a:t>
            </a:r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gcc -l</a:t>
            </a:r>
            <a:r>
              <a:rPr lang="zh-CN" altLang="en-US"/>
              <a:t>的解释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Font typeface="Wingdings" panose="05000000000000000000" charset="0"/>
              <a:buChar char="Ø"/>
            </a:pPr>
            <a:r>
              <a:rPr lang="zh-CN" altLang="en-US"/>
              <a:t>-l参数就是用来指定程序要链接的库，-l参数紧接着就是库名</a:t>
            </a:r>
            <a:endParaRPr lang="zh-CN" altLang="en-US"/>
          </a:p>
          <a:p>
            <a:pPr>
              <a:buFont typeface="Wingdings" panose="05000000000000000000" charset="0"/>
              <a:buChar char="Ø"/>
            </a:pPr>
            <a:r>
              <a:rPr lang="zh-CN" altLang="en-US"/>
              <a:t>那么库名跟真正的库文件名有什么关系呢？就拿数学库来说，他的库名是m，他的库文件名是libm.so，很容易看出，把库文件名的头lib和尾.so去掉就是库名了。</a:t>
            </a:r>
            <a:endParaRPr lang="zh-CN" altLang="en-US"/>
          </a:p>
          <a:p>
            <a:pPr>
              <a:buFont typeface="Wingdings" panose="05000000000000000000" charset="0"/>
              <a:buChar char="Ø"/>
            </a:pPr>
            <a:r>
              <a:rPr lang="zh-CN" altLang="en-US"/>
              <a:t>比如我们自已要用到一个第三方提供的库名字叫libtest.so，那么我们只要把libtest.so拷贝到/usr/lib里，编译时加上-ltest参数，我们就能用上libtest.so库了（当然要用libtest.so库里的函数，我们还需要与libtest.so配套的头文件）。</a:t>
            </a:r>
            <a:endParaRPr lang="zh-CN" altLang="en-US"/>
          </a:p>
          <a:p>
            <a:pPr>
              <a:buFont typeface="Wingdings" panose="05000000000000000000" charset="0"/>
              <a:buChar char="Ø"/>
            </a:pPr>
            <a:r>
              <a:rPr lang="zh-CN" altLang="en-US"/>
              <a:t>如果放在/lib和/usr/lib和/usr/local/lib里的库直接用-l参数就能链接了。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l">
              <a:buNone/>
            </a:pPr>
            <a:r>
              <a:rPr lang="zh-CN" altLang="en-US" sz="3600">
                <a:sym typeface="+mn-ea"/>
              </a:rPr>
              <a:t>可以输入：find -name “*libwiringPi*”</a:t>
            </a:r>
            <a:endParaRPr lang="zh-CN" altLang="en-US" sz="3600"/>
          </a:p>
          <a:p>
            <a:pPr marL="0" indent="0" algn="l">
              <a:buNone/>
            </a:pPr>
            <a:r>
              <a:rPr lang="zh-CN" altLang="en-US" sz="3600">
                <a:sym typeface="+mn-ea"/>
              </a:rPr>
              <a:t>来验证是否存在libwiringPi.so动态链接库</a:t>
            </a:r>
            <a:endParaRPr lang="zh-CN" altLang="en-US" sz="3600"/>
          </a:p>
          <a:p>
            <a:pPr marL="0" indent="0" algn="l">
              <a:buNone/>
            </a:pPr>
            <a:r>
              <a:rPr lang="zh-CN" altLang="en-US" sz="3600">
                <a:sym typeface="+mn-ea"/>
              </a:rPr>
              <a:t>输入：find -name “*libpthread*”</a:t>
            </a:r>
            <a:endParaRPr lang="zh-CN" altLang="en-US" sz="3600"/>
          </a:p>
          <a:p>
            <a:pPr marL="0" indent="0" algn="l">
              <a:buNone/>
            </a:pPr>
            <a:r>
              <a:rPr lang="zh-CN" altLang="en-US" sz="3600">
                <a:sym typeface="+mn-ea"/>
              </a:rPr>
              <a:t>来验证是否存在 libthread.so 动态链接库</a:t>
            </a:r>
            <a:endParaRPr lang="zh-CN" altLang="en-US"/>
          </a:p>
          <a:p>
            <a:pPr marL="0" indent="0" algn="l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第一次作业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 sz="4000"/>
              <a:t>编写并进行测试</a:t>
            </a:r>
            <a:r>
              <a:rPr lang="en-US" altLang="zh-CN" sz="4000"/>
              <a:t>:</a:t>
            </a:r>
            <a:endParaRPr lang="zh-CN" altLang="en-US" sz="4000"/>
          </a:p>
          <a:p>
            <a:pPr lvl="1"/>
            <a:r>
              <a:rPr lang="en-US" altLang="zh-CN" sz="3600"/>
              <a:t>right_c.c</a:t>
            </a:r>
            <a:endParaRPr lang="en-US" altLang="zh-CN" sz="3600"/>
          </a:p>
          <a:p>
            <a:pPr lvl="1"/>
            <a:r>
              <a:rPr lang="en-US" altLang="zh-CN" sz="3600"/>
              <a:t>forward_c.c</a:t>
            </a:r>
            <a:endParaRPr lang="en-US" altLang="zh-CN" sz="3600"/>
          </a:p>
          <a:p>
            <a:pPr lvl="1"/>
            <a:r>
              <a:rPr lang="en-US" altLang="zh-CN" sz="3600"/>
              <a:t>backward_c.c</a:t>
            </a:r>
            <a:endParaRPr lang="en-US" altLang="zh-CN" sz="3600"/>
          </a:p>
          <a:p>
            <a:pPr lvl="1"/>
            <a:r>
              <a:rPr lang="en-US" altLang="zh-CN" sz="3600"/>
              <a:t>rightspin_c.c</a:t>
            </a:r>
            <a:endParaRPr lang="en-US" altLang="zh-CN" sz="36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红外避障传感器程序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 noChangeAspect="1"/>
          </p:cNvGraphicFramePr>
          <p:nvPr>
            <p:ph idx="1"/>
          </p:nvPr>
        </p:nvGraphicFramePr>
        <p:xfrm>
          <a:off x="212367" y="2365024"/>
          <a:ext cx="3080552" cy="21281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包装程序外壳对象" showAsIcon="1" r:id="rId1" imgW="1057275" imgH="638175" progId="Package">
                  <p:embed/>
                </p:oleObj>
              </mc:Choice>
              <mc:Fallback>
                <p:oleObj name="包装程序外壳对象" showAsIcon="1" r:id="rId1" imgW="1057275" imgH="638175" progId="Package">
                  <p:embed/>
                  <p:pic>
                    <p:nvPicPr>
                      <p:cNvPr id="0" name="图片 409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12367" y="2365024"/>
                        <a:ext cx="3080552" cy="21281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0974" y="1410256"/>
            <a:ext cx="7274479" cy="49262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圆角矩形 2"/>
          <p:cNvSpPr/>
          <p:nvPr/>
        </p:nvSpPr>
        <p:spPr>
          <a:xfrm>
            <a:off x="3620770" y="1410335"/>
            <a:ext cx="5229225" cy="1704975"/>
          </a:xfrm>
          <a:prstGeom prst="roundRect">
            <a:avLst/>
          </a:prstGeom>
          <a:noFill/>
          <a:ln w="38100">
            <a:solidFill>
              <a:srgbClr val="00B0F0"/>
            </a:solidFill>
            <a:prstDash val="dash"/>
          </a:ln>
          <a:effectLst>
            <a:outerShdw dist="17961" dir="2700000" algn="ctr" rotWithShape="0">
              <a:srgbClr val="DDDDDD">
                <a:gamma/>
                <a:shade val="60000"/>
                <a:invGamma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Tx/>
              <a:buFont typeface="Wingdings" panose="05000000000000000000" pitchFamily="2" charset="2"/>
              <a:buChar char="p"/>
            </a:pPr>
            <a:endParaRPr kumimoji="0" lang="en-US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620770" y="5217795"/>
            <a:ext cx="5229225" cy="1118870"/>
          </a:xfrm>
          <a:prstGeom prst="roundRect">
            <a:avLst/>
          </a:prstGeom>
          <a:noFill/>
          <a:ln w="38100">
            <a:solidFill>
              <a:srgbClr val="7030A0"/>
            </a:solidFill>
            <a:prstDash val="dash"/>
          </a:ln>
          <a:effectLst>
            <a:outerShdw dist="17961" dir="2700000" algn="ctr" rotWithShape="0">
              <a:srgbClr val="DDDDDD">
                <a:gamma/>
                <a:shade val="60000"/>
                <a:invGamma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Tx/>
              <a:buFont typeface="Wingdings" panose="05000000000000000000" pitchFamily="2" charset="2"/>
              <a:buChar char="p"/>
            </a:pPr>
            <a:endParaRPr kumimoji="0" lang="en-US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09625" y="1188085"/>
            <a:ext cx="10726420" cy="5624195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6" name="椭圆 5"/>
          <p:cNvSpPr/>
          <p:nvPr/>
        </p:nvSpPr>
        <p:spPr>
          <a:xfrm>
            <a:off x="4483735" y="3588385"/>
            <a:ext cx="2111375" cy="970915"/>
          </a:xfrm>
          <a:prstGeom prst="ellipse">
            <a:avLst/>
          </a:prstGeom>
          <a:noFill/>
          <a:ln w="38100" cmpd="sng">
            <a:solidFill>
              <a:schemeClr val="tx1"/>
            </a:solidFill>
            <a:prstDash val="sysDash"/>
          </a:ln>
          <a:effectLst>
            <a:glow rad="63500">
              <a:schemeClr val="accent1">
                <a:satMod val="175000"/>
                <a:alpha val="40000"/>
              </a:schemeClr>
            </a:glow>
            <a:outerShdw dist="17961" dir="2700000" algn="ctr" rotWithShape="0">
              <a:srgbClr val="DDDDDD">
                <a:gamma/>
                <a:shade val="60000"/>
                <a:invGamma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Tx/>
              <a:buFont typeface="Wingdings" panose="05000000000000000000" pitchFamily="2" charset="2"/>
              <a:buChar char="p"/>
            </a:pPr>
            <a:endParaRPr kumimoji="0" lang="en-US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Font typeface="Wingdings" panose="05000000000000000000" charset="0"/>
              <a:buChar char="Ø"/>
            </a:pPr>
            <a:r>
              <a:rPr lang="zh-CN" altLang="en-US"/>
              <a:t>digitalRead 函数：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该函数的原型为：void digitalRead(int pin);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使用该函数可以读取指定引脚的值，读取到的值为 HIGH（1）或者 LOW（0）。</a:t>
            </a:r>
            <a:endParaRPr lang="zh-CN" altLang="en-US"/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137584" y="127000"/>
            <a:ext cx="10363200" cy="965200"/>
          </a:xfrm>
          <a:prstGeom prst="rect">
            <a:avLst/>
          </a:prstGeom>
          <a:noFill/>
          <a:ln>
            <a:noFill/>
          </a:ln>
        </p:spPr>
        <p:txBody>
          <a:bodyPr vert="horz" wrap="square" lIns="234000" tIns="45720" rIns="91440" bIns="45720" numCol="1" anchor="ctr" anchorCtr="0" compatLnSpc="1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66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66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66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66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66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66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66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66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9pPr>
          </a:lstStyle>
          <a:p>
            <a:r>
              <a:rPr lang="zh-CN" altLang="en-US" dirty="0"/>
              <a:t>红外避障传感器程序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234000" tIns="45720" rIns="91440" bIns="45720" anchor="ctr"/>
          <a:p>
            <a:r>
              <a:rPr lang="en-US" altLang="zh-CN" dirty="0"/>
              <a:t>1. </a:t>
            </a:r>
            <a:r>
              <a:rPr lang="zh-CN" altLang="en-US" dirty="0">
                <a:sym typeface="+mn-ea"/>
              </a:rPr>
              <a:t>连接设备</a:t>
            </a:r>
            <a:endParaRPr lang="zh-CN" altLang="en-US" dirty="0"/>
          </a:p>
        </p:txBody>
      </p:sp>
      <p:sp>
        <p:nvSpPr>
          <p:cNvPr id="8194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endParaRPr lang="zh-CN" altLang="en-US" dirty="0"/>
          </a:p>
        </p:txBody>
      </p:sp>
      <p:sp>
        <p:nvSpPr>
          <p:cNvPr id="8195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9853613" y="6445250"/>
            <a:ext cx="620712" cy="268288"/>
          </a:xfrm>
        </p:spPr>
        <p:txBody>
          <a:bodyPr wrap="square" lIns="91440" tIns="45720" rIns="91440" bIns="45720" anchor="t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defRPr>
            </a:lvl5pPr>
          </a:lstStyle>
          <a:p>
            <a:pPr lvl="0" indent="0" algn="r" eaLnBrk="1" hangingPunct="1"/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8196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86075" y="1854200"/>
            <a:ext cx="3333750" cy="42576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197" name="TextBox 5"/>
          <p:cNvSpPr txBox="1"/>
          <p:nvPr/>
        </p:nvSpPr>
        <p:spPr>
          <a:xfrm>
            <a:off x="6927850" y="1811655"/>
            <a:ext cx="3966845" cy="39693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>
              <a:buFont typeface="Verdana" panose="020B0604030504040204" pitchFamily="34" charset="0"/>
            </a:pPr>
            <a:r>
              <a:rPr lang="zh-CN" altLang="en-US" sz="2800" dirty="0">
                <a:latin typeface="华文细黑" panose="02010600040101010101" pitchFamily="2" charset="-122"/>
              </a:rPr>
              <a:t>搜索无线网络</a:t>
            </a:r>
            <a:endParaRPr lang="en-US" altLang="zh-CN" sz="2800" dirty="0">
              <a:latin typeface="华文细黑" panose="02010600040101010101" pitchFamily="2" charset="-122"/>
            </a:endParaRPr>
          </a:p>
          <a:p>
            <a:pPr eaLnBrk="0" hangingPunct="0">
              <a:buFont typeface="Verdana" panose="020B0604030504040204" pitchFamily="34" charset="0"/>
            </a:pPr>
            <a:r>
              <a:rPr lang="en-US" altLang="zh-CN" sz="2800" dirty="0">
                <a:latin typeface="华文细黑" panose="02010600040101010101" pitchFamily="2" charset="-122"/>
              </a:rPr>
              <a:t> </a:t>
            </a:r>
            <a:r>
              <a:rPr lang="en-US" altLang="zh-CN" sz="2800" b="1" dirty="0">
                <a:latin typeface="华文细黑" panose="02010600040101010101" pitchFamily="2" charset="-122"/>
              </a:rPr>
              <a:t>i-qust-new-xxx</a:t>
            </a:r>
            <a:endParaRPr lang="en-US" altLang="zh-CN" sz="2800" b="1" dirty="0">
              <a:latin typeface="华文细黑" panose="02010600040101010101" pitchFamily="2" charset="-122"/>
            </a:endParaRPr>
          </a:p>
          <a:p>
            <a:pPr eaLnBrk="0" hangingPunct="0">
              <a:buFont typeface="Verdana" panose="020B0604030504040204" pitchFamily="34" charset="0"/>
            </a:pPr>
            <a:endParaRPr lang="en-US" altLang="zh-CN" sz="2800" dirty="0">
              <a:latin typeface="华文细黑" panose="02010600040101010101" pitchFamily="2" charset="-122"/>
            </a:endParaRPr>
          </a:p>
          <a:p>
            <a:pPr eaLnBrk="0" hangingPunct="0">
              <a:buFont typeface="Verdana" panose="020B0604030504040204" pitchFamily="34" charset="0"/>
            </a:pPr>
            <a:r>
              <a:rPr lang="zh-CN" altLang="en-US" sz="2800" dirty="0">
                <a:latin typeface="华文细黑" panose="02010600040101010101" pitchFamily="2" charset="-122"/>
              </a:rPr>
              <a:t>无线密码：</a:t>
            </a:r>
            <a:r>
              <a:rPr lang="en-US" altLang="zh-CN" sz="2800" dirty="0">
                <a:latin typeface="华文细黑" panose="02010600040101010101" pitchFamily="2" charset="-122"/>
              </a:rPr>
              <a:t>123456789</a:t>
            </a:r>
            <a:endParaRPr lang="en-US" altLang="zh-CN" sz="2800" dirty="0">
              <a:latin typeface="华文细黑" panose="02010600040101010101" pitchFamily="2" charset="-122"/>
            </a:endParaRPr>
          </a:p>
          <a:p>
            <a:pPr eaLnBrk="0" hangingPunct="0">
              <a:buFont typeface="Verdana" panose="020B0604030504040204" pitchFamily="34" charset="0"/>
            </a:pPr>
            <a:endParaRPr lang="en-US" altLang="zh-CN" sz="2800" dirty="0">
              <a:latin typeface="华文细黑" panose="02010600040101010101" pitchFamily="2" charset="-122"/>
            </a:endParaRPr>
          </a:p>
          <a:p>
            <a:pPr eaLnBrk="0" hangingPunct="0">
              <a:buFont typeface="Verdana" panose="020B0604030504040204" pitchFamily="34" charset="0"/>
            </a:pPr>
            <a:endParaRPr lang="en-US" altLang="zh-CN" sz="2800" dirty="0">
              <a:latin typeface="华文细黑" panose="02010600040101010101" pitchFamily="2" charset="-122"/>
            </a:endParaRPr>
          </a:p>
          <a:p>
            <a:pPr eaLnBrk="0" hangingPunct="0">
              <a:buFont typeface="Verdana" panose="020B0604030504040204" pitchFamily="34" charset="0"/>
            </a:pPr>
            <a:endParaRPr lang="en-US" altLang="zh-CN" sz="2800" dirty="0">
              <a:latin typeface="华文细黑" panose="02010600040101010101" pitchFamily="2" charset="-122"/>
            </a:endParaRPr>
          </a:p>
          <a:p>
            <a:pPr eaLnBrk="0" hangingPunct="0">
              <a:buFont typeface="Verdana" panose="020B0604030504040204" pitchFamily="34" charset="0"/>
            </a:pPr>
            <a:r>
              <a:rPr lang="zh-CN" altLang="en-US" sz="2800" dirty="0">
                <a:latin typeface="华文细黑" panose="02010600040101010101" pitchFamily="2" charset="-122"/>
              </a:rPr>
              <a:t>设备</a:t>
            </a:r>
            <a:r>
              <a:rPr lang="en-US" altLang="zh-CN" sz="2800" dirty="0">
                <a:latin typeface="华文细黑" panose="02010600040101010101" pitchFamily="2" charset="-122"/>
              </a:rPr>
              <a:t>IP</a:t>
            </a:r>
            <a:r>
              <a:rPr lang="zh-CN" altLang="en-US" sz="2800" dirty="0">
                <a:latin typeface="华文细黑" panose="02010600040101010101" pitchFamily="2" charset="-122"/>
              </a:rPr>
              <a:t>：</a:t>
            </a:r>
            <a:r>
              <a:rPr lang="en-US" altLang="zh-CN" sz="2800" dirty="0">
                <a:latin typeface="华文细黑" panose="02010600040101010101" pitchFamily="2" charset="-122"/>
              </a:rPr>
              <a:t>192.168.10.1</a:t>
            </a:r>
            <a:endParaRPr lang="en-US" altLang="zh-CN" sz="2800" dirty="0">
              <a:latin typeface="华文细黑" panose="02010600040101010101" pitchFamily="2" charset="-122"/>
            </a:endParaRPr>
          </a:p>
          <a:p>
            <a:pPr eaLnBrk="0" hangingPunct="0">
              <a:buFont typeface="Verdana" panose="020B0604030504040204" pitchFamily="34" charset="0"/>
            </a:pPr>
            <a:r>
              <a:rPr lang="en-US" altLang="zh-CN" sz="2800" dirty="0">
                <a:latin typeface="华文细黑" panose="02010600040101010101" pitchFamily="2" charset="-122"/>
              </a:rPr>
              <a:t>TCP</a:t>
            </a:r>
            <a:r>
              <a:rPr lang="zh-CN" altLang="en-US" sz="2800" dirty="0">
                <a:latin typeface="华文细黑" panose="02010600040101010101" pitchFamily="2" charset="-122"/>
              </a:rPr>
              <a:t>端口： </a:t>
            </a:r>
            <a:r>
              <a:rPr lang="en-US" altLang="zh-CN" sz="2800" dirty="0">
                <a:latin typeface="华文细黑" panose="02010600040101010101" pitchFamily="2" charset="-122"/>
              </a:rPr>
              <a:t>8124</a:t>
            </a:r>
            <a:endParaRPr lang="en-US" altLang="zh-CN" sz="2800" dirty="0">
              <a:latin typeface="华文细黑" panose="0201060004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2. </a:t>
            </a:r>
            <a:r>
              <a:rPr lang="zh-CN" altLang="en-US"/>
              <a:t>远程桌面连接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88210" y="1454150"/>
            <a:ext cx="7294880" cy="4565650"/>
          </a:xfrm>
          <a:prstGeom prst="rect">
            <a:avLst/>
          </a:prstGeom>
          <a:effectLst>
            <a:softEdge rad="127000"/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远程登录小车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7872839" y="3113196"/>
            <a:ext cx="25010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用户名：</a:t>
            </a:r>
            <a:r>
              <a:rPr lang="en-US" altLang="zh-CN" dirty="0"/>
              <a:t>pi</a:t>
            </a:r>
            <a:endParaRPr lang="en-US" altLang="zh-CN" dirty="0"/>
          </a:p>
          <a:p>
            <a:r>
              <a:rPr lang="zh-CN" altLang="en-US" dirty="0"/>
              <a:t>密码：</a:t>
            </a:r>
            <a:r>
              <a:rPr lang="en-US" altLang="zh-CN" dirty="0"/>
              <a:t>raspberry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54175" y="1066800"/>
            <a:ext cx="5655945" cy="5739765"/>
          </a:xfrm>
          <a:prstGeom prst="rect">
            <a:avLst/>
          </a:prstGeom>
          <a:effectLst>
            <a:softEdge rad="63500"/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C</a:t>
            </a:r>
            <a:r>
              <a:rPr lang="zh-CN" altLang="en-US" dirty="0"/>
              <a:t>语言程序编写方式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3600" dirty="0"/>
              <a:t>在电脑上编写</a:t>
            </a:r>
            <a:endParaRPr lang="en-US" altLang="zh-CN" sz="36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3200" dirty="0" err="1"/>
              <a:t>codeblock</a:t>
            </a:r>
            <a:endParaRPr lang="en-US" altLang="zh-CN" sz="32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3200" dirty="0"/>
              <a:t>visual studio…</a:t>
            </a:r>
            <a:endParaRPr lang="en-US" altLang="zh-CN" sz="3200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3600" dirty="0"/>
              <a:t>然后通过</a:t>
            </a:r>
            <a:r>
              <a:rPr lang="en-US" altLang="zh-CN" sz="3600" dirty="0"/>
              <a:t>ftp</a:t>
            </a:r>
            <a:r>
              <a:rPr lang="zh-CN" altLang="en-US" sz="3600" dirty="0"/>
              <a:t>软件上传，比如使用</a:t>
            </a:r>
            <a:r>
              <a:rPr lang="en-US" altLang="zh-CN" sz="3600" dirty="0"/>
              <a:t>filezilla</a:t>
            </a:r>
            <a:endParaRPr lang="en-US" altLang="zh-CN" sz="3600" dirty="0"/>
          </a:p>
          <a:p>
            <a:pPr>
              <a:buFont typeface="Wingdings" panose="05000000000000000000" pitchFamily="2" charset="2"/>
              <a:buChar char="Ø"/>
            </a:pPr>
            <a:endParaRPr lang="zh-CN" altLang="en-US" sz="3600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3600" dirty="0"/>
              <a:t>在树莓派上编写</a:t>
            </a:r>
            <a:endParaRPr lang="en-US" altLang="zh-CN" sz="36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3200" dirty="0" err="1"/>
              <a:t>leafpad</a:t>
            </a:r>
            <a:endParaRPr lang="en-US" altLang="zh-CN" sz="32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3200" dirty="0" err="1"/>
              <a:t>nano</a:t>
            </a:r>
            <a:r>
              <a:rPr lang="en-US" altLang="zh-CN" sz="3200" dirty="0"/>
              <a:t>…</a:t>
            </a:r>
            <a:endParaRPr lang="en-US" altLang="zh-CN" sz="3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小车运动程序</a:t>
            </a:r>
            <a:endParaRPr lang="zh-CN" altLang="en-US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2710180" y="1640840"/>
          <a:ext cx="8610600" cy="431165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870200"/>
                <a:gridCol w="2870200"/>
              </a:tblGrid>
              <a:tr h="86233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800" kern="100" dirty="0">
                          <a:solidFill>
                            <a:srgbClr val="FF0000"/>
                          </a:solidFill>
                          <a:effectLst/>
                          <a:latin typeface="华文新魏" panose="02010800040101010101" charset="-122"/>
                          <a:ea typeface="华文新魏" panose="02010800040101010101" charset="-122"/>
                        </a:rPr>
                        <a:t>引脚</a:t>
                      </a:r>
                      <a:endParaRPr lang="zh-CN" altLang="en-US" sz="2800" b="1" kern="100" dirty="0">
                        <a:solidFill>
                          <a:srgbClr val="FF0000"/>
                        </a:solidFill>
                        <a:effectLst/>
                        <a:latin typeface="华文新魏" panose="02010800040101010101" charset="-122"/>
                        <a:ea typeface="华文新魏" panose="02010800040101010101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800" kern="100" dirty="0">
                          <a:solidFill>
                            <a:srgbClr val="FF0000"/>
                          </a:solidFill>
                          <a:effectLst/>
                          <a:latin typeface="华文新魏" panose="02010800040101010101" charset="-122"/>
                          <a:ea typeface="华文新魏" panose="02010800040101010101" charset="-122"/>
                        </a:rPr>
                        <a:t>移动方式</a:t>
                      </a:r>
                      <a:endParaRPr lang="zh-CN" altLang="en-US" sz="2800" b="1" kern="100" dirty="0">
                        <a:solidFill>
                          <a:srgbClr val="FF0000"/>
                        </a:solidFill>
                        <a:effectLst/>
                        <a:latin typeface="华文新魏" panose="02010800040101010101" charset="-122"/>
                        <a:ea typeface="华文新魏" panose="02010800040101010101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</a:tr>
              <a:tr h="86233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华文新魏" panose="02010800040101010101" charset="-122"/>
                          <a:ea typeface="华文新魏" panose="02010800040101010101" charset="-122"/>
                        </a:rPr>
                        <a:t>IN1</a:t>
                      </a:r>
                      <a:endParaRPr lang="en-US" sz="2800" kern="100">
                        <a:effectLst/>
                        <a:latin typeface="华文新魏" panose="02010800040101010101" charset="-122"/>
                        <a:ea typeface="华文新魏" panose="02010800040101010101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800" kern="100">
                          <a:effectLst/>
                          <a:latin typeface="华文新魏" panose="02010800040101010101" charset="-122"/>
                          <a:ea typeface="华文新魏" panose="02010800040101010101" charset="-122"/>
                        </a:rPr>
                        <a:t>左轮前进</a:t>
                      </a:r>
                      <a:endParaRPr lang="zh-CN" altLang="en-US" sz="2800" kern="100">
                        <a:effectLst/>
                        <a:latin typeface="华文新魏" panose="02010800040101010101" charset="-122"/>
                        <a:ea typeface="华文新魏" panose="02010800040101010101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</a:tr>
              <a:tr h="86233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华文新魏" panose="02010800040101010101" charset="-122"/>
                          <a:ea typeface="华文新魏" panose="02010800040101010101" charset="-122"/>
                        </a:rPr>
                        <a:t>IN2</a:t>
                      </a:r>
                      <a:endParaRPr lang="en-US" sz="2800" kern="100">
                        <a:effectLst/>
                        <a:latin typeface="华文新魏" panose="02010800040101010101" charset="-122"/>
                        <a:ea typeface="华文新魏" panose="02010800040101010101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800" kern="100" dirty="0">
                          <a:effectLst/>
                          <a:latin typeface="华文新魏" panose="02010800040101010101" charset="-122"/>
                          <a:ea typeface="华文新魏" panose="02010800040101010101" charset="-122"/>
                        </a:rPr>
                        <a:t>左轮后退</a:t>
                      </a:r>
                      <a:endParaRPr lang="zh-CN" altLang="en-US" sz="2800" kern="100" dirty="0">
                        <a:effectLst/>
                        <a:latin typeface="华文新魏" panose="02010800040101010101" charset="-122"/>
                        <a:ea typeface="华文新魏" panose="02010800040101010101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</a:tr>
              <a:tr h="86233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华文新魏" panose="02010800040101010101" charset="-122"/>
                          <a:ea typeface="华文新魏" panose="02010800040101010101" charset="-122"/>
                        </a:rPr>
                        <a:t>IN3</a:t>
                      </a:r>
                      <a:endParaRPr lang="en-US" sz="2800" kern="100">
                        <a:effectLst/>
                        <a:latin typeface="华文新魏" panose="02010800040101010101" charset="-122"/>
                        <a:ea typeface="华文新魏" panose="02010800040101010101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800" kern="100" dirty="0">
                          <a:effectLst/>
                          <a:latin typeface="华文新魏" panose="02010800040101010101" charset="-122"/>
                          <a:ea typeface="华文新魏" panose="02010800040101010101" charset="-122"/>
                        </a:rPr>
                        <a:t>右轮前进</a:t>
                      </a:r>
                      <a:endParaRPr lang="zh-CN" altLang="en-US" sz="2800" kern="100" dirty="0">
                        <a:effectLst/>
                        <a:latin typeface="华文新魏" panose="02010800040101010101" charset="-122"/>
                        <a:ea typeface="华文新魏" panose="02010800040101010101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</a:tr>
              <a:tr h="86233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  <a:latin typeface="华文新魏" panose="02010800040101010101" charset="-122"/>
                          <a:ea typeface="华文新魏" panose="02010800040101010101" charset="-122"/>
                        </a:rPr>
                        <a:t>IN4</a:t>
                      </a:r>
                      <a:endParaRPr lang="en-US" sz="2800" kern="100" dirty="0">
                        <a:effectLst/>
                        <a:latin typeface="华文新魏" panose="02010800040101010101" charset="-122"/>
                        <a:ea typeface="华文新魏" panose="02010800040101010101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800" kern="100" dirty="0">
                          <a:effectLst/>
                          <a:latin typeface="华文新魏" panose="02010800040101010101" charset="-122"/>
                          <a:ea typeface="华文新魏" panose="02010800040101010101" charset="-122"/>
                        </a:rPr>
                        <a:t>右轮后退</a:t>
                      </a:r>
                      <a:endParaRPr lang="zh-CN" altLang="en-US" sz="2800" kern="100" dirty="0">
                        <a:effectLst/>
                        <a:latin typeface="华文新魏" panose="02010800040101010101" charset="-122"/>
                        <a:ea typeface="华文新魏" panose="02010800040101010101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>
                <a:sym typeface="+mn-ea"/>
              </a:rPr>
              <a:t>小车运动程序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1800" y="1092200"/>
            <a:ext cx="4267200" cy="5361305"/>
          </a:xfrm>
        </p:spPr>
        <p:txBody>
          <a:bodyPr/>
          <a:p>
            <a:pPr marL="0" indent="0">
              <a:buNone/>
            </a:pPr>
            <a:r>
              <a:rPr lang="zh-CN" altLang="en-US"/>
              <a:t>通过查阅</a:t>
            </a:r>
            <a:r>
              <a:rPr lang="en-US" altLang="zh-CN"/>
              <a:t>“</a:t>
            </a:r>
            <a:endParaRPr lang="en-US" altLang="zh-CN"/>
          </a:p>
          <a:p>
            <a:pPr marL="0" indent="0">
              <a:buNone/>
            </a:pPr>
            <a:r>
              <a:rPr lang="zh-CN" altLang="en-US">
                <a:solidFill>
                  <a:srgbClr val="FF0000"/>
                </a:solidFill>
              </a:rPr>
              <a:t>对分易</a:t>
            </a:r>
            <a:r>
              <a:rPr lang="en-US" altLang="zh-CN"/>
              <a:t>-</a:t>
            </a:r>
            <a:endParaRPr lang="en-US" altLang="zh-CN"/>
          </a:p>
          <a:p>
            <a:pPr marL="0" indent="0">
              <a:buNone/>
            </a:pPr>
            <a:r>
              <a:rPr lang="zh-CN" altLang="en-US">
                <a:solidFill>
                  <a:srgbClr val="C00000"/>
                </a:solidFill>
              </a:rPr>
              <a:t>课程资源</a:t>
            </a:r>
            <a:r>
              <a:rPr lang="en-US" altLang="zh-CN"/>
              <a:t>-</a:t>
            </a:r>
            <a:endParaRPr lang="en-US" altLang="zh-CN"/>
          </a:p>
          <a:p>
            <a:pPr marL="0" indent="0">
              <a:buNone/>
            </a:pPr>
            <a:r>
              <a:rPr lang="zh-CN" altLang="en-US">
                <a:solidFill>
                  <a:srgbClr val="00B0F0"/>
                </a:solidFill>
              </a:rPr>
              <a:t>智能车引脚定义表</a:t>
            </a:r>
            <a:r>
              <a:rPr lang="en-US" altLang="zh-CN">
                <a:solidFill>
                  <a:srgbClr val="00B0F0"/>
                </a:solidFill>
              </a:rPr>
              <a:t>.doc</a:t>
            </a:r>
            <a:r>
              <a:rPr lang="en-US" altLang="zh-CN"/>
              <a:t>-</a:t>
            </a:r>
            <a:endParaRPr lang="en-US" altLang="zh-CN"/>
          </a:p>
          <a:p>
            <a:pPr marL="0" indent="0">
              <a:buNone/>
            </a:pPr>
            <a:r>
              <a:rPr lang="en-US" altLang="zh-CN">
                <a:solidFill>
                  <a:srgbClr val="7030A0"/>
                </a:solidFill>
              </a:rPr>
              <a:t>WiringPi</a:t>
            </a:r>
            <a:r>
              <a:rPr lang="zh-CN" altLang="en-US">
                <a:solidFill>
                  <a:srgbClr val="7030A0"/>
                </a:solidFill>
              </a:rPr>
              <a:t>编号</a:t>
            </a:r>
            <a:r>
              <a:rPr lang="en-US" altLang="zh-CN"/>
              <a:t>”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16425" y="1459230"/>
            <a:ext cx="7086600" cy="4780280"/>
          </a:xfrm>
          <a:prstGeom prst="rect">
            <a:avLst/>
          </a:prstGeom>
        </p:spPr>
      </p:pic>
      <p:sp>
        <p:nvSpPr>
          <p:cNvPr id="10" name="圆角矩形 9"/>
          <p:cNvSpPr/>
          <p:nvPr>
            <p:custDataLst>
              <p:tags r:id="rId2"/>
            </p:custDataLst>
          </p:nvPr>
        </p:nvSpPr>
        <p:spPr>
          <a:xfrm>
            <a:off x="8206740" y="1459230"/>
            <a:ext cx="1151890" cy="4921250"/>
          </a:xfrm>
          <a:prstGeom prst="roundRect">
            <a:avLst/>
          </a:prstGeom>
          <a:noFill/>
          <a:ln w="38100">
            <a:solidFill>
              <a:srgbClr val="00B0F0"/>
            </a:solidFill>
          </a:ln>
          <a:effectLst>
            <a:outerShdw dist="17961" dir="2700000" algn="ctr" rotWithShape="0">
              <a:srgbClr val="DDDDDD">
                <a:gamma/>
                <a:shade val="60000"/>
                <a:invGamma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Tx/>
              <a:buFont typeface="Wingdings" panose="05000000000000000000" pitchFamily="2" charset="2"/>
              <a:buChar char="p"/>
            </a:pPr>
            <a:endParaRPr kumimoji="0" lang="en-US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1" name="PA_文本框 6"/>
          <p:cNvSpPr txBox="1"/>
          <p:nvPr>
            <p:custDataLst>
              <p:tags r:id="rId3"/>
            </p:custDataLst>
          </p:nvPr>
        </p:nvSpPr>
        <p:spPr>
          <a:xfrm>
            <a:off x="5059997" y="4874470"/>
            <a:ext cx="7458076" cy="307552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>
                <a:solidFill>
                  <a:srgbClr val="FF0000"/>
                </a:solidFill>
              </a14:hiddenLine>
            </a:ext>
          </a:extLst>
        </p:spPr>
        <p:txBody>
          <a:bodyPr vert="horz" wrap="square" numCol="1" rtlCol="0">
            <a:prstTxWarp prst="textPlain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-1200" normalizeH="0" baseline="0" noProof="0" dirty="0">
                <a:ln>
                  <a:noFill/>
                </a:ln>
                <a:blipFill dpi="0" rotWithShape="1">
                  <a:blip r:embed="rId4"/>
                  <a:srcRect/>
                  <a:stretch>
                    <a:fillRect/>
                  </a:stretch>
                </a:blip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+mn-cs"/>
              </a:rPr>
              <a:t>__________</a:t>
            </a:r>
            <a:endParaRPr kumimoji="0" lang="zh-CN" altLang="en-US" sz="1800" b="0" i="0" u="none" strike="noStrike" kern="1200" cap="none" spc="-1200" normalizeH="0" baseline="0" noProof="0" dirty="0">
              <a:ln>
                <a:noFill/>
              </a:ln>
              <a:blipFill dpi="0" rotWithShape="1">
                <a:blip r:embed="rId4"/>
                <a:srcRect/>
                <a:stretch>
                  <a:fillRect/>
                </a:stretch>
              </a:blip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ppt_h/1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0" presetClass="entr" presetSubtype="0" fill="hold" grpId="0" nodeType="withEffect">
                                  <p:stCondLst>
                                    <p:cond delay="27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1*sin(rand(360))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*sin(rand(360))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from x="100000" y="100000"/>
                                      <p:to x="300000" y="300000"/>
                                    </p:animScale>
                                    <p:animEffect transition="out" filter="fade">
                                      <p:cBhvr>
                                        <p:cTn id="13" dur="6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tags/tag1.xml><?xml version="1.0" encoding="utf-8"?>
<p:tagLst xmlns:p="http://schemas.openxmlformats.org/presentationml/2006/main">
  <p:tag name="KSO_WM_SLIDE_MODEL_TYPE" val="cover"/>
</p:tagLst>
</file>

<file path=ppt/tags/tag2.xml><?xml version="1.0" encoding="utf-8"?>
<p:tagLst xmlns:p="http://schemas.openxmlformats.org/presentationml/2006/main">
  <p:tag name="KSO_WM_DECORATE_SHAPE_ID" val="11"/>
</p:tagLst>
</file>

<file path=ppt/tags/tag3.xml><?xml version="1.0" encoding="utf-8"?>
<p:tagLst xmlns:p="http://schemas.openxmlformats.org/presentationml/2006/main">
  <p:tag name="RESOURCEID" val="636440342935487115"/>
  <p:tag name="SCENEID" val="Unkown"/>
  <p:tag name="SCENELINKIDS" val="2|3"/>
  <p:tag name="ANIMSTRING" val="06845e1e48f104eaaa8e41c400262d67"/>
  <p:tag name="SCENESHAPETYPE" val="SceneShape"/>
  <p:tag name="SCENESHAPESUBTYPE" val="SceneSimpleShape"/>
  <p:tag name="SCENECOLOR-TEXT" val="Color_Theme"/>
  <p:tag name="SCENECOLOR-TEXT-VALUE" val="2"/>
  <p:tag name="PA" val="v5.2.2"/>
  <p:tag name="KSO_WM_UNIT_HIGHLIGHT" val="0"/>
  <p:tag name="KSO_WM_UNIT_COMPATIBLE" val="0"/>
  <p:tag name="KSO_WM_UNIT_DIAGRAM_ISNUMVISUAL" val="0"/>
  <p:tag name="KSO_WM_UNIT_DIAGRAM_ISREFERUNIT" val="0"/>
  <p:tag name="KSO_WM_UNIT_SUBTYPE" val="f"/>
  <p:tag name="KSO_WM_UNIT_ID" val="mixed20197618_1*i*1"/>
  <p:tag name="KSO_WM_TEMPLATE_CATEGORY" val="mixed"/>
  <p:tag name="KSO_WM_TEMPLATE_INDEX" val="20197618"/>
  <p:tag name="KSO_WM_UNIT_LAYERLEVEL" val="1"/>
  <p:tag name="KSO_WM_TAG_VERSION" val="1.0"/>
  <p:tag name="KSO_WM_BEAUTIFY_FLAG" val="#wm#"/>
  <p:tag name="KSO_WM_UNIT_TYPE" val="i"/>
  <p:tag name="KSO_WM_UNIT_INDEX" val="1"/>
  <p:tag name="KSO_WM_DECOATE_TAGETSHAPES_IDS" val="10"/>
</p:tagLst>
</file>

<file path=ppt/tags/tag4.xml><?xml version="1.0" encoding="utf-8"?>
<p:tagLst xmlns:p="http://schemas.openxmlformats.org/presentationml/2006/main">
  <p:tag name="KSO_WM_DECORATE_SHAPE_ID" val="234"/>
</p:tagLst>
</file>

<file path=ppt/tags/tag5.xml><?xml version="1.0" encoding="utf-8"?>
<p:tagLst xmlns:p="http://schemas.openxmlformats.org/presentationml/2006/main">
  <p:tag name="RESOURCEID" val="636440342935487115"/>
  <p:tag name="SCENEID" val="Unkown"/>
  <p:tag name="SCENELINKIDS" val="2|3"/>
  <p:tag name="ANIMSTRING" val="06845e1e48f104eaaa8e41c400262d67"/>
  <p:tag name="SCENESHAPETYPE" val="SceneShape"/>
  <p:tag name="SCENESHAPESUBTYPE" val="SceneSimpleShape"/>
  <p:tag name="SCENECOLOR-TEXT" val="Color_Theme"/>
  <p:tag name="SCENECOLOR-TEXT-VALUE" val="2"/>
  <p:tag name="KSO_WM_UNIT_HIGHLIGHT" val="0"/>
  <p:tag name="KSO_WM_UNIT_COMPATIBLE" val="0"/>
  <p:tag name="KSO_WM_UNIT_DIAGRAM_ISNUMVISUAL" val="0"/>
  <p:tag name="KSO_WM_UNIT_DIAGRAM_ISREFERUNIT" val="0"/>
  <p:tag name="KSO_WM_UNIT_SUBTYPE" val="f"/>
  <p:tag name="KSO_WM_UNIT_ID" val="mixed20197617_1*i*2"/>
  <p:tag name="KSO_WM_TEMPLATE_CATEGORY" val="mixed"/>
  <p:tag name="KSO_WM_TEMPLATE_INDEX" val="20197617"/>
  <p:tag name="KSO_WM_UNIT_LAYERLEVEL" val="1"/>
  <p:tag name="KSO_WM_TAG_VERSION" val="1.0"/>
  <p:tag name="KSO_WM_BEAUTIFY_FLAG" val="#wm#"/>
  <p:tag name="KSO_WM_UNIT_TYPE" val="i"/>
  <p:tag name="KSO_WM_UNIT_INDEX" val="2"/>
  <p:tag name="PA" val="v5.2.3"/>
  <p:tag name="KSO_WM_DECOATE_TAGETSHAPES_IDS" val="4"/>
</p:tagLst>
</file>

<file path=ppt/tags/tag6.xml><?xml version="1.0" encoding="utf-8"?>
<p:tagLst xmlns:p="http://schemas.openxmlformats.org/presentationml/2006/main">
  <p:tag name="KSO_WM_DECORATE_SHAPE_ID" val="7"/>
</p:tagLst>
</file>

<file path=ppt/tags/tag7.xml><?xml version="1.0" encoding="utf-8"?>
<p:tagLst xmlns:p="http://schemas.openxmlformats.org/presentationml/2006/main">
  <p:tag name="RESOURCEID" val="636440342935487115"/>
  <p:tag name="SCENEID" val="Unkown"/>
  <p:tag name="SCENELINKIDS" val="2|3"/>
  <p:tag name="ANIMSTRING" val="06845e1e48f104eaaa8e41c400262d67"/>
  <p:tag name="SCENESHAPETYPE" val="SceneShape"/>
  <p:tag name="SCENESHAPESUBTYPE" val="SceneSimpleShape"/>
  <p:tag name="SCENECOLOR-TEXT" val="Color_Theme"/>
  <p:tag name="SCENECOLOR-TEXT-VALUE" val="2"/>
  <p:tag name="PA" val="v5.2.2"/>
  <p:tag name="KSO_WM_UNIT_HIGHLIGHT" val="0"/>
  <p:tag name="KSO_WM_UNIT_COMPATIBLE" val="0"/>
  <p:tag name="KSO_WM_UNIT_DIAGRAM_ISNUMVISUAL" val="0"/>
  <p:tag name="KSO_WM_UNIT_DIAGRAM_ISREFERUNIT" val="0"/>
  <p:tag name="KSO_WM_UNIT_SUBTYPE" val="f"/>
  <p:tag name="KSO_WM_UNIT_ID" val="mixed20197618_1*i*1"/>
  <p:tag name="KSO_WM_TEMPLATE_CATEGORY" val="mixed"/>
  <p:tag name="KSO_WM_TEMPLATE_INDEX" val="20197618"/>
  <p:tag name="KSO_WM_UNIT_LAYERLEVEL" val="1"/>
  <p:tag name="KSO_WM_TAG_VERSION" val="1.0"/>
  <p:tag name="KSO_WM_BEAUTIFY_FLAG" val="#wm#"/>
  <p:tag name="KSO_WM_UNIT_TYPE" val="i"/>
  <p:tag name="KSO_WM_UNIT_INDEX" val="1"/>
  <p:tag name="KSO_WM_DECOATE_TAGETSHAPES_IDS" val="6"/>
</p:tagLst>
</file>

<file path=ppt/theme/theme1.xml><?xml version="1.0" encoding="utf-8"?>
<a:theme xmlns:a="http://schemas.openxmlformats.org/drawingml/2006/main" name="主题1">
  <a:themeElements>
    <a:clrScheme name="业务支撑工作会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业务支撑工作会">
      <a:majorFont>
        <a:latin typeface="Verdana"/>
        <a:ea typeface="黑体"/>
        <a:cs typeface=""/>
      </a:majorFont>
      <a:minorFont>
        <a:latin typeface="Verdana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>
          <a:noFill/>
        </a:ln>
        <a:effectLst>
          <a:outerShdw dist="17961" dir="2700000" algn="ctr" rotWithShape="0">
            <a:srgbClr val="DDDDDD">
              <a:gamma/>
              <a:shade val="60000"/>
              <a:invGamma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bg1"/>
          </a:buClr>
          <a:buSzTx/>
          <a:buFont typeface="Wingdings" panose="05000000000000000000" pitchFamily="2" charset="2"/>
          <a:buChar char="p"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华文细黑" panose="02010600040101010101" pitchFamily="2" charset="-122"/>
            <a:ea typeface="华文细黑" panose="0201060004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>
          <a:noFill/>
        </a:ln>
        <a:effectLst>
          <a:outerShdw dist="17961" dir="2700000" algn="ctr" rotWithShape="0">
            <a:srgbClr val="DDDDDD">
              <a:gamma/>
              <a:shade val="60000"/>
              <a:invGamma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bg1"/>
          </a:buClr>
          <a:buSzTx/>
          <a:buFont typeface="Wingdings" panose="05000000000000000000" pitchFamily="2" charset="2"/>
          <a:buChar char="p"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华文细黑" panose="02010600040101010101" pitchFamily="2" charset="-122"/>
            <a:ea typeface="华文细黑" panose="02010600040101010101" pitchFamily="2" charset="-122"/>
          </a:defRPr>
        </a:defPPr>
      </a:lstStyle>
    </a:lnDef>
  </a:objectDefaults>
  <a:extraClrSchemeLst>
    <a:extraClrScheme>
      <a:clrScheme name="业务支撑工作会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业务支撑工作会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业务支撑工作会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业务支撑工作会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业务支撑工作会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业务支撑工作会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业务支撑工作会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0</TotalTime>
  <Words>2505</Words>
  <Application>WPS 演示</Application>
  <PresentationFormat>宽屏</PresentationFormat>
  <Paragraphs>242</Paragraphs>
  <Slides>30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30</vt:i4>
      </vt:variant>
    </vt:vector>
  </HeadingPairs>
  <TitlesOfParts>
    <vt:vector size="52" baseType="lpstr">
      <vt:lpstr>Arial</vt:lpstr>
      <vt:lpstr>宋体</vt:lpstr>
      <vt:lpstr>Wingdings</vt:lpstr>
      <vt:lpstr>华文细黑</vt:lpstr>
      <vt:lpstr>Times New Roman</vt:lpstr>
      <vt:lpstr>Tahoma</vt:lpstr>
      <vt:lpstr>Verdana</vt:lpstr>
      <vt:lpstr>黑体</vt:lpstr>
      <vt:lpstr>Stone Sans</vt:lpstr>
      <vt:lpstr>华文新魏</vt:lpstr>
      <vt:lpstr>等线</vt:lpstr>
      <vt:lpstr>微软雅黑</vt:lpstr>
      <vt:lpstr>Arial Unicode MS</vt:lpstr>
      <vt:lpstr>Calibri</vt:lpstr>
      <vt:lpstr>Wingdings</vt:lpstr>
      <vt:lpstr>楷体</vt:lpstr>
      <vt:lpstr>方正舒体</vt:lpstr>
      <vt:lpstr>Segoe Print</vt:lpstr>
      <vt:lpstr>主题1</vt:lpstr>
      <vt:lpstr>Photoshop.Image.5</vt:lpstr>
      <vt:lpstr>Package</vt:lpstr>
      <vt:lpstr>Package</vt:lpstr>
      <vt:lpstr>树莓派智能小车C语言编程</vt:lpstr>
      <vt:lpstr>对分易班级码</vt:lpstr>
      <vt:lpstr>PowerPoint 演示文稿</vt:lpstr>
      <vt:lpstr>1. 连接设备</vt:lpstr>
      <vt:lpstr>2. 远程桌面连接</vt:lpstr>
      <vt:lpstr>3.远程登录小车</vt:lpstr>
      <vt:lpstr>4. C语言程序编写方式</vt:lpstr>
      <vt:lpstr>5. 小车运动程序</vt:lpstr>
      <vt:lpstr>小车运动程序</vt:lpstr>
      <vt:lpstr>小车运动程序</vt:lpstr>
      <vt:lpstr>小车运动程序</vt:lpstr>
      <vt:lpstr>小车运动程序</vt:lpstr>
      <vt:lpstr>小车运动程序</vt:lpstr>
      <vt:lpstr>电机调速原理</vt:lpstr>
      <vt:lpstr>小车运动程序</vt:lpstr>
      <vt:lpstr>小车运动程序</vt:lpstr>
      <vt:lpstr>小车运动程序</vt:lpstr>
      <vt:lpstr>6. 程序上传到树莓派</vt:lpstr>
      <vt:lpstr>程序上传到树莓派</vt:lpstr>
      <vt:lpstr>程序上传到树莓派</vt:lpstr>
      <vt:lpstr>7. 打开终端</vt:lpstr>
      <vt:lpstr>8.生成可执行程序 </vt:lpstr>
      <vt:lpstr>gcc介绍</vt:lpstr>
      <vt:lpstr>gcc的使用方法</vt:lpstr>
      <vt:lpstr>gcc -l的解释</vt:lpstr>
      <vt:lpstr>gcc -l的解释</vt:lpstr>
      <vt:lpstr>PowerPoint 演示文稿</vt:lpstr>
      <vt:lpstr>第一次作业</vt:lpstr>
      <vt:lpstr>红外避障传感器程序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智能小车C语言编程</dc:title>
  <dc:creator>刘扬</dc:creator>
  <cp:lastModifiedBy>Unicorn</cp:lastModifiedBy>
  <cp:revision>19</cp:revision>
  <dcterms:created xsi:type="dcterms:W3CDTF">2019-01-09T12:35:00Z</dcterms:created>
  <dcterms:modified xsi:type="dcterms:W3CDTF">2019-05-07T07:57:15Z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2052-11.1.0.8612</vt:lpwstr>
  </property>
</Properties>
</file>