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385" r:id="rId4"/>
    <p:sldId id="380" r:id="rId5"/>
    <p:sldId id="383" r:id="rId6"/>
    <p:sldId id="396" r:id="rId7"/>
    <p:sldId id="389" r:id="rId8"/>
    <p:sldId id="390" r:id="rId9"/>
    <p:sldId id="388" r:id="rId10"/>
    <p:sldId id="384" r:id="rId11"/>
    <p:sldId id="391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BDS003-PPT模版封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67" b="33179"/>
          <a:stretch>
            <a:fillRect/>
          </a:stretch>
        </p:blipFill>
        <p:spPr bwMode="auto">
          <a:xfrm>
            <a:off x="0" y="2041525"/>
            <a:ext cx="12192000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R\Desktop\无标题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759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79650"/>
            <a:ext cx="10363200" cy="1119188"/>
          </a:xfrm>
        </p:spPr>
        <p:txBody>
          <a:bodyPr lIns="91440" anchor="b"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48088"/>
            <a:ext cx="8534400" cy="1535112"/>
          </a:xfrm>
        </p:spPr>
        <p:txBody>
          <a:bodyPr/>
          <a:lstStyle>
            <a:lvl1pPr marL="0" indent="0" algn="ctr">
              <a:buFont typeface="Verdana" panose="020B0604030504040204" pitchFamily="34" charset="0"/>
              <a:buNone/>
              <a:defRPr sz="2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2418" y="0"/>
            <a:ext cx="2912533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0585" y="0"/>
            <a:ext cx="8538633" cy="64531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84" y="0"/>
            <a:ext cx="10363200" cy="965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31801" y="1092200"/>
            <a:ext cx="11233151" cy="5360988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0584" y="0"/>
            <a:ext cx="10363200" cy="965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431800" y="1092200"/>
            <a:ext cx="5513917" cy="2603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48918" y="1092200"/>
            <a:ext cx="5516033" cy="2603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31800" y="3848100"/>
            <a:ext cx="5513917" cy="26050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48918" y="3848100"/>
            <a:ext cx="5516033" cy="26050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10585" y="0"/>
            <a:ext cx="11654367" cy="64531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84" y="0"/>
            <a:ext cx="10363200" cy="965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31800" y="1092200"/>
            <a:ext cx="5513917" cy="5360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48918" y="1092200"/>
            <a:ext cx="5516033" cy="5360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53E6-0E4E-4FA8-9149-13459612337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7BA9-4F09-434F-9C6B-607060D1E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31800" y="1092200"/>
            <a:ext cx="5513917" cy="5360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48918" y="1092200"/>
            <a:ext cx="5516033" cy="5360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jpeg"/><Relationship Id="rId18" Type="http://schemas.openxmlformats.org/officeDocument/2006/relationships/image" Target="../media/image4.png"/><Relationship Id="rId17" Type="http://schemas.openxmlformats.org/officeDocument/2006/relationships/oleObject" Target="../embeddings/oleObject1.bin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6"/>
          <p:cNvGraphicFramePr>
            <a:graphicFrameLocks noChangeAspect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17" imgW="3892550" imgH="2997835" progId="Photoshop.Image.5">
                  <p:embed/>
                </p:oleObj>
              </mc:Choice>
              <mc:Fallback>
                <p:oleObj name="Image" r:id="rId17" imgW="3892550" imgH="2997835" progId="Photoshop.Image.5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2021404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946150"/>
            <a:ext cx="12192000" cy="698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6699"/>
              </a:gs>
            </a:gsLst>
            <a:lin ang="5400000" scaled="1"/>
          </a:gradFill>
          <a:ln>
            <a:noFill/>
          </a:ln>
          <a:effectLst/>
        </p:spPr>
        <p:txBody>
          <a:bodyPr wrap="none" lIns="91133" tIns="45568" rIns="91133" bIns="45568" anchor="ctr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593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11225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367155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24355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281555" defTabSz="9112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38755" defTabSz="9112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95955" defTabSz="9112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3155" defTabSz="9112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300">
              <a:latin typeface="Tahoma" panose="020B0604030504040204" pitchFamily="34" charset="0"/>
            </a:endParaRPr>
          </a:p>
        </p:txBody>
      </p:sp>
      <p:sp>
        <p:nvSpPr>
          <p:cNvPr id="2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1092200"/>
            <a:ext cx="11233151" cy="536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06151" y="6445250"/>
            <a:ext cx="827616" cy="2682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275167" y="44451"/>
            <a:ext cx="11916833" cy="900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2800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156634" y="44451"/>
            <a:ext cx="11916833" cy="900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2800"/>
          </a:p>
        </p:txBody>
      </p:sp>
      <p:sp>
        <p:nvSpPr>
          <p:cNvPr id="1033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0584" y="0"/>
            <a:ext cx="103632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3400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3" name="Picture 10" descr="C:\Users\R\Desktop\无标题-1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818" y="1"/>
            <a:ext cx="392218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Stone Sans" pitchFamily="2" charset="0"/>
        <a:buChar char="‐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3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/>
              <a:t>树莓派智能小车</a:t>
            </a:r>
            <a:r>
              <a:rPr lang="en-US" altLang="zh-CN" sz="4400" dirty="0"/>
              <a:t>C</a:t>
            </a:r>
            <a:r>
              <a:rPr lang="zh-CN" altLang="en-US" sz="4400" dirty="0"/>
              <a:t>语言编程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C</a:t>
            </a:r>
            <a:r>
              <a:rPr lang="zh-CN" altLang="en-US"/>
              <a:t>语言实现智能小车迷宫导航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  <a:sym typeface="+mn-ea"/>
              </a:rPr>
              <a:t>如何控制移动的时间？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函数的原型为：void delay(unsigned int howLong);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softPwmWrite(4,250); //左轮back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softPwmWrite(1,0);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softPwmWrite(6,250); //右轮back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softPwmWrite(5,0);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delay(200);     //执行时间</a:t>
            </a:r>
            <a:r>
              <a:rPr lang="en-US" altLang="zh-CN"/>
              <a:t>200 ms</a:t>
            </a:r>
            <a:r>
              <a:rPr lang="zh-CN" altLang="en-US"/>
              <a:t>，也就是</a:t>
            </a:r>
            <a:r>
              <a:rPr lang="en-US" altLang="zh-CN"/>
              <a:t>0.2 s</a:t>
            </a:r>
            <a:r>
              <a:rPr lang="zh-CN" altLang="en-US"/>
              <a:t>，可以调整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58667" y="1266260"/>
            <a:ext cx="10363826" cy="34241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原理</a:t>
            </a:r>
            <a:r>
              <a:rPr lang="zh-CN" altLang="en-US" sz="3200" dirty="0"/>
              <a:t>：向控制口 </a:t>
            </a:r>
            <a:r>
              <a:rPr lang="en-US" altLang="zh-CN" sz="3200" dirty="0"/>
              <a:t>(Trig)</a:t>
            </a:r>
            <a:r>
              <a:rPr lang="zh-CN" altLang="en-US" sz="3200" dirty="0"/>
              <a:t>发一个</a:t>
            </a:r>
            <a:r>
              <a:rPr lang="en-US" altLang="zh-CN" sz="3200" dirty="0"/>
              <a:t>10US</a:t>
            </a:r>
            <a:r>
              <a:rPr lang="zh-CN" altLang="en-US" sz="3200" dirty="0"/>
              <a:t>以上的高电平</a:t>
            </a:r>
            <a:r>
              <a:rPr lang="en-US" altLang="zh-CN" sz="3200" dirty="0"/>
              <a:t>,模块自动向外发送8个40KHz的方波</a:t>
            </a:r>
            <a:r>
              <a:rPr lang="zh-CN" altLang="en-US" sz="3200" dirty="0"/>
              <a:t>，然后</a:t>
            </a:r>
            <a:r>
              <a:rPr lang="zh-CN" altLang="en-US" sz="3200" dirty="0"/>
              <a:t>在接收口 </a:t>
            </a:r>
            <a:r>
              <a:rPr lang="en-US" altLang="zh-CN" sz="3200" dirty="0"/>
              <a:t>(Echo) </a:t>
            </a:r>
            <a:r>
              <a:rPr lang="zh-CN" altLang="en-US" sz="3200" dirty="0"/>
              <a:t>等待高电平输出</a:t>
            </a:r>
            <a:r>
              <a:rPr lang="en-US" altLang="zh-CN" sz="3200" dirty="0"/>
              <a:t>.</a:t>
            </a:r>
            <a:r>
              <a:rPr lang="zh-CN" altLang="en-US" sz="3200" dirty="0"/>
              <a:t>一有输出就可以开定时器计时</a:t>
            </a:r>
            <a:r>
              <a:rPr lang="en-US" altLang="zh-CN" sz="3200" dirty="0"/>
              <a:t>,</a:t>
            </a:r>
            <a:r>
              <a:rPr lang="zh-CN" altLang="en-US" sz="3200" dirty="0"/>
              <a:t>当此口变为低电平时就可以读定时器的值</a:t>
            </a:r>
            <a:r>
              <a:rPr lang="en-US" altLang="zh-CN" sz="3200" dirty="0"/>
              <a:t>,</a:t>
            </a:r>
            <a:r>
              <a:rPr lang="zh-CN" altLang="en-US" sz="3200" dirty="0"/>
              <a:t>此时就为超声波往返的时间。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257" y="3947036"/>
            <a:ext cx="4735771" cy="2088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7BA9-4F09-434F-9C6B-607060D1E43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超声波测距原理</a:t>
            </a:r>
            <a:endParaRPr lang="zh-CN" altLang="en-US" dirty="0"/>
          </a:p>
        </p:txBody>
      </p:sp>
      <p:pic>
        <p:nvPicPr>
          <p:cNvPr id="9" name="内容占位符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031" y="3429001"/>
            <a:ext cx="6094692" cy="32845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超声波传感器程序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8749" y="1436926"/>
            <a:ext cx="7274479" cy="4926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8" name="内容占位符 7"/>
          <p:cNvGraphicFramePr>
            <a:graphicFrameLocks noGrp="1" noChangeAspect="1"/>
          </p:cNvGraphicFramePr>
          <p:nvPr>
            <p:ph idx="1"/>
          </p:nvPr>
        </p:nvGraphicFramePr>
        <p:xfrm>
          <a:off x="110490" y="1308735"/>
          <a:ext cx="1828800" cy="187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包装程序外壳对象" showAsIcon="1" r:id="rId2" imgW="619125" imgH="638175" progId="Package">
                  <p:embed/>
                </p:oleObj>
              </mc:Choice>
              <mc:Fallback>
                <p:oleObj name="包装程序外壳对象" showAsIcon="1" r:id="rId2" imgW="619125" imgH="638175" progId="Packag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490" y="1308735"/>
                        <a:ext cx="1828800" cy="1874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46380" y="3686810"/>
            <a:ext cx="30530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>
                <a:sym typeface="+mn-ea"/>
              </a:rPr>
              <a:t>通过查阅</a:t>
            </a:r>
            <a:r>
              <a:rPr lang="en-US" altLang="zh-CN" sz="2800">
                <a:sym typeface="+mn-ea"/>
              </a:rPr>
              <a:t>“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  <a:sym typeface="+mn-ea"/>
              </a:rPr>
              <a:t>对分易</a:t>
            </a:r>
            <a:r>
              <a:rPr lang="en-US" altLang="zh-CN" sz="2800">
                <a:sym typeface="+mn-ea"/>
              </a:rPr>
              <a:t>-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课程资源</a:t>
            </a:r>
            <a:r>
              <a:rPr lang="en-US" altLang="zh-CN" sz="2800">
                <a:sym typeface="+mn-ea"/>
              </a:rPr>
              <a:t>-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>
                <a:solidFill>
                  <a:srgbClr val="00B0F0"/>
                </a:solidFill>
                <a:sym typeface="+mn-ea"/>
              </a:rPr>
              <a:t>智能车引脚定义表</a:t>
            </a:r>
            <a:r>
              <a:rPr lang="en-US" altLang="zh-CN" sz="2800">
                <a:solidFill>
                  <a:srgbClr val="00B0F0"/>
                </a:solidFill>
                <a:sym typeface="+mn-ea"/>
              </a:rPr>
              <a:t>.doc</a:t>
            </a:r>
            <a:r>
              <a:rPr lang="en-US" altLang="zh-CN" sz="2800">
                <a:sym typeface="+mn-ea"/>
              </a:rPr>
              <a:t>-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>
                <a:solidFill>
                  <a:srgbClr val="7030A0"/>
                </a:solidFill>
                <a:sym typeface="+mn-ea"/>
              </a:rPr>
              <a:t>WiringPi</a:t>
            </a:r>
            <a:r>
              <a:rPr lang="zh-CN" altLang="en-US" sz="2800">
                <a:solidFill>
                  <a:srgbClr val="7030A0"/>
                </a:solidFill>
                <a:sym typeface="+mn-ea"/>
              </a:rPr>
              <a:t>编号</a:t>
            </a:r>
            <a:r>
              <a:rPr lang="en-US" altLang="zh-CN" sz="2800">
                <a:sym typeface="+mn-ea"/>
              </a:rPr>
              <a:t>”</a:t>
            </a:r>
            <a:endParaRPr lang="en-US" altLang="zh-CN" sz="2800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98545" y="3558540"/>
            <a:ext cx="5229860" cy="1766570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dist="17961" dir="2700000" algn="ctr" rotWithShape="0">
              <a:srgbClr val="DDDDDD">
                <a:gamma/>
                <a:shade val="60000"/>
                <a:invGamma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p"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461885" y="3558540"/>
            <a:ext cx="1556385" cy="1725930"/>
          </a:xfrm>
          <a:prstGeom prst="ellipse">
            <a:avLst/>
          </a:prstGeom>
          <a:noFill/>
          <a:ln w="57150">
            <a:solidFill>
              <a:srgbClr val="00B0F0"/>
            </a:solidFill>
          </a:ln>
          <a:effectLst>
            <a:outerShdw dist="17961" dir="2700000" algn="ctr" rotWithShape="0">
              <a:srgbClr val="DDDDDD">
                <a:gamma/>
                <a:shade val="60000"/>
                <a:invGamma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p"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Grp="1" noChangeAspect="1"/>
          </p:cNvGraphicFramePr>
          <p:nvPr/>
        </p:nvGraphicFramePr>
        <p:xfrm>
          <a:off x="2089150" y="1308735"/>
          <a:ext cx="138747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包装程序外壳对象" showAsIcon="1" r:id="rId4" imgW="561975" imgH="638175" progId="Package">
                  <p:embed/>
                </p:oleObj>
              </mc:Choice>
              <mc:Fallback>
                <p:oleObj name="包装程序外壳对象" showAsIcon="1" r:id="rId4" imgW="561975" imgH="638175" progId="Package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9150" y="1308735"/>
                        <a:ext cx="1387475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46" y="0"/>
            <a:ext cx="10363200" cy="965200"/>
          </a:xfrm>
        </p:spPr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77995" y="1121410"/>
            <a:ext cx="7745730" cy="554863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文本框 6"/>
          <p:cNvSpPr txBox="1"/>
          <p:nvPr/>
        </p:nvSpPr>
        <p:spPr>
          <a:xfrm>
            <a:off x="428625" y="1633855"/>
            <a:ext cx="35439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对分易课程资源里的</a:t>
            </a:r>
            <a:r>
              <a:rPr lang="en-US" altLang="zh-CN" sz="3600"/>
              <a:t>“</a:t>
            </a:r>
            <a:r>
              <a:rPr lang="zh-CN" altLang="en-US" sz="3600">
                <a:solidFill>
                  <a:srgbClr val="FF0000"/>
                </a:solidFill>
              </a:rPr>
              <a:t>核心板引脚接口</a:t>
            </a:r>
            <a:r>
              <a:rPr lang="en-US" altLang="zh-CN" sz="3600">
                <a:solidFill>
                  <a:srgbClr val="FF0000"/>
                </a:solidFill>
              </a:rPr>
              <a:t>.png</a:t>
            </a:r>
            <a:r>
              <a:rPr lang="en-US" altLang="zh-CN" sz="3600">
                <a:solidFill>
                  <a:schemeClr val="tx1"/>
                </a:solidFill>
              </a:rPr>
              <a:t>”</a:t>
            </a:r>
            <a:endParaRPr lang="en-US" altLang="zh-CN" sz="3600">
              <a:solidFill>
                <a:schemeClr val="tx1"/>
              </a:solidFill>
            </a:endParaRPr>
          </a:p>
        </p:txBody>
      </p:sp>
      <p:sp>
        <p:nvSpPr>
          <p:cNvPr id="234" name="PA_文本框 6"/>
          <p:cNvSpPr txBox="1"/>
          <p:nvPr>
            <p:custDataLst>
              <p:tags r:id="rId3"/>
            </p:custDataLst>
          </p:nvPr>
        </p:nvSpPr>
        <p:spPr>
          <a:xfrm>
            <a:off x="2341563" y="4274434"/>
            <a:ext cx="11618595" cy="479121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4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timeval</a:t>
            </a:r>
            <a:r>
              <a:rPr lang="zh-CN" altLang="en-US"/>
              <a:t>结构体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struct timeval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long    tv_sec;         /* seconds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long    tv_usec;        /* and microseconds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直接用函数 gettimeofday 就可以获得时间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digitalRead 函数：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该函数的原型为：void digitalRead(int pin);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使用该函数可以读取指定引脚的值，读取到的值为 HIGH（1）或者 LOW（0）。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digitalWrite</a:t>
            </a:r>
            <a:r>
              <a:rPr lang="zh-CN" altLang="en-US">
                <a:sym typeface="+mn-ea"/>
              </a:rPr>
              <a:t>函数：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该函数的原型为：void digitalWrite(int pin, int value);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使用该函数可以向指定的管脚写入 HIGH（高）或者 LOW（低），写入前，需要将管脚设置为输出模式。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wiringPi 将任何的非 0 值作为 HIGH（高）来对待，因此，0 是唯一能够代表 LOW（低）的数值。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digitalwrite</a:t>
            </a:r>
            <a:r>
              <a:rPr lang="zh-CN" altLang="en-US"/>
              <a:t>（）和</a:t>
            </a:r>
            <a:r>
              <a:rPr lang="en-US" altLang="zh-CN"/>
              <a:t>pwmwrite</a:t>
            </a:r>
            <a:r>
              <a:rPr lang="zh-CN" altLang="en-US"/>
              <a:t>（）对比：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如何使用</a:t>
            </a:r>
            <a:r>
              <a:rPr lang="en-US" altLang="zh-CN"/>
              <a:t>digitalwrite</a:t>
            </a:r>
            <a:r>
              <a:rPr lang="zh-CN" altLang="en-US"/>
              <a:t>（）实现小车速度为：</a:t>
            </a:r>
            <a:r>
              <a:rPr lang="en-US" altLang="zh-CN"/>
              <a:t>1/2*</a:t>
            </a:r>
            <a:r>
              <a:rPr lang="zh-CN" altLang="en-US"/>
              <a:t>全速？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while(i&lt;time/0.5)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digitalwrite</a:t>
            </a:r>
            <a:r>
              <a:rPr lang="zh-CN" altLang="en-US"/>
              <a:t>（</a:t>
            </a:r>
            <a:r>
              <a:rPr lang="en-US" altLang="zh-CN"/>
              <a:t>pin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delay(250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digitalwrite(pin,0)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delay(250)</a:t>
            </a:r>
            <a:br>
              <a:rPr lang="en-US" altLang="zh-CN"/>
            </a:br>
            <a:r>
              <a:rPr lang="en-US" altLang="zh-CN"/>
              <a:t>i++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红外避障传感器程序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77747" y="2439319"/>
          <a:ext cx="3080552" cy="2128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包装程序外壳对象" showAsIcon="1" r:id="rId1" imgW="1057275" imgH="638175" progId="Package">
                  <p:embed/>
                </p:oleObj>
              </mc:Choice>
              <mc:Fallback>
                <p:oleObj name="包装程序外壳对象" showAsIcon="1" r:id="rId1" imgW="1057275" imgH="638175" progId="Package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747" y="2439319"/>
                        <a:ext cx="3080552" cy="2128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544" y="1436926"/>
            <a:ext cx="7274479" cy="4926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圆角矩形 2"/>
          <p:cNvSpPr/>
          <p:nvPr/>
        </p:nvSpPr>
        <p:spPr>
          <a:xfrm>
            <a:off x="3609975" y="5173980"/>
            <a:ext cx="5218430" cy="1108710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dist="17961" dir="2700000" algn="ctr" rotWithShape="0">
              <a:srgbClr val="DDDDDD">
                <a:gamma/>
                <a:shade val="60000"/>
                <a:invGamma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p"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609975" y="1861185"/>
            <a:ext cx="5219065" cy="1238250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dist="17961" dir="2700000" algn="ctr" rotWithShape="0">
              <a:srgbClr val="DDDDDD">
                <a:gamma/>
                <a:shade val="60000"/>
                <a:invGamma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p"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680960" y="1861185"/>
            <a:ext cx="1147445" cy="1247140"/>
          </a:xfrm>
          <a:prstGeom prst="ellipse">
            <a:avLst/>
          </a:prstGeom>
          <a:noFill/>
          <a:ln w="57150">
            <a:solidFill>
              <a:srgbClr val="00B0F0"/>
            </a:solidFill>
          </a:ln>
          <a:effectLst>
            <a:outerShdw dist="17961" dir="2700000" algn="ctr" rotWithShape="0">
              <a:srgbClr val="DDDDDD">
                <a:gamma/>
                <a:shade val="60000"/>
                <a:invGamma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p"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80960" y="5104765"/>
            <a:ext cx="1147445" cy="1247140"/>
          </a:xfrm>
          <a:prstGeom prst="ellipse">
            <a:avLst/>
          </a:prstGeom>
          <a:noFill/>
          <a:ln w="57150">
            <a:solidFill>
              <a:srgbClr val="00B0F0"/>
            </a:solidFill>
          </a:ln>
          <a:effectLst>
            <a:outerShdw dist="17961" dir="2700000" algn="ctr" rotWithShape="0">
              <a:srgbClr val="DDDDDD">
                <a:gamma/>
                <a:shade val="60000"/>
                <a:invGamma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p"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  <p:bldP spid="7" grpId="0" bldLvl="0" animBg="1"/>
      <p:bldP spid="8" grpId="0" bldLvl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ECORATE_SHAPE_ID" val="234"/>
</p:tagLst>
</file>

<file path=ppt/tags/tag3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197617_1*i*2"/>
  <p:tag name="KSO_WM_TEMPLATE_CATEGORY" val="mixed"/>
  <p:tag name="KSO_WM_TEMPLATE_INDEX" val="20197617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ATE_TAGETSHAPES_IDS" val="4"/>
</p:tagLst>
</file>

<file path=ppt/theme/theme1.xml><?xml version="1.0" encoding="utf-8"?>
<a:theme xmlns:a="http://schemas.openxmlformats.org/drawingml/2006/main" name="主题1">
  <a:themeElements>
    <a:clrScheme name="业务支撑工作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业务支撑工作会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>
          <a:noFill/>
        </a:ln>
        <a:effectLst>
          <a:outerShdw dist="17961" dir="2700000" algn="ctr" rotWithShape="0">
            <a:srgbClr val="DDDDDD">
              <a:gamma/>
              <a:shade val="60000"/>
              <a:invGamma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1"/>
          </a:buClr>
          <a:buSzTx/>
          <a:buFont typeface="Wingdings" panose="05000000000000000000" pitchFamily="2" charset="2"/>
          <a:buChar char="p"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>
          <a:noFill/>
        </a:ln>
        <a:effectLst>
          <a:outerShdw dist="17961" dir="2700000" algn="ctr" rotWithShape="0">
            <a:srgbClr val="DDDDDD">
              <a:gamma/>
              <a:shade val="60000"/>
              <a:invGamma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1"/>
          </a:buClr>
          <a:buSzTx/>
          <a:buFont typeface="Wingdings" panose="05000000000000000000" pitchFamily="2" charset="2"/>
          <a:buChar char="p"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业务支撑工作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业务支撑工作会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业务支撑工作会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业务支撑工作会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业务支撑工作会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业务支撑工作会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业务支撑工作会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980</Words>
  <Application>WPS 演示</Application>
  <PresentationFormat>宽屏</PresentationFormat>
  <Paragraphs>64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宋体</vt:lpstr>
      <vt:lpstr>Wingdings</vt:lpstr>
      <vt:lpstr>华文细黑</vt:lpstr>
      <vt:lpstr>Times New Roman</vt:lpstr>
      <vt:lpstr>Tahoma</vt:lpstr>
      <vt:lpstr>Verdana</vt:lpstr>
      <vt:lpstr>黑体</vt:lpstr>
      <vt:lpstr>Stone Sans</vt:lpstr>
      <vt:lpstr>等线</vt:lpstr>
      <vt:lpstr>Wingdings</vt:lpstr>
      <vt:lpstr>微软雅黑</vt:lpstr>
      <vt:lpstr>Arial Unicode MS</vt:lpstr>
      <vt:lpstr>Calibri</vt:lpstr>
      <vt:lpstr>Segoe Print</vt:lpstr>
      <vt:lpstr>主题1</vt:lpstr>
      <vt:lpstr>Photoshop.Image.5</vt:lpstr>
      <vt:lpstr>Package</vt:lpstr>
      <vt:lpstr>Package</vt:lpstr>
      <vt:lpstr>Package</vt:lpstr>
      <vt:lpstr>树莓派智能小车C语言编程</vt:lpstr>
      <vt:lpstr>如何控制移动的时间？</vt:lpstr>
      <vt:lpstr>超声波测距原理</vt:lpstr>
      <vt:lpstr>超声波传感器程序</vt:lpstr>
      <vt:lpstr>PowerPoint 演示文稿</vt:lpstr>
      <vt:lpstr>timeval结构体</vt:lpstr>
      <vt:lpstr>PowerPoint 演示文稿</vt:lpstr>
      <vt:lpstr>PowerPoint 演示文稿</vt:lpstr>
      <vt:lpstr>红外避障传感器程序</vt:lpstr>
      <vt:lpstr>作业：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智能小车C语言编程</dc:title>
  <dc:creator>刘扬</dc:creator>
  <cp:lastModifiedBy>刘扬</cp:lastModifiedBy>
  <cp:revision>26</cp:revision>
  <dcterms:created xsi:type="dcterms:W3CDTF">2019-01-09T12:35:00Z</dcterms:created>
  <dcterms:modified xsi:type="dcterms:W3CDTF">2019-05-14T07:17:45Z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