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8" r:id="rId3"/>
    <p:sldId id="261" r:id="rId4"/>
    <p:sldId id="260" r:id="rId5"/>
    <p:sldId id="267" r:id="rId6"/>
    <p:sldId id="268" r:id="rId7"/>
    <p:sldId id="270" r:id="rId8"/>
    <p:sldId id="271" r:id="rId9"/>
    <p:sldId id="280" r:id="rId10"/>
    <p:sldId id="273" r:id="rId11"/>
    <p:sldId id="275" r:id="rId12"/>
    <p:sldId id="277" r:id="rId13"/>
    <p:sldId id="274" r:id="rId14"/>
    <p:sldId id="278" r:id="rId15"/>
    <p:sldId id="279" r:id="rId16"/>
  </p:sldIdLst>
  <p:sldSz cx="18288000" cy="10287000"/>
  <p:notesSz cx="6858000" cy="9144000"/>
  <p:embeddedFontLst>
    <p:embeddedFont>
      <p:font typeface="Cambria" panose="02040503050406030204" pitchFamily="18" charset="0"/>
      <p:regular r:id="rId18"/>
      <p:bold r:id="rId19"/>
      <p:italic r:id="rId20"/>
      <p:boldItalic r:id="rId21"/>
    </p:embeddedFont>
    <p:embeddedFont>
      <p:font typeface="Playfair Display" panose="00000500000000000000" pitchFamily="2"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Poppins Black" panose="00000A00000000000000" pitchFamily="2" charset="0"/>
      <p:bold r:id="rId30"/>
      <p:boldItalic r:id="rId31"/>
    </p:embeddedFont>
    <p:embeddedFont>
      <p:font typeface="Roboto" panose="02000000000000000000" pitchFamily="2"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834697-B59B-4334-9A9A-5F6223FF4846}">
  <a:tblStyle styleId="{12834697-B59B-4334-9A9A-5F6223FF4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70" autoAdjust="0"/>
  </p:normalViewPr>
  <p:slideViewPr>
    <p:cSldViewPr snapToGrid="0">
      <p:cViewPr>
        <p:scale>
          <a:sx n="33" d="100"/>
          <a:sy n="33" d="100"/>
        </p:scale>
        <p:origin x="1324" y="1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122291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0aa26007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A very good evening to one and all present here. Before starting with our presentation, I would like to give a brief introduction about the team for this project. I am </a:t>
            </a:r>
            <a:r>
              <a:rPr lang="en-US" dirty="0" err="1"/>
              <a:t>Abhiraj</a:t>
            </a:r>
            <a:r>
              <a:rPr lang="en-US" dirty="0"/>
              <a:t>, this is Lakshya. Both of us are pursuing our bachelors in the textile department AND CURRENTLY WE ARE DR 4 AND 2 RESPECTIVELY. Together, we will be pursuing this project under the guidance of Prof. Abhijit Majumdar. </a:t>
            </a:r>
            <a:endParaRPr dirty="0"/>
          </a:p>
        </p:txBody>
      </p:sp>
      <p:sp>
        <p:nvSpPr>
          <p:cNvPr id="82" name="Google Shape;82;g230aa26007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488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19d9665a1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41" name="Google Shape;341;g219d9665a1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077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first month will go into literature review of experimental aspect of this project, </a:t>
            </a:r>
            <a:r>
              <a:rPr lang="en-US" dirty="0" err="1"/>
              <a:t>alongwith</a:t>
            </a:r>
            <a:r>
              <a:rPr lang="en-US" dirty="0"/>
              <a:t> sample preparations, rheology testing and data gathering for next month’s work. This month will cover literature review of the computational aspect of this project, building ANN model, training it and checking its efficiency.</a:t>
            </a:r>
            <a:endParaRPr dirty="0"/>
          </a:p>
        </p:txBody>
      </p:sp>
      <p:sp>
        <p:nvSpPr>
          <p:cNvPr id="355" name="Google Shape;35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931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19d9665a16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g219d9665a16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0435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19d9665a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g219d9665a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52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1d7386cda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1d7386cda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499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1a1908cf27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1a1908cf2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432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presentation would be covering the introduction, objectives and methodology we will be undertaking, followed by the Future scope, timeline, budget and finally conclusion.</a:t>
            </a:r>
            <a:endParaRPr dirty="0"/>
          </a:p>
        </p:txBody>
      </p:sp>
      <p:sp>
        <p:nvSpPr>
          <p:cNvPr id="104" name="Google Shape;1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673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dirty="0">
                <a:solidFill>
                  <a:schemeClr val="bg1"/>
                </a:solidFill>
                <a:effectLst/>
                <a:latin typeface="Cambria" panose="02040503050406030204" pitchFamily="18" charset="0"/>
              </a:rPr>
              <a:t>This remarkable property arises from the formation of hydro clusters or jamming clusters of particles suspended in the fluid, which resist flow under high shear. STFs have garnered significant interest due to their potential applications in developing impact-resistant materials, such as body armor, protective gear, and energy-dissipating systems.</a:t>
            </a:r>
            <a:endParaRPr lang="en-US" sz="1100" b="0" dirty="0">
              <a:solidFill>
                <a:schemeClr val="bg1"/>
              </a:solidFill>
              <a:effectLst/>
            </a:endParaRPr>
          </a:p>
          <a:p>
            <a:pPr marL="0" lvl="0" indent="0" algn="l" rtl="0">
              <a:spcBef>
                <a:spcPts val="0"/>
              </a:spcBef>
              <a:spcAft>
                <a:spcPts val="0"/>
              </a:spcAft>
              <a:buNone/>
            </a:pPr>
            <a:r>
              <a:rPr lang="en-US" dirty="0"/>
              <a:t>In simple terms, when STF encounters a high speed impact, the apparent change in its viscosity is so high that it behaves like a solid, and this transition is </a:t>
            </a:r>
            <a:r>
              <a:rPr lang="en-US" dirty="0" err="1"/>
              <a:t>reversibe</a:t>
            </a:r>
            <a:r>
              <a:rPr lang="en-US" dirty="0"/>
              <a:t> upon removal of impact.</a:t>
            </a:r>
            <a:endParaRPr dirty="0"/>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233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d7386cd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d7386cd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look into</a:t>
            </a:r>
            <a:endParaRPr dirty="0"/>
          </a:p>
        </p:txBody>
      </p:sp>
    </p:spTree>
    <p:extLst>
      <p:ext uri="{BB962C8B-B14F-4D97-AF65-F5344CB8AC3E}">
        <p14:creationId xmlns:p14="http://schemas.microsoft.com/office/powerpoint/2010/main" val="400407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9d9665a1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19d9665a1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8228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setup will consist of three types of silica nanoparticles, each of which will be tested at 3 different temperatures. Machines that we will need for the same are </a:t>
            </a:r>
            <a:r>
              <a:rPr lang="en-US" dirty="0" err="1"/>
              <a:t>Rheometer,Ultrasonicator,Oven</a:t>
            </a:r>
            <a:r>
              <a:rPr lang="en-US" dirty="0"/>
              <a:t> and lab </a:t>
            </a:r>
            <a:r>
              <a:rPr lang="en-US" dirty="0" err="1"/>
              <a:t>equipments</a:t>
            </a:r>
            <a:r>
              <a:rPr lang="en-US" dirty="0"/>
              <a:t> like </a:t>
            </a:r>
            <a:r>
              <a:rPr lang="en-US" dirty="0" err="1"/>
              <a:t>Beaker,stirrer,weighing</a:t>
            </a:r>
            <a:r>
              <a:rPr lang="en-US" dirty="0"/>
              <a:t> machine, gloves etc.</a:t>
            </a:r>
          </a:p>
          <a:p>
            <a:pPr marL="0" lvl="0" indent="0" algn="l" rtl="0">
              <a:spcBef>
                <a:spcPts val="0"/>
              </a:spcBef>
              <a:spcAft>
                <a:spcPts val="0"/>
              </a:spcAft>
              <a:buNone/>
            </a:pPr>
            <a:r>
              <a:rPr lang="en-US" dirty="0"/>
              <a:t>Firstly, The nanoparticles should be dried at temp. of about 120 degrees. Then for sample </a:t>
            </a:r>
            <a:r>
              <a:rPr lang="en-US" dirty="0" err="1"/>
              <a:t>prep.,we</a:t>
            </a:r>
            <a:r>
              <a:rPr lang="en-US" dirty="0"/>
              <a:t> have to prepare a sample mixture of 10 g, which consists of 6.5 g silica particles, 3.5 ml PEG and 14 ml of ethanol (in 4:1 ratio). This mixture will now be kept in </a:t>
            </a:r>
            <a:r>
              <a:rPr lang="en-US" dirty="0" err="1"/>
              <a:t>ultrasonicator</a:t>
            </a:r>
            <a:r>
              <a:rPr lang="en-US" dirty="0"/>
              <a:t> to prevent accumulation of nanoparticles and enhancing the dispersed state of the mixture. After thorough mixing, the mixture now must be kept in oven at 80 degrees till evaporation of ethanol is completed.</a:t>
            </a:r>
            <a:endParaRPr dirty="0"/>
          </a:p>
        </p:txBody>
      </p:sp>
      <p:sp>
        <p:nvSpPr>
          <p:cNvPr id="190" name="Google Shape;1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954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d7386cda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d7386cda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049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a60e829f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a60e829f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u="none" strike="noStrike" dirty="0">
                <a:solidFill>
                  <a:srgbClr val="FFFFFF"/>
                </a:solidFill>
                <a:effectLst/>
                <a:latin typeface="Roboto" panose="020F0502020204030204" pitchFamily="2" charset="0"/>
              </a:rPr>
              <a:t>scikit-</a:t>
            </a:r>
            <a:r>
              <a:rPr lang="en-US" b="1" i="0" u="none" strike="noStrike" dirty="0" err="1">
                <a:solidFill>
                  <a:srgbClr val="FFFFFF"/>
                </a:solidFill>
                <a:effectLst/>
                <a:latin typeface="Roboto" panose="020F0502020204030204" pitchFamily="2" charset="0"/>
              </a:rPr>
              <a:t>learn,pandas,numpy</a:t>
            </a:r>
            <a:r>
              <a:rPr lang="en-US" b="1" i="0" u="none" strike="noStrike" dirty="0">
                <a:solidFill>
                  <a:srgbClr val="FFFFFF"/>
                </a:solidFill>
                <a:effectLst/>
                <a:latin typeface="Roboto" panose="020F0502020204030204" pitchFamily="2" charset="0"/>
              </a:rPr>
              <a:t>. We will build an model with 3 layers. input </a:t>
            </a:r>
            <a:r>
              <a:rPr lang="en-US" b="1" i="0" u="none" strike="noStrike" dirty="0" err="1">
                <a:solidFill>
                  <a:srgbClr val="FFFFFF"/>
                </a:solidFill>
                <a:effectLst/>
                <a:latin typeface="Roboto" panose="020F0502020204030204" pitchFamily="2" charset="0"/>
              </a:rPr>
              <a:t>layer,output</a:t>
            </a:r>
            <a:r>
              <a:rPr lang="en-US" b="1" i="0" u="none" strike="noStrike" dirty="0">
                <a:solidFill>
                  <a:srgbClr val="FFFFFF"/>
                </a:solidFill>
                <a:effectLst/>
                <a:latin typeface="Roboto" panose="020F0502020204030204" pitchFamily="2" charset="0"/>
              </a:rPr>
              <a:t> and one hidden layer. The input layer will have 3 neurons for shear </a:t>
            </a:r>
            <a:r>
              <a:rPr lang="en-US" b="1" i="0" u="none" strike="noStrike" dirty="0" err="1">
                <a:solidFill>
                  <a:srgbClr val="FFFFFF"/>
                </a:solidFill>
                <a:effectLst/>
                <a:latin typeface="Roboto" panose="020F0502020204030204" pitchFamily="2" charset="0"/>
              </a:rPr>
              <a:t>rate,temperature</a:t>
            </a:r>
            <a:r>
              <a:rPr lang="en-US" b="1" i="0" u="none" strike="noStrike" dirty="0">
                <a:solidFill>
                  <a:srgbClr val="FFFFFF"/>
                </a:solidFill>
                <a:effectLst/>
                <a:latin typeface="Roboto" panose="020F0502020204030204" pitchFamily="2" charset="0"/>
              </a:rPr>
              <a:t>, and nanoparticle size.  And the output layer would be for viscosity. </a:t>
            </a:r>
            <a:r>
              <a:rPr lang="en-US" b="0" i="0" u="none" strike="noStrike" dirty="0">
                <a:solidFill>
                  <a:srgbClr val="FFFFFF"/>
                </a:solidFill>
                <a:effectLst/>
                <a:latin typeface="Roboto" panose="020F0502020204030204" pitchFamily="2" charset="0"/>
              </a:rPr>
              <a:t>(3x3 weights,3biases ,3 weights and 1 bias) 16 parameters). The training algorithm currently we have decided upon will be back propagation or </a:t>
            </a:r>
            <a:r>
              <a:rPr lang="en-US" b="0" i="0" u="none" strike="noStrike" dirty="0" err="1">
                <a:solidFill>
                  <a:srgbClr val="FFFFFF"/>
                </a:solidFill>
                <a:effectLst/>
                <a:latin typeface="Roboto" panose="020F0502020204030204" pitchFamily="2" charset="0"/>
              </a:rPr>
              <a:t>levenberg</a:t>
            </a:r>
            <a:r>
              <a:rPr lang="en-US" b="0" i="0" u="none" strike="noStrike" dirty="0">
                <a:solidFill>
                  <a:srgbClr val="FFFFFF"/>
                </a:solidFill>
                <a:effectLst/>
                <a:latin typeface="Roboto" panose="020F0502020204030204" pitchFamily="2" charset="0"/>
              </a:rPr>
              <a:t> </a:t>
            </a:r>
            <a:r>
              <a:rPr lang="en-US" b="0" i="0" u="none" strike="noStrike" dirty="0" err="1">
                <a:solidFill>
                  <a:srgbClr val="FFFFFF"/>
                </a:solidFill>
                <a:effectLst/>
                <a:latin typeface="Roboto" panose="020F0502020204030204" pitchFamily="2" charset="0"/>
              </a:rPr>
              <a:t>marquadt</a:t>
            </a:r>
            <a:r>
              <a:rPr lang="en-US" b="0" i="0" u="none" strike="noStrike" dirty="0">
                <a:solidFill>
                  <a:srgbClr val="FFFFFF"/>
                </a:solidFill>
                <a:effectLst/>
                <a:latin typeface="Roboto" panose="020F0502020204030204" pitchFamily="2" charset="0"/>
              </a:rPr>
              <a:t>  algorithm. Levenberg combines the steepest descent method for its stable performance along with gauss-newton algo for speed.</a:t>
            </a:r>
          </a:p>
          <a:p>
            <a:pPr marL="0" lvl="0" indent="0" algn="l" rtl="0">
              <a:spcBef>
                <a:spcPts val="0"/>
              </a:spcBef>
              <a:spcAft>
                <a:spcPts val="0"/>
              </a:spcAft>
              <a:buNone/>
            </a:pPr>
            <a:r>
              <a:rPr lang="en-US" b="0" i="0" u="none" strike="noStrike" dirty="0">
                <a:solidFill>
                  <a:srgbClr val="FFFFFF"/>
                </a:solidFill>
                <a:effectLst/>
                <a:latin typeface="Roboto" panose="020F0502020204030204" pitchFamily="2" charset="0"/>
              </a:rPr>
              <a:t> </a:t>
            </a:r>
          </a:p>
          <a:p>
            <a:pPr marL="0" lvl="0" indent="0" algn="l" rtl="0">
              <a:spcBef>
                <a:spcPts val="0"/>
              </a:spcBef>
              <a:spcAft>
                <a:spcPts val="0"/>
              </a:spcAft>
              <a:buNone/>
            </a:pPr>
            <a:r>
              <a:rPr lang="en-US" b="0" i="0" u="none" strike="noStrike" dirty="0">
                <a:solidFill>
                  <a:srgbClr val="FFFFFF"/>
                </a:solidFill>
                <a:effectLst/>
                <a:latin typeface="Roboto" panose="020F0502020204030204" pitchFamily="2" charset="0"/>
              </a:rPr>
              <a:t>Learning rate is a tuning parameter in an optimization algorithm that determines the step size at each iteration. Momentum considers previous weight changes when updating current weights. Loss function-</a:t>
            </a:r>
            <a:r>
              <a:rPr lang="en-US" b="0" i="0" u="none" strike="noStrike" dirty="0" err="1">
                <a:solidFill>
                  <a:srgbClr val="FFFFFF"/>
                </a:solidFill>
                <a:effectLst/>
                <a:latin typeface="Roboto" panose="020F0502020204030204" pitchFamily="2" charset="0"/>
              </a:rPr>
              <a:t>mae</a:t>
            </a:r>
            <a:r>
              <a:rPr lang="en-US" b="0" i="0" u="none" strike="noStrike" dirty="0">
                <a:solidFill>
                  <a:srgbClr val="FFFFFF"/>
                </a:solidFill>
                <a:effectLst/>
                <a:latin typeface="Roboto" panose="020F0502020204030204" pitchFamily="2" charset="0"/>
              </a:rPr>
              <a:t> if outliers exist.</a:t>
            </a:r>
            <a:endParaRPr b="0" dirty="0"/>
          </a:p>
        </p:txBody>
      </p:sp>
    </p:spTree>
    <p:extLst>
      <p:ext uri="{BB962C8B-B14F-4D97-AF65-F5344CB8AC3E}">
        <p14:creationId xmlns:p14="http://schemas.microsoft.com/office/powerpoint/2010/main" val="296303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dirty="0">
                <a:solidFill>
                  <a:srgbClr val="0D0D0D"/>
                </a:solidFill>
                <a:effectLst/>
                <a:latin typeface="Cambria" panose="02040503050406030204" pitchFamily="18" charset="0"/>
              </a:rPr>
              <a:t>We will analyze the predicted viscosity values and compare them to actual measurements to validate the model's accuracy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dirty="0">
                <a:solidFill>
                  <a:srgbClr val="0D0D0D"/>
                </a:solidFill>
                <a:effectLst/>
                <a:latin typeface="Cambria" panose="02040503050406030204" pitchFamily="18" charset="0"/>
              </a:rPr>
              <a:t>Any discrepancies will be investigated to improve the model if necessary.</a:t>
            </a:r>
          </a:p>
          <a:p>
            <a:endParaRPr lang="en-US" dirty="0"/>
          </a:p>
        </p:txBody>
      </p:sp>
    </p:spTree>
    <p:extLst>
      <p:ext uri="{BB962C8B-B14F-4D97-AF65-F5344CB8AC3E}">
        <p14:creationId xmlns:p14="http://schemas.microsoft.com/office/powerpoint/2010/main" val="2230163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svg"/></Relationships>
</file>

<file path=ppt/slides/_rels/slide12.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8.jpg"/><Relationship Id="rId4" Type="http://schemas.openxmlformats.org/officeDocument/2006/relationships/image" Target="../media/image37.jpg"/></Relationships>
</file>

<file path=ppt/slides/_rels/slide13.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8" Type="http://schemas.openxmlformats.org/officeDocument/2006/relationships/image" Target="../media/image12.jpe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jpg"/><Relationship Id="rId10" Type="http://schemas.openxmlformats.org/officeDocument/2006/relationships/image" Target="../media/image14.png"/><Relationship Id="rId4" Type="http://schemas.openxmlformats.org/officeDocument/2006/relationships/image" Target="../media/image8.jpeg"/><Relationship Id="rId9" Type="http://schemas.openxmlformats.org/officeDocument/2006/relationships/image" Target="../media/image13.jpeg"/><Relationship Id="rId1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jpg"/><Relationship Id="rId7" Type="http://schemas.openxmlformats.org/officeDocument/2006/relationships/image" Target="../media/image27.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3130697" y="2798396"/>
            <a:ext cx="12026602" cy="738664"/>
          </a:xfrm>
          <a:prstGeom prst="rect">
            <a:avLst/>
          </a:prstGeom>
          <a:noFill/>
          <a:ln>
            <a:noFill/>
          </a:ln>
        </p:spPr>
        <p:txBody>
          <a:bodyPr spcFirstLastPara="1" wrap="square" lIns="0" tIns="0" rIns="0" bIns="0" anchor="t" anchorCtr="0">
            <a:spAutoFit/>
          </a:bodyPr>
          <a:lstStyle/>
          <a:p>
            <a:pPr marL="0" marR="0" lvl="0" indent="0" algn="ctr" rtl="0">
              <a:lnSpc>
                <a:spcPct val="119998"/>
              </a:lnSpc>
              <a:spcBef>
                <a:spcPts val="0"/>
              </a:spcBef>
              <a:spcAft>
                <a:spcPts val="0"/>
              </a:spcAft>
              <a:buNone/>
            </a:pPr>
            <a:r>
              <a:rPr lang="en-US" sz="4000" dirty="0">
                <a:solidFill>
                  <a:schemeClr val="tx1"/>
                </a:solidFill>
                <a:latin typeface="Poppins"/>
                <a:ea typeface="Poppins"/>
                <a:cs typeface="Poppins"/>
                <a:sym typeface="Poppins"/>
              </a:rPr>
              <a:t>Summer Undergraduate Research Award 2024</a:t>
            </a:r>
            <a:endParaRPr sz="4000" dirty="0">
              <a:solidFill>
                <a:schemeClr val="tx1"/>
              </a:solidFill>
              <a:latin typeface="Poppins"/>
              <a:ea typeface="Poppins"/>
              <a:cs typeface="Poppins"/>
              <a:sym typeface="Poppins"/>
            </a:endParaRPr>
          </a:p>
        </p:txBody>
      </p:sp>
      <p:cxnSp>
        <p:nvCxnSpPr>
          <p:cNvPr id="85" name="Google Shape;85;p13"/>
          <p:cNvCxnSpPr/>
          <p:nvPr/>
        </p:nvCxnSpPr>
        <p:spPr>
          <a:xfrm>
            <a:off x="2466748" y="3537060"/>
            <a:ext cx="13354500" cy="0"/>
          </a:xfrm>
          <a:prstGeom prst="straightConnector1">
            <a:avLst/>
          </a:prstGeom>
          <a:noFill/>
          <a:ln w="38100" cap="flat" cmpd="sng">
            <a:solidFill>
              <a:srgbClr val="0B1320"/>
            </a:solidFill>
            <a:prstDash val="solid"/>
            <a:round/>
            <a:headEnd type="none" w="sm" len="sm"/>
            <a:tailEnd type="none" w="sm" len="sm"/>
          </a:ln>
        </p:spPr>
      </p:cxnSp>
      <p:sp>
        <p:nvSpPr>
          <p:cNvPr id="86" name="Google Shape;86;p13"/>
          <p:cNvSpPr txBox="1"/>
          <p:nvPr/>
        </p:nvSpPr>
        <p:spPr>
          <a:xfrm>
            <a:off x="1150552" y="4460390"/>
            <a:ext cx="15986893" cy="144652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100" b="1" i="0" u="none" strike="noStrike" dirty="0">
                <a:solidFill>
                  <a:srgbClr val="C00000"/>
                </a:solidFill>
                <a:effectLst/>
                <a:latin typeface="Cambria" panose="02040503050406030204" pitchFamily="18" charset="0"/>
              </a:rPr>
              <a:t>Prediction of viscosity of  Non-Newtonian fluids at different shear rates and temperatures using artificial neural network models</a:t>
            </a:r>
            <a:endParaRPr lang="en-US" sz="4100" dirty="0">
              <a:solidFill>
                <a:srgbClr val="C00000"/>
              </a:solidFill>
              <a:latin typeface="Poppins"/>
              <a:ea typeface="Poppins"/>
              <a:cs typeface="Poppins"/>
              <a:sym typeface="Poppins"/>
            </a:endParaRPr>
          </a:p>
        </p:txBody>
      </p:sp>
      <p:sp>
        <p:nvSpPr>
          <p:cNvPr id="87" name="Google Shape;87;p13"/>
          <p:cNvSpPr txBox="1"/>
          <p:nvPr/>
        </p:nvSpPr>
        <p:spPr>
          <a:xfrm>
            <a:off x="1150552" y="7620720"/>
            <a:ext cx="9439205"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rgbClr val="6874E8"/>
                </a:solidFill>
                <a:latin typeface="Poppins"/>
                <a:ea typeface="Poppins"/>
                <a:cs typeface="Poppins"/>
                <a:sym typeface="Poppins"/>
              </a:rPr>
              <a:t>Applicant: </a:t>
            </a:r>
            <a:r>
              <a:rPr lang="en-US" sz="2700" dirty="0">
                <a:solidFill>
                  <a:schemeClr val="dk1"/>
                </a:solidFill>
                <a:latin typeface="Poppins"/>
                <a:ea typeface="Poppins"/>
                <a:cs typeface="Poppins"/>
                <a:sym typeface="Poppins"/>
              </a:rPr>
              <a:t>Lakshya Kumar	      	   (2022TT12183)</a:t>
            </a:r>
          </a:p>
          <a:p>
            <a:pPr marL="0" lvl="0" indent="0" algn="l" rtl="0">
              <a:spcBef>
                <a:spcPts val="0"/>
              </a:spcBef>
              <a:spcAft>
                <a:spcPts val="0"/>
              </a:spcAft>
              <a:buNone/>
            </a:pPr>
            <a:r>
              <a:rPr lang="en-US" sz="2700" dirty="0">
                <a:solidFill>
                  <a:schemeClr val="dk1"/>
                </a:solidFill>
                <a:latin typeface="Poppins"/>
                <a:ea typeface="Poppins"/>
                <a:cs typeface="Poppins"/>
                <a:sym typeface="Poppins"/>
              </a:rPr>
              <a:t>		 </a:t>
            </a:r>
            <a:r>
              <a:rPr lang="en-US" sz="2700" dirty="0" err="1">
                <a:solidFill>
                  <a:schemeClr val="dk1"/>
                </a:solidFill>
                <a:latin typeface="Poppins"/>
                <a:ea typeface="Poppins"/>
                <a:cs typeface="Poppins"/>
                <a:sym typeface="Poppins"/>
              </a:rPr>
              <a:t>Abhiraj</a:t>
            </a:r>
            <a:r>
              <a:rPr lang="en-US" sz="2700" dirty="0">
                <a:solidFill>
                  <a:schemeClr val="dk1"/>
                </a:solidFill>
                <a:latin typeface="Poppins"/>
                <a:ea typeface="Poppins"/>
                <a:cs typeface="Poppins"/>
                <a:sym typeface="Poppins"/>
              </a:rPr>
              <a:t> Kumar </a:t>
            </a:r>
            <a:r>
              <a:rPr lang="en-US" sz="2700" dirty="0" err="1">
                <a:solidFill>
                  <a:schemeClr val="dk1"/>
                </a:solidFill>
                <a:latin typeface="Poppins"/>
                <a:ea typeface="Poppins"/>
                <a:cs typeface="Poppins"/>
                <a:sym typeface="Poppins"/>
              </a:rPr>
              <a:t>Koslia</a:t>
            </a:r>
            <a:r>
              <a:rPr lang="en-US" sz="2700" dirty="0">
                <a:solidFill>
                  <a:schemeClr val="dk1"/>
                </a:solidFill>
                <a:latin typeface="Poppins"/>
                <a:ea typeface="Poppins"/>
                <a:cs typeface="Poppins"/>
                <a:sym typeface="Poppins"/>
              </a:rPr>
              <a:t>   (2022TT12187)</a:t>
            </a:r>
            <a:endParaRPr sz="2700" dirty="0">
              <a:solidFill>
                <a:schemeClr val="dk1"/>
              </a:solidFill>
              <a:latin typeface="Poppins"/>
              <a:ea typeface="Poppins"/>
              <a:cs typeface="Poppins"/>
              <a:sym typeface="Poppins"/>
            </a:endParaRPr>
          </a:p>
          <a:p>
            <a:pPr marL="0" lvl="0" indent="0" algn="l" rtl="0">
              <a:spcBef>
                <a:spcPts val="0"/>
              </a:spcBef>
              <a:spcAft>
                <a:spcPts val="0"/>
              </a:spcAft>
              <a:buNone/>
            </a:pPr>
            <a:endParaRPr sz="2700" dirty="0">
              <a:solidFill>
                <a:schemeClr val="dk1"/>
              </a:solidFill>
              <a:latin typeface="Poppins"/>
              <a:ea typeface="Poppins"/>
              <a:cs typeface="Poppins"/>
              <a:sym typeface="Poppins"/>
            </a:endParaRPr>
          </a:p>
          <a:p>
            <a:pPr marL="0" lvl="0" indent="0" algn="l" rtl="0">
              <a:spcBef>
                <a:spcPts val="0"/>
              </a:spcBef>
              <a:spcAft>
                <a:spcPts val="0"/>
              </a:spcAft>
              <a:buNone/>
            </a:pPr>
            <a:r>
              <a:rPr lang="en-US" sz="2700" b="1" dirty="0">
                <a:solidFill>
                  <a:srgbClr val="6874E8"/>
                </a:solidFill>
                <a:latin typeface="Poppins"/>
                <a:ea typeface="Poppins"/>
                <a:cs typeface="Poppins"/>
                <a:sym typeface="Poppins"/>
              </a:rPr>
              <a:t>Department: </a:t>
            </a:r>
            <a:r>
              <a:rPr lang="en-US" sz="2700" b="0" i="0" u="none" strike="noStrike" dirty="0">
                <a:solidFill>
                  <a:srgbClr val="000000"/>
                </a:solidFill>
                <a:effectLst/>
                <a:latin typeface="Poppins" panose="00000500000000000000" pitchFamily="2" charset="0"/>
                <a:cs typeface="Poppins" panose="00000500000000000000" pitchFamily="2" charset="0"/>
              </a:rPr>
              <a:t>Dept. of Textile &amp; </a:t>
            </a:r>
            <a:r>
              <a:rPr lang="en-US" sz="2700" b="0" i="0" u="none" strike="noStrike" dirty="0" err="1">
                <a:solidFill>
                  <a:srgbClr val="000000"/>
                </a:solidFill>
                <a:effectLst/>
                <a:latin typeface="Poppins" panose="00000500000000000000" pitchFamily="2" charset="0"/>
                <a:cs typeface="Poppins" panose="00000500000000000000" pitchFamily="2" charset="0"/>
              </a:rPr>
              <a:t>Fibre</a:t>
            </a:r>
            <a:r>
              <a:rPr lang="en-US" sz="2700" b="0" i="0" u="none" strike="noStrike" dirty="0">
                <a:solidFill>
                  <a:srgbClr val="000000"/>
                </a:solidFill>
                <a:effectLst/>
                <a:latin typeface="Poppins" panose="00000500000000000000" pitchFamily="2" charset="0"/>
                <a:cs typeface="Poppins" panose="00000500000000000000" pitchFamily="2" charset="0"/>
              </a:rPr>
              <a:t> </a:t>
            </a:r>
            <a:r>
              <a:rPr lang="en-US" sz="2700" b="0" i="0" u="none" strike="noStrike" dirty="0" err="1">
                <a:solidFill>
                  <a:srgbClr val="000000"/>
                </a:solidFill>
                <a:effectLst/>
                <a:latin typeface="Poppins" panose="00000500000000000000" pitchFamily="2" charset="0"/>
                <a:cs typeface="Poppins" panose="00000500000000000000" pitchFamily="2" charset="0"/>
              </a:rPr>
              <a:t>Engg</a:t>
            </a:r>
            <a:r>
              <a:rPr lang="en-US" sz="2700" b="0" i="0" u="none" strike="noStrike" dirty="0">
                <a:solidFill>
                  <a:srgbClr val="000000"/>
                </a:solidFill>
                <a:effectLst/>
                <a:latin typeface="Poppins" panose="00000500000000000000" pitchFamily="2" charset="0"/>
                <a:cs typeface="Poppins" panose="00000500000000000000" pitchFamily="2" charset="0"/>
              </a:rPr>
              <a:t>.</a:t>
            </a:r>
            <a:endParaRPr sz="2700" dirty="0">
              <a:solidFill>
                <a:schemeClr val="dk1"/>
              </a:solidFill>
              <a:latin typeface="Poppins" panose="00000500000000000000" pitchFamily="2" charset="0"/>
              <a:ea typeface="Poppins"/>
              <a:cs typeface="Poppins" panose="00000500000000000000" pitchFamily="2" charset="0"/>
              <a:sym typeface="Poppins"/>
            </a:endParaRPr>
          </a:p>
          <a:p>
            <a:pPr marL="0" lvl="0" indent="0" algn="l" rtl="0">
              <a:spcBef>
                <a:spcPts val="0"/>
              </a:spcBef>
              <a:spcAft>
                <a:spcPts val="0"/>
              </a:spcAft>
              <a:buNone/>
            </a:pPr>
            <a:endParaRPr sz="3000" b="1" dirty="0">
              <a:solidFill>
                <a:srgbClr val="6874E8"/>
              </a:solidFill>
              <a:latin typeface="Poppins" panose="00000500000000000000" pitchFamily="2" charset="0"/>
              <a:ea typeface="Poppins"/>
              <a:cs typeface="Poppins" panose="00000500000000000000" pitchFamily="2" charset="0"/>
              <a:sym typeface="Poppins"/>
            </a:endParaRPr>
          </a:p>
          <a:p>
            <a:pPr marL="0" lvl="0" indent="0" algn="l" rtl="0">
              <a:spcBef>
                <a:spcPts val="0"/>
              </a:spcBef>
              <a:spcAft>
                <a:spcPts val="0"/>
              </a:spcAft>
              <a:buNone/>
            </a:pPr>
            <a:endParaRPr sz="3000" b="1" dirty="0">
              <a:solidFill>
                <a:srgbClr val="6874E8"/>
              </a:solidFill>
              <a:latin typeface="Poppins"/>
              <a:ea typeface="Poppins"/>
              <a:cs typeface="Poppins"/>
              <a:sym typeface="Poppins"/>
            </a:endParaRPr>
          </a:p>
        </p:txBody>
      </p:sp>
      <p:sp>
        <p:nvSpPr>
          <p:cNvPr id="89" name="Google Shape;89;p13"/>
          <p:cNvSpPr txBox="1"/>
          <p:nvPr/>
        </p:nvSpPr>
        <p:spPr>
          <a:xfrm>
            <a:off x="9859800" y="7640175"/>
            <a:ext cx="84282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rgbClr val="6874E8"/>
                </a:solidFill>
                <a:latin typeface="Poppins"/>
                <a:ea typeface="Poppins"/>
                <a:cs typeface="Poppins"/>
                <a:sym typeface="Poppins"/>
              </a:rPr>
              <a:t>Facilitator: </a:t>
            </a:r>
            <a:r>
              <a:rPr lang="en-US" sz="2700" dirty="0">
                <a:solidFill>
                  <a:schemeClr val="dk1"/>
                </a:solidFill>
                <a:latin typeface="Poppins"/>
                <a:ea typeface="Poppins"/>
                <a:cs typeface="Poppins"/>
                <a:sym typeface="Poppins"/>
              </a:rPr>
              <a:t>Prof. Abhijit Majumdar</a:t>
            </a:r>
            <a:endParaRPr sz="2700" dirty="0">
              <a:solidFill>
                <a:schemeClr val="dk1"/>
              </a:solidFill>
              <a:latin typeface="Poppins"/>
              <a:ea typeface="Poppins"/>
              <a:cs typeface="Poppins"/>
              <a:sym typeface="Poppins"/>
            </a:endParaRPr>
          </a:p>
          <a:p>
            <a:pPr marL="0" lvl="0" indent="0" algn="l" rtl="0">
              <a:spcBef>
                <a:spcPts val="0"/>
              </a:spcBef>
              <a:spcAft>
                <a:spcPts val="0"/>
              </a:spcAft>
              <a:buNone/>
            </a:pPr>
            <a:endParaRPr lang="en-US" sz="2700" dirty="0">
              <a:solidFill>
                <a:schemeClr val="dk1"/>
              </a:solidFill>
              <a:latin typeface="Poppins"/>
              <a:ea typeface="Poppins"/>
              <a:cs typeface="Poppins"/>
              <a:sym typeface="Poppins"/>
            </a:endParaRPr>
          </a:p>
          <a:p>
            <a:pPr marL="0" lvl="0" indent="0" algn="l" rtl="0">
              <a:spcBef>
                <a:spcPts val="0"/>
              </a:spcBef>
              <a:spcAft>
                <a:spcPts val="0"/>
              </a:spcAft>
              <a:buNone/>
            </a:pPr>
            <a:endParaRPr sz="2700" dirty="0">
              <a:solidFill>
                <a:schemeClr val="dk1"/>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US" sz="2700" b="1" dirty="0">
                <a:solidFill>
                  <a:srgbClr val="6874E8"/>
                </a:solidFill>
                <a:latin typeface="Poppins"/>
                <a:ea typeface="Poppins"/>
                <a:cs typeface="Poppins"/>
                <a:sym typeface="Poppins"/>
              </a:rPr>
              <a:t>Department: </a:t>
            </a:r>
            <a:r>
              <a:rPr lang="en-US" sz="2700" b="0" i="0" u="none" strike="noStrike" dirty="0">
                <a:solidFill>
                  <a:srgbClr val="000000"/>
                </a:solidFill>
                <a:effectLst/>
                <a:latin typeface="Poppins" panose="00000500000000000000" pitchFamily="2" charset="0"/>
                <a:cs typeface="Poppins" panose="00000500000000000000" pitchFamily="2" charset="0"/>
              </a:rPr>
              <a:t>Dept. of Textile &amp; </a:t>
            </a:r>
            <a:r>
              <a:rPr lang="en-US" sz="2700" b="0" i="0" u="none" strike="noStrike" dirty="0" err="1">
                <a:solidFill>
                  <a:srgbClr val="000000"/>
                </a:solidFill>
                <a:effectLst/>
                <a:latin typeface="Poppins" panose="00000500000000000000" pitchFamily="2" charset="0"/>
                <a:cs typeface="Poppins" panose="00000500000000000000" pitchFamily="2" charset="0"/>
              </a:rPr>
              <a:t>Fibre</a:t>
            </a:r>
            <a:r>
              <a:rPr lang="en-US" sz="2700" b="0" i="0" u="none" strike="noStrike" dirty="0">
                <a:solidFill>
                  <a:srgbClr val="000000"/>
                </a:solidFill>
                <a:effectLst/>
                <a:latin typeface="Poppins" panose="00000500000000000000" pitchFamily="2" charset="0"/>
                <a:cs typeface="Poppins" panose="00000500000000000000" pitchFamily="2" charset="0"/>
              </a:rPr>
              <a:t> </a:t>
            </a:r>
            <a:r>
              <a:rPr lang="en-US" sz="2700" b="0" i="0" u="none" strike="noStrike" dirty="0" err="1">
                <a:solidFill>
                  <a:srgbClr val="000000"/>
                </a:solidFill>
                <a:effectLst/>
                <a:latin typeface="Poppins" panose="00000500000000000000" pitchFamily="2" charset="0"/>
                <a:cs typeface="Poppins" panose="00000500000000000000" pitchFamily="2" charset="0"/>
              </a:rPr>
              <a:t>Engg</a:t>
            </a:r>
            <a:r>
              <a:rPr lang="en-US" sz="2700" b="0" i="0" u="none" strike="noStrike" dirty="0">
                <a:solidFill>
                  <a:srgbClr val="000000"/>
                </a:solidFill>
                <a:effectLst/>
                <a:latin typeface="Poppins" panose="00000500000000000000" pitchFamily="2" charset="0"/>
                <a:cs typeface="Poppins" panose="00000500000000000000" pitchFamily="2" charset="0"/>
              </a:rPr>
              <a:t>.</a:t>
            </a:r>
            <a:endParaRPr sz="2700" dirty="0">
              <a:solidFill>
                <a:schemeClr val="dk1"/>
              </a:solidFill>
              <a:latin typeface="Poppins" panose="00000500000000000000" pitchFamily="2" charset="0"/>
              <a:ea typeface="Poppins"/>
              <a:cs typeface="Poppins" panose="00000500000000000000" pitchFamily="2" charset="0"/>
              <a:sym typeface="Poppins"/>
            </a:endParaRPr>
          </a:p>
        </p:txBody>
      </p:sp>
      <p:pic>
        <p:nvPicPr>
          <p:cNvPr id="1028" name="Picture 4">
            <a:extLst>
              <a:ext uri="{FF2B5EF4-FFF2-40B4-BE49-F238E27FC236}">
                <a16:creationId xmlns:a16="http://schemas.microsoft.com/office/drawing/2014/main" id="{844FF107-F640-9CF1-80F8-FC9F87ECF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48" y="382001"/>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0"/>
          <p:cNvSpPr txBox="1"/>
          <p:nvPr/>
        </p:nvSpPr>
        <p:spPr>
          <a:xfrm>
            <a:off x="-192052" y="-239486"/>
            <a:ext cx="2696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04.</a:t>
            </a:r>
            <a:endParaRPr sz="9000" dirty="0">
              <a:solidFill>
                <a:srgbClr val="6874E8"/>
              </a:solidFill>
              <a:latin typeface="Poppins"/>
              <a:ea typeface="Poppins"/>
              <a:cs typeface="Poppins"/>
              <a:sym typeface="Poppins"/>
            </a:endParaRPr>
          </a:p>
        </p:txBody>
      </p:sp>
      <p:sp>
        <p:nvSpPr>
          <p:cNvPr id="344" name="Google Shape;344;p30"/>
          <p:cNvSpPr txBox="1"/>
          <p:nvPr/>
        </p:nvSpPr>
        <p:spPr>
          <a:xfrm>
            <a:off x="285108" y="-6022"/>
            <a:ext cx="99090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Future Scope</a:t>
            </a:r>
            <a:endParaRPr sz="9000" dirty="0">
              <a:solidFill>
                <a:srgbClr val="6874E8"/>
              </a:solidFill>
              <a:latin typeface="Poppins"/>
              <a:ea typeface="Poppins"/>
              <a:cs typeface="Poppins"/>
              <a:sym typeface="Poppins"/>
            </a:endParaRPr>
          </a:p>
        </p:txBody>
      </p:sp>
      <p:sp>
        <p:nvSpPr>
          <p:cNvPr id="345" name="Google Shape;345;p30"/>
          <p:cNvSpPr txBox="1"/>
          <p:nvPr/>
        </p:nvSpPr>
        <p:spPr>
          <a:xfrm>
            <a:off x="1156298" y="1699506"/>
            <a:ext cx="16066200" cy="5878502"/>
          </a:xfrm>
          <a:prstGeom prst="rect">
            <a:avLst/>
          </a:prstGeom>
          <a:noFill/>
          <a:ln>
            <a:noFill/>
          </a:ln>
        </p:spPr>
        <p:txBody>
          <a:bodyPr spcFirstLastPara="1" wrap="square" lIns="91425" tIns="91425" rIns="91425" bIns="91425" anchor="t" anchorCtr="0">
            <a:spAutoFit/>
          </a:bodyPr>
          <a:lstStyle/>
          <a:p>
            <a:pPr marL="457200" indent="-457200" algn="just" fontAlgn="base">
              <a:spcAft>
                <a:spcPts val="2100"/>
              </a:spcAft>
              <a:buFont typeface="Arial" panose="020B0604020202020204" pitchFamily="34" charset="0"/>
              <a:buChar char="•"/>
            </a:pPr>
            <a:r>
              <a:rPr lang="en-US" sz="3000" b="1" i="0" u="none" strike="noStrike" dirty="0">
                <a:solidFill>
                  <a:srgbClr val="1F1F1F"/>
                </a:solidFill>
                <a:effectLst/>
                <a:latin typeface="Poppins" panose="00000500000000000000" pitchFamily="2" charset="0"/>
                <a:cs typeface="Poppins" panose="00000500000000000000" pitchFamily="2" charset="0"/>
              </a:rPr>
              <a:t>Protective </a:t>
            </a:r>
            <a:r>
              <a:rPr lang="en-US" sz="3000" b="1" i="0" u="none" strike="noStrike" dirty="0" err="1">
                <a:solidFill>
                  <a:srgbClr val="1F1F1F"/>
                </a:solidFill>
                <a:effectLst/>
                <a:latin typeface="Poppins" panose="00000500000000000000" pitchFamily="2" charset="0"/>
                <a:cs typeface="Poppins" panose="00000500000000000000" pitchFamily="2" charset="0"/>
              </a:rPr>
              <a:t>equipments</a:t>
            </a:r>
            <a:r>
              <a:rPr lang="en-US" sz="3000" b="1" i="0" u="none" strike="noStrike" dirty="0">
                <a:solidFill>
                  <a:srgbClr val="1F1F1F"/>
                </a:solidFill>
                <a:effectLst/>
                <a:latin typeface="Poppins" panose="00000500000000000000" pitchFamily="2" charset="0"/>
                <a:cs typeface="Poppins" panose="00000500000000000000" pitchFamily="2" charset="0"/>
              </a:rPr>
              <a:t>: </a:t>
            </a:r>
            <a:r>
              <a:rPr lang="en-US" sz="3000" b="0" i="0" u="none" strike="noStrike" dirty="0">
                <a:solidFill>
                  <a:srgbClr val="1F1F1F"/>
                </a:solidFill>
                <a:effectLst/>
                <a:latin typeface="Poppins" panose="00000500000000000000" pitchFamily="2" charset="0"/>
                <a:cs typeface="Poppins" panose="00000500000000000000" pitchFamily="2" charset="0"/>
              </a:rPr>
              <a:t>STFs can be integrated into fabrics for ballistic testing and understanding their applications like anti-stab armor and shin guards</a:t>
            </a:r>
            <a:r>
              <a:rPr lang="en-US" sz="3000" dirty="0">
                <a:solidFill>
                  <a:srgbClr val="1F1F1F"/>
                </a:solidFill>
                <a:latin typeface="Poppins" panose="00000500000000000000" pitchFamily="2" charset="0"/>
                <a:cs typeface="Poppins" panose="00000500000000000000" pitchFamily="2" charset="0"/>
              </a:rPr>
              <a:t>.</a:t>
            </a:r>
            <a:r>
              <a:rPr lang="en-US" sz="3000" b="0" i="0" u="none" strike="noStrike" dirty="0">
                <a:solidFill>
                  <a:srgbClr val="1F1F1F"/>
                </a:solidFill>
                <a:effectLst/>
                <a:latin typeface="Poppins" panose="00000500000000000000" pitchFamily="2" charset="0"/>
                <a:cs typeface="Poppins" panose="00000500000000000000" pitchFamily="2" charset="0"/>
              </a:rPr>
              <a:t> </a:t>
            </a:r>
            <a:endParaRPr lang="en-US" sz="3000" b="1" i="0" u="none" strike="noStrike" dirty="0">
              <a:solidFill>
                <a:srgbClr val="1F1F1F"/>
              </a:solidFill>
              <a:effectLst/>
              <a:latin typeface="Poppins" panose="00000500000000000000" pitchFamily="2" charset="0"/>
              <a:cs typeface="Poppins" panose="00000500000000000000" pitchFamily="2" charset="0"/>
            </a:endParaRPr>
          </a:p>
          <a:p>
            <a:pPr marL="457200" indent="-457200" algn="just" rtl="0" fontAlgn="base">
              <a:spcBef>
                <a:spcPts val="0"/>
              </a:spcBef>
              <a:spcAft>
                <a:spcPts val="2100"/>
              </a:spcAft>
              <a:buFont typeface="Arial" panose="020B0604020202020204" pitchFamily="34" charset="0"/>
              <a:buChar char="•"/>
            </a:pPr>
            <a:r>
              <a:rPr lang="en-US" sz="3000" b="1" i="0" u="none" strike="noStrike" dirty="0">
                <a:solidFill>
                  <a:srgbClr val="1F1F1F"/>
                </a:solidFill>
                <a:effectLst/>
                <a:latin typeface="Poppins" panose="00000500000000000000" pitchFamily="2" charset="0"/>
                <a:cs typeface="Poppins" panose="00000500000000000000" pitchFamily="2" charset="0"/>
              </a:rPr>
              <a:t>Motion sensors and lithium battery electrolytes: </a:t>
            </a:r>
            <a:r>
              <a:rPr lang="en-US" sz="3000" b="0" i="0" u="none" strike="noStrike" dirty="0">
                <a:solidFill>
                  <a:srgbClr val="1F1F1F"/>
                </a:solidFill>
                <a:effectLst/>
                <a:latin typeface="Poppins" panose="00000500000000000000" pitchFamily="2" charset="0"/>
                <a:cs typeface="Poppins" panose="00000500000000000000" pitchFamily="2" charset="0"/>
              </a:rPr>
              <a:t>STFs have been explored as motion sensors due to their viscosity changes in response to applied forces, and as potential electrolytes in lithium-ion batteries to enhance safety and performance.</a:t>
            </a:r>
            <a:endParaRPr lang="en-US" sz="3000" dirty="0">
              <a:solidFill>
                <a:srgbClr val="1F1F1F"/>
              </a:solidFill>
              <a:latin typeface="Poppins" panose="00000500000000000000" pitchFamily="2" charset="0"/>
              <a:cs typeface="Poppins" panose="00000500000000000000" pitchFamily="2" charset="0"/>
            </a:endParaRPr>
          </a:p>
          <a:p>
            <a:pPr marL="457200" indent="-457200" algn="just" fontAlgn="base">
              <a:spcAft>
                <a:spcPts val="2100"/>
              </a:spcAft>
              <a:buFont typeface="Arial" panose="020B0604020202020204" pitchFamily="34" charset="0"/>
              <a:buChar char="•"/>
            </a:pPr>
            <a:r>
              <a:rPr lang="en-US" sz="3000" b="1" i="0" u="none" strike="noStrike" dirty="0">
                <a:solidFill>
                  <a:srgbClr val="1F1F1F"/>
                </a:solidFill>
                <a:effectLst/>
                <a:latin typeface="Poppins" panose="00000500000000000000" pitchFamily="2" charset="0"/>
                <a:cs typeface="Poppins" panose="00000500000000000000" pitchFamily="2" charset="0"/>
              </a:rPr>
              <a:t>Shock absorbers: </a:t>
            </a:r>
            <a:r>
              <a:rPr lang="en-US" sz="3000" b="0" i="0" u="none" strike="noStrike" dirty="0">
                <a:solidFill>
                  <a:srgbClr val="1F1F1F"/>
                </a:solidFill>
                <a:effectLst/>
                <a:latin typeface="Poppins" panose="00000500000000000000" pitchFamily="2" charset="0"/>
                <a:cs typeface="Poppins" panose="00000500000000000000" pitchFamily="2" charset="0"/>
              </a:rPr>
              <a:t>The energy dissipation capabilities of STFs make them suitable for use as buffer materials in vibration damping and impact absorption applications.</a:t>
            </a:r>
          </a:p>
          <a:p>
            <a:pPr algn="just" rtl="0" fontAlgn="base">
              <a:spcBef>
                <a:spcPts val="0"/>
              </a:spcBef>
              <a:spcAft>
                <a:spcPts val="2100"/>
              </a:spcAft>
              <a:buFont typeface="Arial" panose="020B0604020202020204" pitchFamily="34" charset="0"/>
              <a:buChar char="•"/>
            </a:pPr>
            <a:endParaRPr lang="en-US" sz="3000" b="0" i="0" u="none" strike="noStrike" dirty="0">
              <a:solidFill>
                <a:srgbClr val="1F1F1F"/>
              </a:solidFill>
              <a:effectLst/>
              <a:latin typeface="Poppins" panose="00000500000000000000" pitchFamily="2" charset="0"/>
              <a:cs typeface="Poppins" panose="00000500000000000000" pitchFamily="2" charset="0"/>
            </a:endParaRPr>
          </a:p>
        </p:txBody>
      </p:sp>
      <p:pic>
        <p:nvPicPr>
          <p:cNvPr id="1026" name="Picture 2">
            <a:extLst>
              <a:ext uri="{FF2B5EF4-FFF2-40B4-BE49-F238E27FC236}">
                <a16:creationId xmlns:a16="http://schemas.microsoft.com/office/drawing/2014/main" id="{5111B75F-8BB7-5A4D-1056-FFF377ADF6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391" y="6758490"/>
            <a:ext cx="2865664" cy="286566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using a screwdriver to drill a piece of paper&#10;&#10;Description automatically generated">
            <a:extLst>
              <a:ext uri="{FF2B5EF4-FFF2-40B4-BE49-F238E27FC236}">
                <a16:creationId xmlns:a16="http://schemas.microsoft.com/office/drawing/2014/main" id="{814154DE-3BAA-3BA0-8CFE-74F6E51F1999}"/>
              </a:ext>
            </a:extLst>
          </p:cNvPr>
          <p:cNvPicPr>
            <a:picLocks noChangeAspect="1"/>
          </p:cNvPicPr>
          <p:nvPr/>
        </p:nvPicPr>
        <p:blipFill>
          <a:blip r:embed="rId4"/>
          <a:stretch>
            <a:fillRect/>
          </a:stretch>
        </p:blipFill>
        <p:spPr>
          <a:xfrm>
            <a:off x="4035729" y="6758490"/>
            <a:ext cx="5153669" cy="2865663"/>
          </a:xfrm>
          <a:prstGeom prst="rect">
            <a:avLst/>
          </a:prstGeom>
        </p:spPr>
      </p:pic>
      <p:pic>
        <p:nvPicPr>
          <p:cNvPr id="6" name="Picture 5" descr="A close-up of a fabric&#10;&#10;Description automatically generated">
            <a:extLst>
              <a:ext uri="{FF2B5EF4-FFF2-40B4-BE49-F238E27FC236}">
                <a16:creationId xmlns:a16="http://schemas.microsoft.com/office/drawing/2014/main" id="{9E816888-776E-2527-0794-9395A85D95AD}"/>
              </a:ext>
            </a:extLst>
          </p:cNvPr>
          <p:cNvPicPr>
            <a:picLocks noChangeAspect="1"/>
          </p:cNvPicPr>
          <p:nvPr/>
        </p:nvPicPr>
        <p:blipFill>
          <a:blip r:embed="rId5"/>
          <a:stretch>
            <a:fillRect/>
          </a:stretch>
        </p:blipFill>
        <p:spPr>
          <a:xfrm>
            <a:off x="9634315" y="6784912"/>
            <a:ext cx="5272874" cy="2839241"/>
          </a:xfrm>
          <a:prstGeom prst="rect">
            <a:avLst/>
          </a:prstGeom>
        </p:spPr>
      </p:pic>
      <p:pic>
        <p:nvPicPr>
          <p:cNvPr id="1028" name="Picture 4" descr="ICME overview of shear thickening fluids in body armor - EVOCD">
            <a:extLst>
              <a:ext uri="{FF2B5EF4-FFF2-40B4-BE49-F238E27FC236}">
                <a16:creationId xmlns:a16="http://schemas.microsoft.com/office/drawing/2014/main" id="{E7A59AAC-8696-212C-0C80-0518E965C0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2106" y="6758490"/>
            <a:ext cx="2384787" cy="28117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14" name="Google Shape;357;p32">
            <a:extLst>
              <a:ext uri="{FF2B5EF4-FFF2-40B4-BE49-F238E27FC236}">
                <a16:creationId xmlns:a16="http://schemas.microsoft.com/office/drawing/2014/main" id="{BDCCEC40-B25E-5CEE-E2A8-3FCE21FE4B31}"/>
              </a:ext>
            </a:extLst>
          </p:cNvPr>
          <p:cNvSpPr txBox="1"/>
          <p:nvPr/>
        </p:nvSpPr>
        <p:spPr>
          <a:xfrm>
            <a:off x="4444152" y="2811046"/>
            <a:ext cx="2832600" cy="11818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Sample Preparations</a:t>
            </a:r>
            <a:endParaRPr dirty="0">
              <a:latin typeface="Poppins"/>
              <a:ea typeface="Poppins"/>
              <a:cs typeface="Poppins"/>
              <a:sym typeface="Poppins"/>
            </a:endParaRPr>
          </a:p>
        </p:txBody>
      </p:sp>
      <p:sp>
        <p:nvSpPr>
          <p:cNvPr id="15" name="Google Shape;358;p32">
            <a:extLst>
              <a:ext uri="{FF2B5EF4-FFF2-40B4-BE49-F238E27FC236}">
                <a16:creationId xmlns:a16="http://schemas.microsoft.com/office/drawing/2014/main" id="{E66331F7-8E05-B0B9-1AA0-A41B6830CEC7}"/>
              </a:ext>
            </a:extLst>
          </p:cNvPr>
          <p:cNvSpPr txBox="1"/>
          <p:nvPr/>
        </p:nvSpPr>
        <p:spPr>
          <a:xfrm>
            <a:off x="4172317" y="4008924"/>
            <a:ext cx="3364800" cy="6463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Literature review</a:t>
            </a:r>
            <a:endParaRPr sz="3000" dirty="0">
              <a:solidFill>
                <a:srgbClr val="0B1320"/>
              </a:solidFill>
              <a:latin typeface="Poppins"/>
              <a:ea typeface="Poppins"/>
              <a:cs typeface="Poppins"/>
              <a:sym typeface="Poppins"/>
            </a:endParaRPr>
          </a:p>
        </p:txBody>
      </p:sp>
      <p:cxnSp>
        <p:nvCxnSpPr>
          <p:cNvPr id="16" name="Google Shape;359;p32">
            <a:extLst>
              <a:ext uri="{FF2B5EF4-FFF2-40B4-BE49-F238E27FC236}">
                <a16:creationId xmlns:a16="http://schemas.microsoft.com/office/drawing/2014/main" id="{AE1B9FF7-F76F-33C2-04E8-4F1E6680A962}"/>
              </a:ext>
            </a:extLst>
          </p:cNvPr>
          <p:cNvCxnSpPr>
            <a:stCxn id="51" idx="1"/>
          </p:cNvCxnSpPr>
          <p:nvPr/>
        </p:nvCxnSpPr>
        <p:spPr>
          <a:xfrm rot="10800000" flipH="1">
            <a:off x="5703112" y="2498295"/>
            <a:ext cx="15748200" cy="23400"/>
          </a:xfrm>
          <a:prstGeom prst="straightConnector1">
            <a:avLst/>
          </a:prstGeom>
          <a:noFill/>
          <a:ln w="38100" cap="flat" cmpd="sng">
            <a:solidFill>
              <a:srgbClr val="000000"/>
            </a:solidFill>
            <a:prstDash val="solid"/>
            <a:round/>
            <a:headEnd type="none" w="sm" len="sm"/>
            <a:tailEnd type="none" w="sm" len="sm"/>
          </a:ln>
        </p:spPr>
      </p:cxnSp>
      <p:sp>
        <p:nvSpPr>
          <p:cNvPr id="17" name="Google Shape;361;p32">
            <a:extLst>
              <a:ext uri="{FF2B5EF4-FFF2-40B4-BE49-F238E27FC236}">
                <a16:creationId xmlns:a16="http://schemas.microsoft.com/office/drawing/2014/main" id="{1F26DA8A-6FD9-ECCF-A2E2-66E5CEBA83BD}"/>
              </a:ext>
            </a:extLst>
          </p:cNvPr>
          <p:cNvSpPr txBox="1"/>
          <p:nvPr/>
        </p:nvSpPr>
        <p:spPr>
          <a:xfrm>
            <a:off x="-257602" y="-48782"/>
            <a:ext cx="7643400" cy="138540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Timeline</a:t>
            </a:r>
            <a:endParaRPr sz="9000" dirty="0">
              <a:solidFill>
                <a:srgbClr val="6874E8"/>
              </a:solidFill>
              <a:latin typeface="Poppins"/>
              <a:ea typeface="Poppins"/>
              <a:cs typeface="Poppins"/>
              <a:sym typeface="Poppins"/>
            </a:endParaRPr>
          </a:p>
        </p:txBody>
      </p:sp>
      <p:sp>
        <p:nvSpPr>
          <p:cNvPr id="18" name="Google Shape;362;p32">
            <a:extLst>
              <a:ext uri="{FF2B5EF4-FFF2-40B4-BE49-F238E27FC236}">
                <a16:creationId xmlns:a16="http://schemas.microsoft.com/office/drawing/2014/main" id="{17327063-70B6-E6B9-15CC-67F901A59901}"/>
              </a:ext>
            </a:extLst>
          </p:cNvPr>
          <p:cNvSpPr txBox="1"/>
          <p:nvPr/>
        </p:nvSpPr>
        <p:spPr>
          <a:xfrm>
            <a:off x="-170077" y="-282846"/>
            <a:ext cx="2669700"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05.</a:t>
            </a:r>
            <a:endParaRPr sz="9000" dirty="0">
              <a:solidFill>
                <a:srgbClr val="6874E8"/>
              </a:solidFill>
              <a:latin typeface="Poppins"/>
              <a:ea typeface="Poppins"/>
              <a:cs typeface="Poppins"/>
              <a:sym typeface="Poppins"/>
            </a:endParaRPr>
          </a:p>
        </p:txBody>
      </p:sp>
      <p:grpSp>
        <p:nvGrpSpPr>
          <p:cNvPr id="19" name="Google Shape;363;p32">
            <a:extLst>
              <a:ext uri="{FF2B5EF4-FFF2-40B4-BE49-F238E27FC236}">
                <a16:creationId xmlns:a16="http://schemas.microsoft.com/office/drawing/2014/main" id="{AEB3B8ED-200F-2231-D5BE-42F47B4526DD}"/>
              </a:ext>
            </a:extLst>
          </p:cNvPr>
          <p:cNvGrpSpPr/>
          <p:nvPr/>
        </p:nvGrpSpPr>
        <p:grpSpPr>
          <a:xfrm>
            <a:off x="5668954" y="2348186"/>
            <a:ext cx="371572" cy="373238"/>
            <a:chOff x="1813" y="0"/>
            <a:chExt cx="809173" cy="812800"/>
          </a:xfrm>
        </p:grpSpPr>
        <p:sp>
          <p:nvSpPr>
            <p:cNvPr id="50" name="Google Shape;364;p32">
              <a:extLst>
                <a:ext uri="{FF2B5EF4-FFF2-40B4-BE49-F238E27FC236}">
                  <a16:creationId xmlns:a16="http://schemas.microsoft.com/office/drawing/2014/main" id="{A5DA7229-B395-E382-8C81-C1E4D5A6F32C}"/>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360;p32">
              <a:extLst>
                <a:ext uri="{FF2B5EF4-FFF2-40B4-BE49-F238E27FC236}">
                  <a16:creationId xmlns:a16="http://schemas.microsoft.com/office/drawing/2014/main" id="{9DCE65CE-A2EF-FDDE-2418-EFF91F18AFB4}"/>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0" name="Google Shape;380;p32">
            <a:extLst>
              <a:ext uri="{FF2B5EF4-FFF2-40B4-BE49-F238E27FC236}">
                <a16:creationId xmlns:a16="http://schemas.microsoft.com/office/drawing/2014/main" id="{B609CC81-5535-A8B6-491D-24B544A6C4C6}"/>
              </a:ext>
            </a:extLst>
          </p:cNvPr>
          <p:cNvGrpSpPr/>
          <p:nvPr/>
        </p:nvGrpSpPr>
        <p:grpSpPr>
          <a:xfrm>
            <a:off x="15874689" y="2408672"/>
            <a:ext cx="371572" cy="373238"/>
            <a:chOff x="1813" y="0"/>
            <a:chExt cx="809173" cy="812800"/>
          </a:xfrm>
        </p:grpSpPr>
        <p:sp>
          <p:nvSpPr>
            <p:cNvPr id="48" name="Google Shape;381;p32">
              <a:extLst>
                <a:ext uri="{FF2B5EF4-FFF2-40B4-BE49-F238E27FC236}">
                  <a16:creationId xmlns:a16="http://schemas.microsoft.com/office/drawing/2014/main" id="{913AD656-7BFD-9FF3-E639-DDF43F52753E}"/>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382;p32">
              <a:extLst>
                <a:ext uri="{FF2B5EF4-FFF2-40B4-BE49-F238E27FC236}">
                  <a16:creationId xmlns:a16="http://schemas.microsoft.com/office/drawing/2014/main" id="{D7B80BB2-657F-8FE7-0912-C9A6DA94FF20}"/>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1" name="Google Shape;383;p32">
            <a:extLst>
              <a:ext uri="{FF2B5EF4-FFF2-40B4-BE49-F238E27FC236}">
                <a16:creationId xmlns:a16="http://schemas.microsoft.com/office/drawing/2014/main" id="{136F4AB2-6E6B-5A77-BC6F-BBF325C82B6A}"/>
              </a:ext>
            </a:extLst>
          </p:cNvPr>
          <p:cNvSpPr txBox="1"/>
          <p:nvPr/>
        </p:nvSpPr>
        <p:spPr>
          <a:xfrm>
            <a:off x="14609844" y="2861233"/>
            <a:ext cx="2832600" cy="11818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Data Gathering</a:t>
            </a:r>
            <a:endParaRPr dirty="0">
              <a:latin typeface="Poppins"/>
              <a:ea typeface="Poppins"/>
              <a:cs typeface="Poppins"/>
              <a:sym typeface="Poppins"/>
            </a:endParaRPr>
          </a:p>
        </p:txBody>
      </p:sp>
      <p:sp>
        <p:nvSpPr>
          <p:cNvPr id="22" name="Google Shape;384;p32">
            <a:extLst>
              <a:ext uri="{FF2B5EF4-FFF2-40B4-BE49-F238E27FC236}">
                <a16:creationId xmlns:a16="http://schemas.microsoft.com/office/drawing/2014/main" id="{A1AA3B28-FFA6-2B08-7628-227A91BDDA36}"/>
              </a:ext>
            </a:extLst>
          </p:cNvPr>
          <p:cNvSpPr txBox="1"/>
          <p:nvPr/>
        </p:nvSpPr>
        <p:spPr>
          <a:xfrm>
            <a:off x="14679856" y="4008924"/>
            <a:ext cx="2692575"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Collect data</a:t>
            </a:r>
            <a:endParaRPr sz="3000" dirty="0">
              <a:solidFill>
                <a:srgbClr val="0B1320"/>
              </a:solidFill>
              <a:latin typeface="Poppins"/>
              <a:ea typeface="Poppins"/>
              <a:cs typeface="Poppins"/>
              <a:sym typeface="Poppins"/>
            </a:endParaRPr>
          </a:p>
          <a:p>
            <a:pPr marL="0" marR="0" lvl="0" indent="0" algn="l" rtl="0">
              <a:lnSpc>
                <a:spcPct val="140016"/>
              </a:lnSpc>
              <a:spcBef>
                <a:spcPts val="0"/>
              </a:spcBef>
              <a:spcAft>
                <a:spcPts val="0"/>
              </a:spcAft>
              <a:buNone/>
            </a:pPr>
            <a:endParaRPr sz="3000" dirty="0">
              <a:solidFill>
                <a:srgbClr val="0B1320"/>
              </a:solidFill>
              <a:latin typeface="Poppins"/>
              <a:ea typeface="Poppins"/>
              <a:cs typeface="Poppins"/>
              <a:sym typeface="Poppins"/>
            </a:endParaRPr>
          </a:p>
        </p:txBody>
      </p:sp>
      <p:cxnSp>
        <p:nvCxnSpPr>
          <p:cNvPr id="23" name="Google Shape;385;p32">
            <a:extLst>
              <a:ext uri="{FF2B5EF4-FFF2-40B4-BE49-F238E27FC236}">
                <a16:creationId xmlns:a16="http://schemas.microsoft.com/office/drawing/2014/main" id="{74E08235-6584-A519-6209-5710AE8D7CB6}"/>
              </a:ext>
            </a:extLst>
          </p:cNvPr>
          <p:cNvCxnSpPr>
            <a:cxnSpLocks/>
          </p:cNvCxnSpPr>
          <p:nvPr/>
        </p:nvCxnSpPr>
        <p:spPr>
          <a:xfrm>
            <a:off x="0" y="6447258"/>
            <a:ext cx="10660644" cy="0"/>
          </a:xfrm>
          <a:prstGeom prst="straightConnector1">
            <a:avLst/>
          </a:prstGeom>
          <a:noFill/>
          <a:ln w="38100" cap="flat" cmpd="sng">
            <a:solidFill>
              <a:srgbClr val="000000"/>
            </a:solidFill>
            <a:prstDash val="solid"/>
            <a:round/>
            <a:headEnd type="none" w="sm" len="sm"/>
            <a:tailEnd type="none" w="sm" len="sm"/>
          </a:ln>
        </p:spPr>
      </p:cxnSp>
      <p:grpSp>
        <p:nvGrpSpPr>
          <p:cNvPr id="24" name="Google Shape;387;p32">
            <a:extLst>
              <a:ext uri="{FF2B5EF4-FFF2-40B4-BE49-F238E27FC236}">
                <a16:creationId xmlns:a16="http://schemas.microsoft.com/office/drawing/2014/main" id="{64EBFBF9-70BA-493C-4656-37224079AC38}"/>
              </a:ext>
            </a:extLst>
          </p:cNvPr>
          <p:cNvGrpSpPr/>
          <p:nvPr/>
        </p:nvGrpSpPr>
        <p:grpSpPr>
          <a:xfrm>
            <a:off x="1801587" y="6281762"/>
            <a:ext cx="371572" cy="373238"/>
            <a:chOff x="1813" y="0"/>
            <a:chExt cx="809173" cy="812800"/>
          </a:xfrm>
        </p:grpSpPr>
        <p:sp>
          <p:nvSpPr>
            <p:cNvPr id="46" name="Google Shape;388;p32">
              <a:extLst>
                <a:ext uri="{FF2B5EF4-FFF2-40B4-BE49-F238E27FC236}">
                  <a16:creationId xmlns:a16="http://schemas.microsoft.com/office/drawing/2014/main" id="{7BD53FA8-7484-9BF5-4185-A28EB5D4F16A}"/>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389;p32">
              <a:extLst>
                <a:ext uri="{FF2B5EF4-FFF2-40B4-BE49-F238E27FC236}">
                  <a16:creationId xmlns:a16="http://schemas.microsoft.com/office/drawing/2014/main" id="{6CDA19A4-BD28-9EA0-15D5-53CACC6BC842}"/>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grpSp>
        <p:nvGrpSpPr>
          <p:cNvPr id="25" name="Google Shape;393;p32">
            <a:extLst>
              <a:ext uri="{FF2B5EF4-FFF2-40B4-BE49-F238E27FC236}">
                <a16:creationId xmlns:a16="http://schemas.microsoft.com/office/drawing/2014/main" id="{89633D63-65DD-CB06-9FEF-D4058C868982}"/>
              </a:ext>
            </a:extLst>
          </p:cNvPr>
          <p:cNvGrpSpPr/>
          <p:nvPr/>
        </p:nvGrpSpPr>
        <p:grpSpPr>
          <a:xfrm>
            <a:off x="10371772" y="6281762"/>
            <a:ext cx="371572" cy="373238"/>
            <a:chOff x="1813" y="0"/>
            <a:chExt cx="809173" cy="812800"/>
          </a:xfrm>
        </p:grpSpPr>
        <p:sp>
          <p:nvSpPr>
            <p:cNvPr id="44" name="Google Shape;394;p32">
              <a:extLst>
                <a:ext uri="{FF2B5EF4-FFF2-40B4-BE49-F238E27FC236}">
                  <a16:creationId xmlns:a16="http://schemas.microsoft.com/office/drawing/2014/main" id="{1401FC6F-786F-FCFF-613F-F217809E49C2}"/>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386;p32">
              <a:extLst>
                <a:ext uri="{FF2B5EF4-FFF2-40B4-BE49-F238E27FC236}">
                  <a16:creationId xmlns:a16="http://schemas.microsoft.com/office/drawing/2014/main" id="{A59E8FE9-7DA0-BC71-715F-7B6B0B10765E}"/>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6" name="Google Shape;395;p32">
            <a:extLst>
              <a:ext uri="{FF2B5EF4-FFF2-40B4-BE49-F238E27FC236}">
                <a16:creationId xmlns:a16="http://schemas.microsoft.com/office/drawing/2014/main" id="{3BDB984F-09A7-D69F-2A24-4922DF6BB5F2}"/>
              </a:ext>
            </a:extLst>
          </p:cNvPr>
          <p:cNvSpPr txBox="1"/>
          <p:nvPr/>
        </p:nvSpPr>
        <p:spPr>
          <a:xfrm>
            <a:off x="305496" y="6712270"/>
            <a:ext cx="3364800" cy="5909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Build Model</a:t>
            </a:r>
            <a:endParaRPr dirty="0">
              <a:latin typeface="Poppins"/>
              <a:ea typeface="Poppins"/>
              <a:cs typeface="Poppins"/>
              <a:sym typeface="Poppins"/>
            </a:endParaRPr>
          </a:p>
        </p:txBody>
      </p:sp>
      <p:sp>
        <p:nvSpPr>
          <p:cNvPr id="27" name="Google Shape;396;p32">
            <a:extLst>
              <a:ext uri="{FF2B5EF4-FFF2-40B4-BE49-F238E27FC236}">
                <a16:creationId xmlns:a16="http://schemas.microsoft.com/office/drawing/2014/main" id="{80E47E45-D820-20EC-1DB5-B32F49A39E7C}"/>
              </a:ext>
            </a:extLst>
          </p:cNvPr>
          <p:cNvSpPr txBox="1"/>
          <p:nvPr/>
        </p:nvSpPr>
        <p:spPr>
          <a:xfrm>
            <a:off x="0" y="7254518"/>
            <a:ext cx="3974700"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Literature review</a:t>
            </a:r>
          </a:p>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Build primary model</a:t>
            </a:r>
            <a:endParaRPr sz="3000" dirty="0">
              <a:solidFill>
                <a:srgbClr val="0B1320"/>
              </a:solidFill>
              <a:latin typeface="Poppins"/>
              <a:ea typeface="Poppins"/>
              <a:cs typeface="Poppins"/>
              <a:sym typeface="Poppins"/>
            </a:endParaRPr>
          </a:p>
        </p:txBody>
      </p:sp>
      <p:sp>
        <p:nvSpPr>
          <p:cNvPr id="28" name="Google Shape;399;p32">
            <a:extLst>
              <a:ext uri="{FF2B5EF4-FFF2-40B4-BE49-F238E27FC236}">
                <a16:creationId xmlns:a16="http://schemas.microsoft.com/office/drawing/2014/main" id="{DA8AE911-E7FA-6AA7-2E03-CCB3A1B11456}"/>
              </a:ext>
            </a:extLst>
          </p:cNvPr>
          <p:cNvSpPr txBox="1"/>
          <p:nvPr/>
        </p:nvSpPr>
        <p:spPr>
          <a:xfrm>
            <a:off x="8590044" y="6747433"/>
            <a:ext cx="3758100" cy="5909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Efficiency Testing</a:t>
            </a:r>
            <a:endParaRPr dirty="0">
              <a:latin typeface="Poppins"/>
              <a:ea typeface="Poppins"/>
              <a:cs typeface="Poppins"/>
              <a:sym typeface="Poppins"/>
            </a:endParaRPr>
          </a:p>
        </p:txBody>
      </p:sp>
      <p:sp>
        <p:nvSpPr>
          <p:cNvPr id="29" name="Google Shape;400;p32">
            <a:extLst>
              <a:ext uri="{FF2B5EF4-FFF2-40B4-BE49-F238E27FC236}">
                <a16:creationId xmlns:a16="http://schemas.microsoft.com/office/drawing/2014/main" id="{4F85B865-B2D1-DB05-161E-A7E48AF34974}"/>
              </a:ext>
            </a:extLst>
          </p:cNvPr>
          <p:cNvSpPr txBox="1"/>
          <p:nvPr/>
        </p:nvSpPr>
        <p:spPr>
          <a:xfrm>
            <a:off x="8523375" y="7276795"/>
            <a:ext cx="3974700"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Check efficiency using testing dataset</a:t>
            </a:r>
            <a:endParaRPr sz="3000" dirty="0">
              <a:solidFill>
                <a:srgbClr val="0B1320"/>
              </a:solidFill>
              <a:latin typeface="Poppins"/>
              <a:ea typeface="Poppins"/>
              <a:cs typeface="Poppins"/>
              <a:sym typeface="Poppins"/>
            </a:endParaRPr>
          </a:p>
        </p:txBody>
      </p:sp>
      <p:sp>
        <p:nvSpPr>
          <p:cNvPr id="30" name="Google Shape;402;p32">
            <a:extLst>
              <a:ext uri="{FF2B5EF4-FFF2-40B4-BE49-F238E27FC236}">
                <a16:creationId xmlns:a16="http://schemas.microsoft.com/office/drawing/2014/main" id="{29BC3F3B-966C-26BF-2367-DBC59B5D6EBC}"/>
              </a:ext>
            </a:extLst>
          </p:cNvPr>
          <p:cNvSpPr txBox="1"/>
          <p:nvPr/>
        </p:nvSpPr>
        <p:spPr>
          <a:xfrm>
            <a:off x="13926647" y="6924794"/>
            <a:ext cx="2531547" cy="7232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500" dirty="0">
                <a:solidFill>
                  <a:srgbClr val="6874E8"/>
                </a:solidFill>
                <a:latin typeface="Poppins"/>
                <a:ea typeface="Poppins"/>
                <a:cs typeface="Poppins"/>
                <a:sym typeface="Poppins"/>
              </a:rPr>
              <a:t>2</a:t>
            </a:r>
            <a:r>
              <a:rPr lang="en-US" sz="3500" baseline="30000" dirty="0">
                <a:solidFill>
                  <a:srgbClr val="6874E8"/>
                </a:solidFill>
                <a:latin typeface="Poppins"/>
                <a:ea typeface="Poppins"/>
                <a:cs typeface="Poppins"/>
                <a:sym typeface="Poppins"/>
              </a:rPr>
              <a:t>nd</a:t>
            </a:r>
            <a:r>
              <a:rPr lang="en-US" sz="3500" dirty="0">
                <a:solidFill>
                  <a:srgbClr val="6874E8"/>
                </a:solidFill>
                <a:latin typeface="Poppins"/>
                <a:ea typeface="Poppins"/>
                <a:cs typeface="Poppins"/>
                <a:sym typeface="Poppins"/>
              </a:rPr>
              <a:t> Month</a:t>
            </a:r>
            <a:endParaRPr sz="3500" dirty="0">
              <a:solidFill>
                <a:srgbClr val="6874E8"/>
              </a:solidFill>
              <a:latin typeface="Poppins"/>
              <a:ea typeface="Poppins"/>
              <a:cs typeface="Poppins"/>
              <a:sym typeface="Poppins"/>
            </a:endParaRPr>
          </a:p>
        </p:txBody>
      </p:sp>
      <p:sp>
        <p:nvSpPr>
          <p:cNvPr id="31" name="Google Shape;407;p32">
            <a:extLst>
              <a:ext uri="{FF2B5EF4-FFF2-40B4-BE49-F238E27FC236}">
                <a16:creationId xmlns:a16="http://schemas.microsoft.com/office/drawing/2014/main" id="{4D4E04E0-8AFB-7E73-CBEE-D2A0C3CA1292}"/>
              </a:ext>
            </a:extLst>
          </p:cNvPr>
          <p:cNvSpPr txBox="1"/>
          <p:nvPr/>
        </p:nvSpPr>
        <p:spPr>
          <a:xfrm>
            <a:off x="12493591" y="1500980"/>
            <a:ext cx="6002100" cy="800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b="1" dirty="0">
                <a:latin typeface="Poppins"/>
                <a:ea typeface="Poppins"/>
                <a:cs typeface="Poppins"/>
                <a:sym typeface="Poppins"/>
              </a:rPr>
              <a:t>Experimental aspect</a:t>
            </a:r>
            <a:endParaRPr sz="4000" b="1" dirty="0">
              <a:latin typeface="Poppins"/>
              <a:ea typeface="Poppins"/>
              <a:cs typeface="Poppins"/>
              <a:sym typeface="Poppins"/>
            </a:endParaRPr>
          </a:p>
        </p:txBody>
      </p:sp>
      <p:grpSp>
        <p:nvGrpSpPr>
          <p:cNvPr id="32" name="Google Shape;380;p32">
            <a:extLst>
              <a:ext uri="{FF2B5EF4-FFF2-40B4-BE49-F238E27FC236}">
                <a16:creationId xmlns:a16="http://schemas.microsoft.com/office/drawing/2014/main" id="{A4462358-8C29-782D-4A25-ABE96D2CB489}"/>
              </a:ext>
            </a:extLst>
          </p:cNvPr>
          <p:cNvGrpSpPr/>
          <p:nvPr/>
        </p:nvGrpSpPr>
        <p:grpSpPr>
          <a:xfrm>
            <a:off x="10891528" y="2348186"/>
            <a:ext cx="371572" cy="373238"/>
            <a:chOff x="1813" y="0"/>
            <a:chExt cx="809173" cy="812800"/>
          </a:xfrm>
        </p:grpSpPr>
        <p:sp>
          <p:nvSpPr>
            <p:cNvPr id="42" name="Google Shape;381;p32">
              <a:extLst>
                <a:ext uri="{FF2B5EF4-FFF2-40B4-BE49-F238E27FC236}">
                  <a16:creationId xmlns:a16="http://schemas.microsoft.com/office/drawing/2014/main" id="{7130FBE2-17CB-A5E1-DAE8-4EB393E163DF}"/>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382;p32">
              <a:extLst>
                <a:ext uri="{FF2B5EF4-FFF2-40B4-BE49-F238E27FC236}">
                  <a16:creationId xmlns:a16="http://schemas.microsoft.com/office/drawing/2014/main" id="{71C47B36-39A5-6DFE-1AF6-E7E7A7B72079}"/>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3" name="Google Shape;383;p32">
            <a:extLst>
              <a:ext uri="{FF2B5EF4-FFF2-40B4-BE49-F238E27FC236}">
                <a16:creationId xmlns:a16="http://schemas.microsoft.com/office/drawing/2014/main" id="{E88C4B23-B141-7DBB-7493-E79C630CE451}"/>
              </a:ext>
            </a:extLst>
          </p:cNvPr>
          <p:cNvSpPr txBox="1"/>
          <p:nvPr/>
        </p:nvSpPr>
        <p:spPr>
          <a:xfrm>
            <a:off x="9660991" y="2811046"/>
            <a:ext cx="2832600" cy="11818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Rheology Testing</a:t>
            </a:r>
            <a:endParaRPr dirty="0">
              <a:latin typeface="Poppins"/>
              <a:ea typeface="Poppins"/>
              <a:cs typeface="Poppins"/>
              <a:sym typeface="Poppins"/>
            </a:endParaRPr>
          </a:p>
        </p:txBody>
      </p:sp>
      <p:sp>
        <p:nvSpPr>
          <p:cNvPr id="34" name="Google Shape;384;p32">
            <a:extLst>
              <a:ext uri="{FF2B5EF4-FFF2-40B4-BE49-F238E27FC236}">
                <a16:creationId xmlns:a16="http://schemas.microsoft.com/office/drawing/2014/main" id="{09CF5EA8-CB92-70F8-48FA-46A2EEF2B82E}"/>
              </a:ext>
            </a:extLst>
          </p:cNvPr>
          <p:cNvSpPr txBox="1"/>
          <p:nvPr/>
        </p:nvSpPr>
        <p:spPr>
          <a:xfrm>
            <a:off x="9008116" y="3848388"/>
            <a:ext cx="4138811"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Vary parameters</a:t>
            </a:r>
            <a:endParaRPr sz="3000" dirty="0">
              <a:solidFill>
                <a:srgbClr val="0B1320"/>
              </a:solidFill>
              <a:latin typeface="Poppins"/>
              <a:ea typeface="Poppins"/>
              <a:cs typeface="Poppins"/>
              <a:sym typeface="Poppins"/>
            </a:endParaRPr>
          </a:p>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Record observations</a:t>
            </a:r>
            <a:endParaRPr sz="3000" dirty="0">
              <a:solidFill>
                <a:srgbClr val="0B1320"/>
              </a:solidFill>
              <a:latin typeface="Poppins"/>
              <a:ea typeface="Poppins"/>
              <a:cs typeface="Poppins"/>
              <a:sym typeface="Poppins"/>
            </a:endParaRPr>
          </a:p>
          <a:p>
            <a:pPr marL="0" marR="0" lvl="0" indent="0" algn="ctr" rtl="0">
              <a:lnSpc>
                <a:spcPct val="140016"/>
              </a:lnSpc>
              <a:spcBef>
                <a:spcPts val="0"/>
              </a:spcBef>
              <a:spcAft>
                <a:spcPts val="0"/>
              </a:spcAft>
              <a:buNone/>
            </a:pPr>
            <a:endParaRPr sz="3000" dirty="0">
              <a:solidFill>
                <a:srgbClr val="0B1320"/>
              </a:solidFill>
              <a:latin typeface="Poppins"/>
              <a:ea typeface="Poppins"/>
              <a:cs typeface="Poppins"/>
              <a:sym typeface="Poppins"/>
            </a:endParaRPr>
          </a:p>
        </p:txBody>
      </p:sp>
      <p:sp>
        <p:nvSpPr>
          <p:cNvPr id="35" name="Google Shape;407;p32">
            <a:extLst>
              <a:ext uri="{FF2B5EF4-FFF2-40B4-BE49-F238E27FC236}">
                <a16:creationId xmlns:a16="http://schemas.microsoft.com/office/drawing/2014/main" id="{45F3288F-CC98-95F8-18B7-1B81EC813C7C}"/>
              </a:ext>
            </a:extLst>
          </p:cNvPr>
          <p:cNvSpPr txBox="1"/>
          <p:nvPr/>
        </p:nvSpPr>
        <p:spPr>
          <a:xfrm>
            <a:off x="423789" y="5431401"/>
            <a:ext cx="6219416" cy="80018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4000" b="1" dirty="0">
                <a:latin typeface="Poppins"/>
                <a:ea typeface="Poppins"/>
                <a:cs typeface="Poppins"/>
                <a:sym typeface="Poppins"/>
              </a:rPr>
              <a:t>Computational aspect</a:t>
            </a:r>
            <a:endParaRPr sz="4000" b="1" dirty="0">
              <a:latin typeface="Poppins"/>
              <a:ea typeface="Poppins"/>
              <a:cs typeface="Poppins"/>
              <a:sym typeface="Poppins"/>
            </a:endParaRPr>
          </a:p>
        </p:txBody>
      </p:sp>
      <p:grpSp>
        <p:nvGrpSpPr>
          <p:cNvPr id="36" name="Google Shape;387;p32">
            <a:extLst>
              <a:ext uri="{FF2B5EF4-FFF2-40B4-BE49-F238E27FC236}">
                <a16:creationId xmlns:a16="http://schemas.microsoft.com/office/drawing/2014/main" id="{294CD13A-DE70-9D05-69CB-E59E09B61173}"/>
              </a:ext>
            </a:extLst>
          </p:cNvPr>
          <p:cNvGrpSpPr/>
          <p:nvPr/>
        </p:nvGrpSpPr>
        <p:grpSpPr>
          <a:xfrm>
            <a:off x="6006957" y="6268652"/>
            <a:ext cx="371572" cy="373238"/>
            <a:chOff x="1813" y="0"/>
            <a:chExt cx="809173" cy="812800"/>
          </a:xfrm>
        </p:grpSpPr>
        <p:sp>
          <p:nvSpPr>
            <p:cNvPr id="40" name="Google Shape;388;p32">
              <a:extLst>
                <a:ext uri="{FF2B5EF4-FFF2-40B4-BE49-F238E27FC236}">
                  <a16:creationId xmlns:a16="http://schemas.microsoft.com/office/drawing/2014/main" id="{05E8DCCC-8CB7-C985-801C-FC8626A8A05E}"/>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389;p32">
              <a:extLst>
                <a:ext uri="{FF2B5EF4-FFF2-40B4-BE49-F238E27FC236}">
                  <a16:creationId xmlns:a16="http://schemas.microsoft.com/office/drawing/2014/main" id="{7497A741-3432-15CD-0842-502970AC5E77}"/>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7" name="Google Shape;395;p32">
            <a:extLst>
              <a:ext uri="{FF2B5EF4-FFF2-40B4-BE49-F238E27FC236}">
                <a16:creationId xmlns:a16="http://schemas.microsoft.com/office/drawing/2014/main" id="{B838B9EB-618D-92A4-59F4-431C4383B6D6}"/>
              </a:ext>
            </a:extLst>
          </p:cNvPr>
          <p:cNvSpPr txBox="1"/>
          <p:nvPr/>
        </p:nvSpPr>
        <p:spPr>
          <a:xfrm>
            <a:off x="4510320" y="6731239"/>
            <a:ext cx="3364800" cy="590931"/>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Train Model</a:t>
            </a:r>
            <a:endParaRPr dirty="0">
              <a:latin typeface="Poppins"/>
              <a:ea typeface="Poppins"/>
              <a:cs typeface="Poppins"/>
              <a:sym typeface="Poppins"/>
            </a:endParaRPr>
          </a:p>
        </p:txBody>
      </p:sp>
      <p:sp>
        <p:nvSpPr>
          <p:cNvPr id="38" name="Google Shape;396;p32">
            <a:extLst>
              <a:ext uri="{FF2B5EF4-FFF2-40B4-BE49-F238E27FC236}">
                <a16:creationId xmlns:a16="http://schemas.microsoft.com/office/drawing/2014/main" id="{7A347CDD-5436-0497-9FA3-2872FABA5505}"/>
              </a:ext>
            </a:extLst>
          </p:cNvPr>
          <p:cNvSpPr txBox="1"/>
          <p:nvPr/>
        </p:nvSpPr>
        <p:spPr>
          <a:xfrm>
            <a:off x="4814724" y="7238451"/>
            <a:ext cx="2695273" cy="129266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16"/>
              </a:lnSpc>
              <a:spcBef>
                <a:spcPts val="0"/>
              </a:spcBef>
              <a:spcAft>
                <a:spcPts val="0"/>
              </a:spcAft>
              <a:buNone/>
            </a:pPr>
            <a:r>
              <a:rPr lang="en-US" sz="3000" dirty="0">
                <a:solidFill>
                  <a:srgbClr val="0B1320"/>
                </a:solidFill>
                <a:latin typeface="Poppins"/>
                <a:ea typeface="Poppins"/>
                <a:cs typeface="Poppins"/>
                <a:sym typeface="Poppins"/>
              </a:rPr>
              <a:t>Train on training set</a:t>
            </a:r>
            <a:endParaRPr sz="3000" dirty="0">
              <a:solidFill>
                <a:srgbClr val="0B1320"/>
              </a:solidFill>
              <a:latin typeface="Poppins"/>
              <a:ea typeface="Poppins"/>
              <a:cs typeface="Poppins"/>
              <a:sym typeface="Poppins"/>
            </a:endParaRPr>
          </a:p>
        </p:txBody>
      </p:sp>
      <p:sp>
        <p:nvSpPr>
          <p:cNvPr id="39" name="Google Shape;402;p32">
            <a:extLst>
              <a:ext uri="{FF2B5EF4-FFF2-40B4-BE49-F238E27FC236}">
                <a16:creationId xmlns:a16="http://schemas.microsoft.com/office/drawing/2014/main" id="{2D0B540C-B311-480D-C536-6432B6DCC90E}"/>
              </a:ext>
            </a:extLst>
          </p:cNvPr>
          <p:cNvSpPr txBox="1"/>
          <p:nvPr/>
        </p:nvSpPr>
        <p:spPr>
          <a:xfrm>
            <a:off x="677123" y="3319795"/>
            <a:ext cx="2234100" cy="723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sz="3500" dirty="0">
                <a:solidFill>
                  <a:srgbClr val="6874E8"/>
                </a:solidFill>
                <a:latin typeface="Poppins"/>
                <a:ea typeface="Poppins"/>
                <a:cs typeface="Poppins"/>
                <a:sym typeface="Poppins"/>
              </a:rPr>
              <a:t>1</a:t>
            </a:r>
            <a:r>
              <a:rPr lang="en-US" sz="3500" baseline="30000" dirty="0">
                <a:solidFill>
                  <a:srgbClr val="6874E8"/>
                </a:solidFill>
                <a:latin typeface="Poppins"/>
                <a:ea typeface="Poppins"/>
                <a:cs typeface="Poppins"/>
                <a:sym typeface="Poppins"/>
              </a:rPr>
              <a:t>st</a:t>
            </a:r>
            <a:r>
              <a:rPr lang="en-US" sz="3500" dirty="0">
                <a:solidFill>
                  <a:srgbClr val="6874E8"/>
                </a:solidFill>
                <a:latin typeface="Poppins"/>
                <a:ea typeface="Poppins"/>
                <a:cs typeface="Poppins"/>
                <a:sym typeface="Poppins"/>
              </a:rPr>
              <a:t> Month</a:t>
            </a:r>
            <a:endParaRPr sz="3500" dirty="0">
              <a:solidFill>
                <a:srgbClr val="6874E8"/>
              </a:solidFill>
              <a:latin typeface="Poppins"/>
              <a:ea typeface="Poppins"/>
              <a:cs typeface="Poppins"/>
              <a:sym typeface="Poppins"/>
            </a:endParaRPr>
          </a:p>
        </p:txBody>
      </p:sp>
      <p:pic>
        <p:nvPicPr>
          <p:cNvPr id="56" name="Graphic 55" descr="Arrow Right with solid fill">
            <a:extLst>
              <a:ext uri="{FF2B5EF4-FFF2-40B4-BE49-F238E27FC236}">
                <a16:creationId xmlns:a16="http://schemas.microsoft.com/office/drawing/2014/main" id="{931E1877-C17D-C510-6A08-D77DECC70B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06898" y="3224245"/>
            <a:ext cx="914400" cy="914400"/>
          </a:xfrm>
          <a:prstGeom prst="rect">
            <a:avLst/>
          </a:prstGeom>
        </p:spPr>
      </p:pic>
      <p:pic>
        <p:nvPicPr>
          <p:cNvPr id="57" name="Graphic 56" descr="Arrow Right with solid fill">
            <a:extLst>
              <a:ext uri="{FF2B5EF4-FFF2-40B4-BE49-F238E27FC236}">
                <a16:creationId xmlns:a16="http://schemas.microsoft.com/office/drawing/2014/main" id="{7E3607F0-F5BB-2575-35F5-62BF612E4B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729144" y="6819595"/>
            <a:ext cx="914400"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4"/>
          <p:cNvSpPr txBox="1"/>
          <p:nvPr/>
        </p:nvSpPr>
        <p:spPr>
          <a:xfrm>
            <a:off x="-238135" y="-283028"/>
            <a:ext cx="2669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dirty="0">
                <a:solidFill>
                  <a:srgbClr val="6874E8"/>
                </a:solidFill>
                <a:latin typeface="Poppins Black"/>
                <a:ea typeface="Poppins Black"/>
                <a:cs typeface="Poppins Black"/>
                <a:sym typeface="Poppins Black"/>
              </a:rPr>
              <a:t>06</a:t>
            </a:r>
            <a:r>
              <a:rPr lang="en-US" sz="9000" i="0" u="none" strike="noStrike" cap="none" dirty="0">
                <a:solidFill>
                  <a:srgbClr val="6874E8"/>
                </a:solidFill>
                <a:latin typeface="Poppins Black"/>
                <a:ea typeface="Poppins Black"/>
                <a:cs typeface="Poppins Black"/>
                <a:sym typeface="Poppins Black"/>
              </a:rPr>
              <a:t>.</a:t>
            </a:r>
            <a:endParaRPr sz="9000" dirty="0">
              <a:solidFill>
                <a:srgbClr val="6874E8"/>
              </a:solidFill>
              <a:latin typeface="Poppins"/>
              <a:ea typeface="Poppins"/>
              <a:cs typeface="Poppins"/>
              <a:sym typeface="Poppins"/>
            </a:endParaRPr>
          </a:p>
        </p:txBody>
      </p:sp>
      <p:sp>
        <p:nvSpPr>
          <p:cNvPr id="420" name="Google Shape;420;p34"/>
          <p:cNvSpPr txBox="1"/>
          <p:nvPr/>
        </p:nvSpPr>
        <p:spPr>
          <a:xfrm>
            <a:off x="2045994" y="-77899"/>
            <a:ext cx="4520899" cy="166199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Budget</a:t>
            </a:r>
            <a:endParaRPr sz="9000" dirty="0">
              <a:solidFill>
                <a:srgbClr val="6874E8"/>
              </a:solidFill>
              <a:latin typeface="Poppins"/>
              <a:ea typeface="Poppins"/>
              <a:cs typeface="Poppins"/>
              <a:sym typeface="Poppins"/>
            </a:endParaRPr>
          </a:p>
        </p:txBody>
      </p:sp>
      <p:sp>
        <p:nvSpPr>
          <p:cNvPr id="4" name="Rectangle 7">
            <a:extLst>
              <a:ext uri="{FF2B5EF4-FFF2-40B4-BE49-F238E27FC236}">
                <a16:creationId xmlns:a16="http://schemas.microsoft.com/office/drawing/2014/main" id="{5486EFBD-A418-1EB8-2942-7C0D1EBF7BE2}"/>
              </a:ext>
            </a:extLst>
          </p:cNvPr>
          <p:cNvSpPr>
            <a:spLocks noChangeArrowheads="1"/>
          </p:cNvSpPr>
          <p:nvPr/>
        </p:nvSpPr>
        <p:spPr bwMode="auto">
          <a:xfrm>
            <a:off x="1214810" y="1916433"/>
            <a:ext cx="14331956" cy="6786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We will require access to the following resources for the project:</a:t>
            </a:r>
            <a:r>
              <a:rPr kumimoji="0" lang="en-US" altLang="en-US" sz="2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Silica Particles </a:t>
            </a:r>
            <a:r>
              <a:rPr kumimoji="0" lang="en-US" altLang="en-US" sz="2900" i="0" u="none" strike="noStrike" cap="none" normalizeH="0" baseline="0" dirty="0">
                <a:ln>
                  <a:noFill/>
                </a:ln>
                <a:solidFill>
                  <a:srgbClr val="000000"/>
                </a:solidFill>
                <a:effectLst/>
                <a:latin typeface="Poppins" panose="00000500000000000000" pitchFamily="2" charset="0"/>
                <a:cs typeface="Poppins" panose="00000500000000000000" pitchFamily="2" charset="0"/>
              </a:rPr>
              <a:t>of sizes :</a:t>
            </a:r>
            <a:r>
              <a:rPr kumimoji="0" lang="en-US" altLang="en-US" sz="29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t>
            </a:r>
            <a:b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100 nm</a:t>
            </a:r>
            <a:b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300 nm</a:t>
            </a:r>
            <a:b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500 nm</a:t>
            </a:r>
            <a:endParaRPr kumimoji="0" lang="en-US" altLang="en-US" sz="29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Polyethylene glycol (</a:t>
            </a:r>
            <a:r>
              <a:rPr kumimoji="0" lang="en-US" altLang="en-US" sz="29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PEG</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of 200 mol. wt.</a:t>
            </a:r>
            <a:endParaRPr kumimoji="0" lang="en-US" altLang="en-US" sz="29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1" i="0" u="none" strike="noStrike" cap="none" normalizeH="0" baseline="0" dirty="0">
                <a:ln>
                  <a:noFill/>
                </a:ln>
                <a:solidFill>
                  <a:srgbClr val="000000"/>
                </a:solidFill>
                <a:effectLst/>
                <a:latin typeface="Poppins" panose="00000500000000000000" pitchFamily="2" charset="0"/>
                <a:cs typeface="Poppins" panose="00000500000000000000" pitchFamily="2" charset="0"/>
              </a:rPr>
              <a:t>Ethanol</a:t>
            </a:r>
            <a:r>
              <a:rPr kumimoji="0" lang="en-US" altLang="en-US" sz="2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t>
            </a:r>
            <a:endParaRPr kumimoji="0" lang="en-US" altLang="en-US" sz="29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900" b="0" i="0" u="none" strike="noStrike" cap="none" normalizeH="0" baseline="0" dirty="0" err="1">
                <a:ln>
                  <a:noFill/>
                </a:ln>
                <a:solidFill>
                  <a:srgbClr val="000000"/>
                </a:solidFill>
                <a:effectLst/>
                <a:latin typeface="Poppins" panose="00000500000000000000" pitchFamily="2" charset="0"/>
                <a:cs typeface="Poppins" panose="00000500000000000000" pitchFamily="2" charset="0"/>
              </a:rPr>
              <a:t>Equipments</a:t>
            </a:r>
            <a:r>
              <a:rPr lang="en-US" altLang="en-US" sz="2900" dirty="0">
                <a:solidFill>
                  <a:srgbClr val="000000"/>
                </a:solidFill>
                <a:latin typeface="Poppins" panose="00000500000000000000" pitchFamily="2" charset="0"/>
                <a:cs typeface="Poppins" panose="00000500000000000000" pitchFamily="2" charset="0"/>
              </a:rPr>
              <a:t>/Machines required</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t>
            </a:r>
          </a:p>
          <a:p>
            <a:pPr marL="914400" lvl="1" indent="-457200">
              <a:buClrTx/>
              <a:buFont typeface="Arial" panose="020B0604020202020204" pitchFamily="34" charset="0"/>
              <a:buChar char="•"/>
            </a:pP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a:t>
            </a:r>
            <a:r>
              <a:rPr kumimoji="0" lang="en-US" altLang="en-US" sz="2900" b="0" i="0" u="none" strike="noStrike" cap="none" normalizeH="0" baseline="0" dirty="0" err="1">
                <a:ln>
                  <a:noFill/>
                </a:ln>
                <a:solidFill>
                  <a:srgbClr val="000000"/>
                </a:solidFill>
                <a:effectLst/>
                <a:latin typeface="Poppins" panose="00000500000000000000" pitchFamily="2" charset="0"/>
                <a:cs typeface="Poppins" panose="00000500000000000000" pitchFamily="2" charset="0"/>
              </a:rPr>
              <a:t>Ultrasonicator</a:t>
            </a:r>
            <a:b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Rheometer</a:t>
            </a:r>
            <a:b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Oven</a:t>
            </a:r>
            <a:b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b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General lab </a:t>
            </a:r>
            <a:r>
              <a:rPr kumimoji="0" lang="en-US" altLang="en-US" sz="2900" b="0" i="0" u="none" strike="noStrike" cap="none" normalizeH="0" baseline="0" dirty="0" err="1">
                <a:ln>
                  <a:noFill/>
                </a:ln>
                <a:solidFill>
                  <a:srgbClr val="000000"/>
                </a:solidFill>
                <a:effectLst/>
                <a:latin typeface="Poppins" panose="00000500000000000000" pitchFamily="2" charset="0"/>
                <a:cs typeface="Poppins" panose="00000500000000000000" pitchFamily="2" charset="0"/>
              </a:rPr>
              <a:t>equipments</a:t>
            </a: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like gloves, beakers, stirrers </a:t>
            </a:r>
            <a:r>
              <a:rPr kumimoji="0" lang="en-US" altLang="en-US" sz="2900" b="0" i="0" u="none" strike="noStrike" cap="none" normalizeH="0" baseline="0" dirty="0" err="1">
                <a:ln>
                  <a:noFill/>
                </a:ln>
                <a:solidFill>
                  <a:srgbClr val="000000"/>
                </a:solidFill>
                <a:effectLst/>
                <a:latin typeface="Poppins" panose="00000500000000000000" pitchFamily="2" charset="0"/>
                <a:cs typeface="Poppins" panose="00000500000000000000" pitchFamily="2" charset="0"/>
              </a:rPr>
              <a:t>etc</a:t>
            </a:r>
            <a:endPar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9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We will need approximately Rs. 25,000 and access to above mentioned resources present in the laboratories.</a:t>
            </a:r>
            <a:r>
              <a:rPr kumimoji="0" lang="en-US" altLang="en-US" sz="29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p>
        </p:txBody>
      </p:sp>
      <p:pic>
        <p:nvPicPr>
          <p:cNvPr id="3" name="Picture 2" descr="A white plastic bottle with a blue label&#10;&#10;Description automatically generated">
            <a:extLst>
              <a:ext uri="{FF2B5EF4-FFF2-40B4-BE49-F238E27FC236}">
                <a16:creationId xmlns:a16="http://schemas.microsoft.com/office/drawing/2014/main" id="{B22CF357-0F2E-4541-F67B-CE2E5B10AC3C}"/>
              </a:ext>
            </a:extLst>
          </p:cNvPr>
          <p:cNvPicPr>
            <a:picLocks noChangeAspect="1"/>
          </p:cNvPicPr>
          <p:nvPr/>
        </p:nvPicPr>
        <p:blipFill>
          <a:blip r:embed="rId3"/>
          <a:stretch>
            <a:fillRect/>
          </a:stretch>
        </p:blipFill>
        <p:spPr>
          <a:xfrm>
            <a:off x="15904730" y="368075"/>
            <a:ext cx="2135019" cy="4381069"/>
          </a:xfrm>
          <a:prstGeom prst="rect">
            <a:avLst/>
          </a:prstGeom>
        </p:spPr>
      </p:pic>
      <p:pic>
        <p:nvPicPr>
          <p:cNvPr id="6" name="Picture 5" descr="A white box with black text&#10;&#10;Description automatically generated">
            <a:extLst>
              <a:ext uri="{FF2B5EF4-FFF2-40B4-BE49-F238E27FC236}">
                <a16:creationId xmlns:a16="http://schemas.microsoft.com/office/drawing/2014/main" id="{3063BA1C-C49E-2585-F3EF-316DBA0E50D0}"/>
              </a:ext>
            </a:extLst>
          </p:cNvPr>
          <p:cNvPicPr>
            <a:picLocks noChangeAspect="1"/>
          </p:cNvPicPr>
          <p:nvPr/>
        </p:nvPicPr>
        <p:blipFill>
          <a:blip r:embed="rId4"/>
          <a:stretch>
            <a:fillRect/>
          </a:stretch>
        </p:blipFill>
        <p:spPr>
          <a:xfrm>
            <a:off x="13303476" y="388745"/>
            <a:ext cx="2105621" cy="4381069"/>
          </a:xfrm>
          <a:prstGeom prst="rect">
            <a:avLst/>
          </a:prstGeom>
        </p:spPr>
      </p:pic>
      <p:pic>
        <p:nvPicPr>
          <p:cNvPr id="8" name="Picture 7" descr="A glass dish with white powder&#10;&#10;Description automatically generated">
            <a:extLst>
              <a:ext uri="{FF2B5EF4-FFF2-40B4-BE49-F238E27FC236}">
                <a16:creationId xmlns:a16="http://schemas.microsoft.com/office/drawing/2014/main" id="{12CC16DE-54BC-0853-E138-D31E8BDA6E5A}"/>
              </a:ext>
            </a:extLst>
          </p:cNvPr>
          <p:cNvPicPr>
            <a:picLocks noChangeAspect="1"/>
          </p:cNvPicPr>
          <p:nvPr/>
        </p:nvPicPr>
        <p:blipFill>
          <a:blip r:embed="rId5"/>
          <a:stretch>
            <a:fillRect/>
          </a:stretch>
        </p:blipFill>
        <p:spPr>
          <a:xfrm>
            <a:off x="13303476" y="5023920"/>
            <a:ext cx="4714568" cy="26519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1"/>
          <p:cNvSpPr txBox="1"/>
          <p:nvPr/>
        </p:nvSpPr>
        <p:spPr>
          <a:xfrm>
            <a:off x="-352436" y="-310243"/>
            <a:ext cx="2669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07.</a:t>
            </a:r>
            <a:endParaRPr sz="9000" dirty="0">
              <a:solidFill>
                <a:srgbClr val="6874E8"/>
              </a:solidFill>
              <a:latin typeface="Poppins"/>
              <a:ea typeface="Poppins"/>
              <a:cs typeface="Poppins"/>
              <a:sym typeface="Poppins"/>
            </a:endParaRPr>
          </a:p>
        </p:txBody>
      </p:sp>
      <p:sp>
        <p:nvSpPr>
          <p:cNvPr id="351" name="Google Shape;351;p31"/>
          <p:cNvSpPr txBox="1"/>
          <p:nvPr/>
        </p:nvSpPr>
        <p:spPr>
          <a:xfrm>
            <a:off x="1192650" y="-130410"/>
            <a:ext cx="76434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Conclusion</a:t>
            </a:r>
            <a:endParaRPr sz="9000" dirty="0">
              <a:solidFill>
                <a:srgbClr val="6874E8"/>
              </a:solidFill>
              <a:latin typeface="Poppins"/>
              <a:ea typeface="Poppins"/>
              <a:cs typeface="Poppins"/>
              <a:sym typeface="Poppins"/>
            </a:endParaRPr>
          </a:p>
        </p:txBody>
      </p:sp>
      <p:sp>
        <p:nvSpPr>
          <p:cNvPr id="352" name="Google Shape;352;p31"/>
          <p:cNvSpPr txBox="1"/>
          <p:nvPr/>
        </p:nvSpPr>
        <p:spPr>
          <a:xfrm>
            <a:off x="1192650" y="1492562"/>
            <a:ext cx="159027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solidFill>
                  <a:schemeClr val="dk1"/>
                </a:solidFill>
                <a:latin typeface="Poppins" panose="00000500000000000000" pitchFamily="2" charset="0"/>
                <a:ea typeface="Poppins"/>
                <a:cs typeface="Poppins" panose="00000500000000000000" pitchFamily="2" charset="0"/>
                <a:sym typeface="Poppins"/>
              </a:rPr>
              <a:t>In conclusion, in our project ,we shall:</a:t>
            </a:r>
          </a:p>
          <a:p>
            <a:pPr marL="0" lvl="0" indent="0" algn="l" rtl="0">
              <a:spcBef>
                <a:spcPts val="0"/>
              </a:spcBef>
              <a:spcAft>
                <a:spcPts val="0"/>
              </a:spcAft>
              <a:buNone/>
            </a:pPr>
            <a:endParaRPr lang="en-US" sz="3000" dirty="0">
              <a:solidFill>
                <a:schemeClr val="dk1"/>
              </a:solidFill>
              <a:latin typeface="Poppins" panose="00000500000000000000" pitchFamily="2" charset="0"/>
              <a:ea typeface="Poppins"/>
              <a:cs typeface="Poppins" panose="00000500000000000000" pitchFamily="2" charset="0"/>
              <a:sym typeface="Poppins"/>
            </a:endParaRPr>
          </a:p>
          <a:p>
            <a:pPr marL="457200" lvl="0" indent="-457200" algn="l" rtl="0">
              <a:spcBef>
                <a:spcPts val="0"/>
              </a:spcBef>
              <a:spcAft>
                <a:spcPts val="0"/>
              </a:spcAft>
              <a:buFont typeface="Arial" panose="020B0604020202020204" pitchFamily="34" charset="0"/>
              <a:buChar char="•"/>
            </a:pPr>
            <a:r>
              <a:rPr lang="en-US" sz="3000" dirty="0">
                <a:solidFill>
                  <a:schemeClr val="dk1"/>
                </a:solidFill>
                <a:latin typeface="Poppins" panose="00000500000000000000" pitchFamily="2" charset="0"/>
                <a:ea typeface="Poppins"/>
                <a:cs typeface="Poppins" panose="00000500000000000000" pitchFamily="2" charset="0"/>
                <a:sym typeface="Poppins"/>
              </a:rPr>
              <a:t>Investigating the impact of particle size and temperature on shear thickening fluids (STFs).</a:t>
            </a:r>
          </a:p>
          <a:p>
            <a:pPr marL="457200" lvl="0" indent="-457200" algn="l" rtl="0">
              <a:spcBef>
                <a:spcPts val="0"/>
              </a:spcBef>
              <a:spcAft>
                <a:spcPts val="0"/>
              </a:spcAft>
              <a:buFont typeface="Arial" panose="020B0604020202020204" pitchFamily="34" charset="0"/>
              <a:buChar char="•"/>
            </a:pPr>
            <a:r>
              <a:rPr lang="en-US" sz="3000" dirty="0">
                <a:solidFill>
                  <a:schemeClr val="dk1"/>
                </a:solidFill>
                <a:latin typeface="Poppins" panose="00000500000000000000" pitchFamily="2" charset="0"/>
                <a:ea typeface="Poppins"/>
                <a:cs typeface="Poppins" panose="00000500000000000000" pitchFamily="2" charset="0"/>
                <a:sym typeface="Poppins"/>
              </a:rPr>
              <a:t>Synthesizing STF samples using silica nanoparticles of varying sizes (100 nm, 300 nm, and 500 nm).</a:t>
            </a:r>
          </a:p>
          <a:p>
            <a:pPr marL="457200" lvl="0" indent="-457200" algn="l" rtl="0">
              <a:spcBef>
                <a:spcPts val="0"/>
              </a:spcBef>
              <a:spcAft>
                <a:spcPts val="0"/>
              </a:spcAft>
              <a:buFont typeface="Arial" panose="020B0604020202020204" pitchFamily="34" charset="0"/>
              <a:buChar char="•"/>
            </a:pPr>
            <a:r>
              <a:rPr lang="en-US" sz="3000" dirty="0">
                <a:solidFill>
                  <a:schemeClr val="dk1"/>
                </a:solidFill>
                <a:latin typeface="Poppins" panose="00000500000000000000" pitchFamily="2" charset="0"/>
                <a:ea typeface="Poppins"/>
                <a:cs typeface="Poppins" panose="00000500000000000000" pitchFamily="2" charset="0"/>
                <a:sym typeface="Poppins"/>
              </a:rPr>
              <a:t>Conducting rheological studies to measure viscosity changes under different shear rates and temperatures (10°C, 20°C, and 30°C).</a:t>
            </a:r>
          </a:p>
          <a:p>
            <a:pPr marL="457200" lvl="0" indent="-457200" algn="l" rtl="0">
              <a:spcBef>
                <a:spcPts val="0"/>
              </a:spcBef>
              <a:spcAft>
                <a:spcPts val="0"/>
              </a:spcAft>
              <a:buFont typeface="Arial" panose="020B0604020202020204" pitchFamily="34" charset="0"/>
              <a:buChar char="•"/>
            </a:pPr>
            <a:r>
              <a:rPr lang="en-US" sz="3000" dirty="0">
                <a:solidFill>
                  <a:schemeClr val="dk1"/>
                </a:solidFill>
                <a:latin typeface="Poppins" panose="00000500000000000000" pitchFamily="2" charset="0"/>
                <a:ea typeface="Poppins"/>
                <a:cs typeface="Poppins" panose="00000500000000000000" pitchFamily="2" charset="0"/>
                <a:sym typeface="Poppins"/>
              </a:rPr>
              <a:t>Developing an artificial neural network (ANN) model to predict STF viscosity.</a:t>
            </a:r>
          </a:p>
        </p:txBody>
      </p:sp>
      <p:pic>
        <p:nvPicPr>
          <p:cNvPr id="3076" name="Picture 4" descr="Non-Newtonian Fabric-Fluid Composites: Fabrication, Characterization and  Testing for Anti-Ballistics Applications">
            <a:extLst>
              <a:ext uri="{FF2B5EF4-FFF2-40B4-BE49-F238E27FC236}">
                <a16:creationId xmlns:a16="http://schemas.microsoft.com/office/drawing/2014/main" id="{323FE4BE-E3BE-4AF8-E0CE-9BC2F63AD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778" y="6069753"/>
            <a:ext cx="5562764" cy="36549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p:nvPr/>
        </p:nvSpPr>
        <p:spPr>
          <a:xfrm>
            <a:off x="206477" y="1689325"/>
            <a:ext cx="17394900" cy="8232993"/>
          </a:xfrm>
          <a:prstGeom prst="rect">
            <a:avLst/>
          </a:prstGeom>
          <a:noFill/>
          <a:ln>
            <a:noFill/>
          </a:ln>
        </p:spPr>
        <p:txBody>
          <a:bodyPr spcFirstLastPara="1" wrap="square" lIns="91425" tIns="91425" rIns="91425" bIns="91425" anchor="t" anchorCtr="0">
            <a:spAutoFit/>
          </a:bodyPr>
          <a:lstStyle/>
          <a:p>
            <a:pPr marL="457200" algn="just" rtl="0" fontAlgn="base">
              <a:spcBef>
                <a:spcPts val="120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F.J. Galindo-</a:t>
            </a:r>
            <a:r>
              <a:rPr lang="en-IN" sz="2700" b="0" i="0" u="none" strike="noStrike" dirty="0" err="1">
                <a:solidFill>
                  <a:srgbClr val="000000"/>
                </a:solidFill>
                <a:effectLst/>
                <a:latin typeface="Cambria" panose="02040503050406030204" pitchFamily="18" charset="0"/>
              </a:rPr>
              <a:t>Rosales,F.J</a:t>
            </a:r>
            <a:r>
              <a:rPr lang="en-IN" sz="2700" b="0" i="0" u="none" strike="noStrike" dirty="0">
                <a:solidFill>
                  <a:srgbClr val="000000"/>
                </a:solidFill>
                <a:effectLst/>
                <a:latin typeface="Cambria" panose="02040503050406030204" pitchFamily="18" charset="0"/>
              </a:rPr>
              <a:t>. Rubio-Hernández, and A. Sevilla, (2011) ‘An apparent viscosity function for shear thickening fluids’, </a:t>
            </a:r>
            <a:r>
              <a:rPr lang="en-IN" sz="2700" b="0" i="1" u="none" strike="noStrike" dirty="0">
                <a:solidFill>
                  <a:srgbClr val="000000"/>
                </a:solidFill>
                <a:effectLst/>
                <a:latin typeface="Cambria" panose="02040503050406030204" pitchFamily="18" charset="0"/>
              </a:rPr>
              <a:t>Journal of Non-Newtonian Fluid Mechanics</a:t>
            </a:r>
            <a:r>
              <a:rPr lang="en-IN" sz="2700" b="0" i="0" u="none" strike="noStrike" dirty="0">
                <a:solidFill>
                  <a:srgbClr val="000000"/>
                </a:solidFill>
                <a:effectLst/>
                <a:latin typeface="Cambria" panose="02040503050406030204" pitchFamily="18" charset="0"/>
              </a:rPr>
              <a:t>, 166(5–6), pp. 321–325. doi:10.1016/j.jnnfm.2011.01.001. </a:t>
            </a:r>
          </a:p>
          <a:p>
            <a:pPr marL="457200" algn="just" rtl="0" fontAlgn="base">
              <a:spcBef>
                <a:spcPts val="0"/>
              </a:spcBef>
              <a:spcAft>
                <a:spcPts val="0"/>
              </a:spcAft>
            </a:pPr>
            <a:r>
              <a:rPr lang="en-IN" sz="2700" b="0" i="0" u="none" strike="noStrike" dirty="0">
                <a:solidFill>
                  <a:srgbClr val="000000"/>
                </a:solidFill>
                <a:effectLst/>
                <a:latin typeface="Cambria" panose="02040503050406030204" pitchFamily="18" charset="0"/>
              </a:rPr>
              <a:t> </a:t>
            </a: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Mohammad </a:t>
            </a:r>
            <a:r>
              <a:rPr lang="en-IN" sz="2700" b="0" i="0" u="none" strike="noStrike" dirty="0" err="1">
                <a:solidFill>
                  <a:srgbClr val="000000"/>
                </a:solidFill>
                <a:effectLst/>
                <a:latin typeface="Cambria" panose="02040503050406030204" pitchFamily="18" charset="0"/>
              </a:rPr>
              <a:t>Hemmat</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Esfe,Seyfolah</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Saedodin,Nima</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Sina,Masoud</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Afrand,Sara</a:t>
            </a:r>
            <a:r>
              <a:rPr lang="en-IN" sz="2700" b="0" i="0" u="none" strike="noStrike" dirty="0">
                <a:solidFill>
                  <a:srgbClr val="000000"/>
                </a:solidFill>
                <a:effectLst/>
                <a:latin typeface="Cambria" panose="02040503050406030204" pitchFamily="18" charset="0"/>
              </a:rPr>
              <a:t> Rostami, (2015) ‘Designing an artificial neural network to predict thermal conductivity and dynamic viscosity of ferromagnetic nanofluid’, </a:t>
            </a:r>
            <a:r>
              <a:rPr lang="en-IN" sz="2700" b="0" i="1" u="none" strike="noStrike" dirty="0">
                <a:solidFill>
                  <a:srgbClr val="000000"/>
                </a:solidFill>
                <a:effectLst/>
                <a:latin typeface="Cambria" panose="02040503050406030204" pitchFamily="18" charset="0"/>
              </a:rPr>
              <a:t>International Communications in Heat and Mass Transfer</a:t>
            </a:r>
            <a:r>
              <a:rPr lang="en-IN" sz="2700" b="0" i="0" u="none" strike="noStrike" dirty="0">
                <a:solidFill>
                  <a:srgbClr val="000000"/>
                </a:solidFill>
                <a:effectLst/>
                <a:latin typeface="Cambria" panose="02040503050406030204" pitchFamily="18" charset="0"/>
              </a:rPr>
              <a:t>, 68, pp. 50–57. doi:10.1016/j.icheatmasstransfer.2015.06.013. </a:t>
            </a:r>
          </a:p>
          <a:p>
            <a:pPr marL="457200" algn="just" rtl="0" fontAlgn="base">
              <a:spcBef>
                <a:spcPts val="0"/>
              </a:spcBef>
              <a:spcAft>
                <a:spcPts val="0"/>
              </a:spcAft>
            </a:pPr>
            <a:endParaRPr lang="en-IN" sz="2700" b="0" i="0" u="none" strike="noStrike" dirty="0">
              <a:solidFill>
                <a:srgbClr val="000000"/>
              </a:solidFill>
              <a:effectLst/>
              <a:latin typeface="Cambria" panose="02040503050406030204" pitchFamily="18" charset="0"/>
            </a:endParaRP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Marziyeh</a:t>
            </a:r>
            <a:r>
              <a:rPr lang="en-IN" sz="2700" b="0" i="0" u="none" strike="noStrike" dirty="0">
                <a:solidFill>
                  <a:srgbClr val="000000"/>
                </a:solidFill>
                <a:effectLst/>
                <a:latin typeface="Cambria" panose="02040503050406030204" pitchFamily="18" charset="0"/>
              </a:rPr>
              <a:t> Ramzi , Mahdi </a:t>
            </a:r>
            <a:r>
              <a:rPr lang="en-IN" sz="2700" b="0" i="0" u="none" strike="noStrike" dirty="0" err="1">
                <a:solidFill>
                  <a:srgbClr val="000000"/>
                </a:solidFill>
                <a:effectLst/>
                <a:latin typeface="Cambria" panose="02040503050406030204" pitchFamily="18" charset="0"/>
              </a:rPr>
              <a:t>Kashaninejad</a:t>
            </a:r>
            <a:r>
              <a:rPr lang="en-IN" sz="2700" b="0" i="0" u="none" strike="noStrike" dirty="0">
                <a:solidFill>
                  <a:srgbClr val="000000"/>
                </a:solidFill>
                <a:effectLst/>
                <a:latin typeface="Cambria" panose="02040503050406030204" pitchFamily="18" charset="0"/>
              </a:rPr>
              <a:t> , Fakhreddin Salehi , Ali Reza Sadeghi </a:t>
            </a:r>
            <a:r>
              <a:rPr lang="en-IN" sz="2700" b="0" i="0" u="none" strike="noStrike" dirty="0" err="1">
                <a:solidFill>
                  <a:srgbClr val="000000"/>
                </a:solidFill>
                <a:effectLst/>
                <a:latin typeface="Cambria" panose="02040503050406030204" pitchFamily="18" charset="0"/>
              </a:rPr>
              <a:t>Mahoonak</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Seyed</a:t>
            </a:r>
            <a:r>
              <a:rPr lang="en-IN" sz="2700" b="0" i="0" u="none" strike="noStrike" dirty="0">
                <a:solidFill>
                  <a:srgbClr val="000000"/>
                </a:solidFill>
                <a:effectLst/>
                <a:latin typeface="Cambria" panose="02040503050406030204" pitchFamily="18" charset="0"/>
              </a:rPr>
              <a:t> Mohammad Ali </a:t>
            </a:r>
            <a:r>
              <a:rPr lang="en-IN" sz="2700" b="0" i="0" u="none" strike="noStrike" dirty="0" err="1">
                <a:solidFill>
                  <a:srgbClr val="000000"/>
                </a:solidFill>
                <a:effectLst/>
                <a:latin typeface="Cambria" panose="02040503050406030204" pitchFamily="18" charset="0"/>
              </a:rPr>
              <a:t>Razavi</a:t>
            </a:r>
            <a:r>
              <a:rPr lang="en-IN" sz="2700" b="0" i="0" u="none" strike="noStrike" dirty="0">
                <a:solidFill>
                  <a:srgbClr val="000000"/>
                </a:solidFill>
                <a:effectLst/>
                <a:latin typeface="Cambria" panose="02040503050406030204" pitchFamily="18" charset="0"/>
              </a:rPr>
              <a:t> (2015) ‘</a:t>
            </a:r>
            <a:r>
              <a:rPr lang="en-IN" sz="2700" b="0" i="0" u="none" strike="noStrike" dirty="0" err="1">
                <a:solidFill>
                  <a:srgbClr val="000000"/>
                </a:solidFill>
                <a:effectLst/>
                <a:latin typeface="Cambria" panose="02040503050406030204" pitchFamily="18" charset="0"/>
              </a:rPr>
              <a:t>Modeling</a:t>
            </a:r>
            <a:r>
              <a:rPr lang="en-IN" sz="2700" b="0" i="0" u="none" strike="noStrike" dirty="0">
                <a:solidFill>
                  <a:srgbClr val="000000"/>
                </a:solidFill>
                <a:effectLst/>
                <a:latin typeface="Cambria" panose="02040503050406030204" pitchFamily="18" charset="0"/>
              </a:rPr>
              <a:t> of rheological </a:t>
            </a:r>
            <a:r>
              <a:rPr lang="en-IN" sz="2700" b="0" i="0" u="none" strike="noStrike" dirty="0" err="1">
                <a:solidFill>
                  <a:srgbClr val="000000"/>
                </a:solidFill>
                <a:effectLst/>
                <a:latin typeface="Cambria" panose="02040503050406030204" pitchFamily="18" charset="0"/>
              </a:rPr>
              <a:t>behavior</a:t>
            </a:r>
            <a:r>
              <a:rPr lang="en-IN" sz="2700" b="0" i="0" u="none" strike="noStrike" dirty="0">
                <a:solidFill>
                  <a:srgbClr val="000000"/>
                </a:solidFill>
                <a:effectLst/>
                <a:latin typeface="Cambria" panose="02040503050406030204" pitchFamily="18" charset="0"/>
              </a:rPr>
              <a:t> of honey using genetic algorithm–artificial neural network and adaptive neuro-fuzzy inference system’, </a:t>
            </a:r>
            <a:r>
              <a:rPr lang="en-IN" sz="2700" b="0" i="1" u="none" strike="noStrike" dirty="0">
                <a:solidFill>
                  <a:srgbClr val="000000"/>
                </a:solidFill>
                <a:effectLst/>
                <a:latin typeface="Cambria" panose="02040503050406030204" pitchFamily="18" charset="0"/>
              </a:rPr>
              <a:t>Food Bioscience</a:t>
            </a:r>
            <a:r>
              <a:rPr lang="en-IN" sz="2700" b="0" i="0" u="none" strike="noStrike" dirty="0">
                <a:solidFill>
                  <a:srgbClr val="000000"/>
                </a:solidFill>
                <a:effectLst/>
                <a:latin typeface="Cambria" panose="02040503050406030204" pitchFamily="18" charset="0"/>
              </a:rPr>
              <a:t>, 9, pp. 60–67. doi:10.1016/j.fbio.2014.12.001. </a:t>
            </a:r>
          </a:p>
          <a:p>
            <a:pPr marL="457200" algn="just" rtl="0" fontAlgn="base">
              <a:spcBef>
                <a:spcPts val="0"/>
              </a:spcBef>
              <a:spcAft>
                <a:spcPts val="0"/>
              </a:spcAft>
            </a:pPr>
            <a:endParaRPr lang="en-IN" sz="2700" b="0" i="0" u="none" strike="noStrike" dirty="0">
              <a:solidFill>
                <a:srgbClr val="000000"/>
              </a:solidFill>
              <a:effectLst/>
              <a:latin typeface="Cambria" panose="02040503050406030204" pitchFamily="18" charset="0"/>
            </a:endParaRP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Zarei</a:t>
            </a:r>
            <a:r>
              <a:rPr lang="en-IN" sz="2700" b="0" i="0" u="none" strike="noStrike" dirty="0">
                <a:solidFill>
                  <a:srgbClr val="000000"/>
                </a:solidFill>
                <a:effectLst/>
                <a:latin typeface="Cambria" panose="02040503050406030204" pitchFamily="18" charset="0"/>
              </a:rPr>
              <a:t>, M. and </a:t>
            </a:r>
            <a:r>
              <a:rPr lang="en-IN" sz="2700" b="0" i="0" u="none" strike="noStrike" dirty="0" err="1">
                <a:solidFill>
                  <a:srgbClr val="000000"/>
                </a:solidFill>
                <a:effectLst/>
                <a:latin typeface="Cambria" panose="02040503050406030204" pitchFamily="18" charset="0"/>
              </a:rPr>
              <a:t>Aalaie</a:t>
            </a:r>
            <a:r>
              <a:rPr lang="en-IN" sz="2700" b="0" i="0" u="none" strike="noStrike" dirty="0">
                <a:solidFill>
                  <a:srgbClr val="000000"/>
                </a:solidFill>
                <a:effectLst/>
                <a:latin typeface="Cambria" panose="02040503050406030204" pitchFamily="18" charset="0"/>
              </a:rPr>
              <a:t>, J. (2020) ‘Application of shear thickening fluids in material development’, </a:t>
            </a:r>
            <a:r>
              <a:rPr lang="en-IN" sz="2700" b="0" i="1" u="none" strike="noStrike" dirty="0">
                <a:solidFill>
                  <a:srgbClr val="000000"/>
                </a:solidFill>
                <a:effectLst/>
                <a:latin typeface="Cambria" panose="02040503050406030204" pitchFamily="18" charset="0"/>
              </a:rPr>
              <a:t>Journal of Materials Research and Technology</a:t>
            </a:r>
            <a:r>
              <a:rPr lang="en-IN" sz="2700" b="0" i="0" u="none" strike="noStrike" dirty="0">
                <a:solidFill>
                  <a:srgbClr val="000000"/>
                </a:solidFill>
                <a:effectLst/>
                <a:latin typeface="Cambria" panose="02040503050406030204" pitchFamily="18" charset="0"/>
              </a:rPr>
              <a:t>, 9(5), pp. 10411–10433. doi:10.1016/j.jmrt.2020.07.049. </a:t>
            </a:r>
          </a:p>
          <a:p>
            <a:pPr marL="457200" algn="just" rtl="0" fontAlgn="base">
              <a:spcBef>
                <a:spcPts val="0"/>
              </a:spcBef>
              <a:spcAft>
                <a:spcPts val="0"/>
              </a:spcAft>
            </a:pPr>
            <a:endParaRPr lang="en-IN" sz="2700" b="0" i="0" u="none" strike="noStrike" dirty="0">
              <a:solidFill>
                <a:srgbClr val="000000"/>
              </a:solidFill>
              <a:effectLst/>
              <a:latin typeface="Cambria" panose="02040503050406030204" pitchFamily="18" charset="0"/>
            </a:endParaRP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Sanchi Arora, </a:t>
            </a:r>
            <a:r>
              <a:rPr lang="en-IN" sz="2700" b="0" i="0" u="none" strike="noStrike" dirty="0" err="1">
                <a:solidFill>
                  <a:srgbClr val="000000"/>
                </a:solidFill>
                <a:effectLst/>
                <a:latin typeface="Cambria" panose="02040503050406030204" pitchFamily="18" charset="0"/>
              </a:rPr>
              <a:t>Animesh</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Laha</a:t>
            </a:r>
            <a:r>
              <a:rPr lang="en-IN" sz="2700" b="0" i="0" u="none" strike="noStrike" dirty="0">
                <a:solidFill>
                  <a:srgbClr val="000000"/>
                </a:solidFill>
                <a:effectLst/>
                <a:latin typeface="Cambria" panose="02040503050406030204" pitchFamily="18" charset="0"/>
              </a:rPr>
              <a:t>, Abhijit Majumdar and Bhupendra Singh </a:t>
            </a:r>
            <a:r>
              <a:rPr lang="en-IN" sz="2700" b="0" i="0" u="none" strike="noStrike" dirty="0" err="1">
                <a:solidFill>
                  <a:srgbClr val="000000"/>
                </a:solidFill>
                <a:effectLst/>
                <a:latin typeface="Cambria" panose="02040503050406030204" pitchFamily="18" charset="0"/>
              </a:rPr>
              <a:t>Butola</a:t>
            </a:r>
            <a:r>
              <a:rPr lang="en-IN" sz="2700" b="0" i="0" u="none" strike="noStrike" dirty="0">
                <a:solidFill>
                  <a:srgbClr val="000000"/>
                </a:solidFill>
                <a:effectLst/>
                <a:latin typeface="Cambria" panose="02040503050406030204" pitchFamily="18" charset="0"/>
              </a:rPr>
              <a:t> (2017) ‘Prediction of rheology of shear thickening fluids using phenomenological and artificial neural network models’, </a:t>
            </a:r>
            <a:r>
              <a:rPr lang="en-IN" sz="2700" b="0" i="1" u="none" strike="noStrike" dirty="0">
                <a:solidFill>
                  <a:srgbClr val="000000"/>
                </a:solidFill>
                <a:effectLst/>
                <a:latin typeface="Cambria" panose="02040503050406030204" pitchFamily="18" charset="0"/>
              </a:rPr>
              <a:t>Korea-Australia Rheology Journal</a:t>
            </a:r>
            <a:r>
              <a:rPr lang="en-IN" sz="2700" b="0" i="0" u="none" strike="noStrike" dirty="0">
                <a:solidFill>
                  <a:srgbClr val="000000"/>
                </a:solidFill>
                <a:effectLst/>
                <a:latin typeface="Cambria" panose="02040503050406030204" pitchFamily="18" charset="0"/>
              </a:rPr>
              <a:t>, 29(3), pp. 185–193. doi:10.1007/s13367-017-0019-x.</a:t>
            </a:r>
            <a:endParaRPr sz="2700" dirty="0"/>
          </a:p>
        </p:txBody>
      </p:sp>
      <p:sp>
        <p:nvSpPr>
          <p:cNvPr id="427" name="Google Shape;427;p35"/>
          <p:cNvSpPr txBox="1"/>
          <p:nvPr/>
        </p:nvSpPr>
        <p:spPr>
          <a:xfrm>
            <a:off x="-125" y="303925"/>
            <a:ext cx="18288000" cy="138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References</a:t>
            </a:r>
            <a:endParaRPr sz="9000">
              <a:solidFill>
                <a:srgbClr val="6874E8"/>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p:nvPr/>
        </p:nvSpPr>
        <p:spPr>
          <a:xfrm>
            <a:off x="4471925" y="3291000"/>
            <a:ext cx="9755400" cy="387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0">
                <a:solidFill>
                  <a:srgbClr val="6874E8"/>
                </a:solidFill>
                <a:latin typeface="Poppins Black"/>
                <a:ea typeface="Poppins Black"/>
                <a:cs typeface="Poppins Black"/>
                <a:sym typeface="Poppins Black"/>
              </a:rPr>
              <a:t>THANK </a:t>
            </a:r>
            <a:endParaRPr sz="12000">
              <a:solidFill>
                <a:srgbClr val="6874E8"/>
              </a:solidFill>
              <a:latin typeface="Poppins Black"/>
              <a:ea typeface="Poppins Black"/>
              <a:cs typeface="Poppins Black"/>
              <a:sym typeface="Poppins Black"/>
            </a:endParaRPr>
          </a:p>
          <a:p>
            <a:pPr marL="0" lvl="0" indent="0" algn="ctr" rtl="0">
              <a:spcBef>
                <a:spcPts val="0"/>
              </a:spcBef>
              <a:spcAft>
                <a:spcPts val="0"/>
              </a:spcAft>
              <a:buNone/>
            </a:pPr>
            <a:r>
              <a:rPr lang="en-US" sz="12000">
                <a:solidFill>
                  <a:srgbClr val="6874E8"/>
                </a:solidFill>
                <a:latin typeface="Poppins Black"/>
                <a:ea typeface="Poppins Black"/>
                <a:cs typeface="Poppins Black"/>
                <a:sym typeface="Poppins Black"/>
              </a:rPr>
              <a:t>YOU!</a:t>
            </a:r>
            <a:endParaRPr sz="12000">
              <a:solidFill>
                <a:srgbClr val="6874E8"/>
              </a:solidFill>
              <a:latin typeface="Poppins Black"/>
              <a:ea typeface="Poppins Black"/>
              <a:cs typeface="Poppins Black"/>
              <a:sym typeface="Poppi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8" name="Shape 3">
            <a:extLst>
              <a:ext uri="{FF2B5EF4-FFF2-40B4-BE49-F238E27FC236}">
                <a16:creationId xmlns:a16="http://schemas.microsoft.com/office/drawing/2014/main" id="{79F1F811-E14E-CA6E-C2C1-54E1DB09D11D}"/>
              </a:ext>
            </a:extLst>
          </p:cNvPr>
          <p:cNvSpPr/>
          <p:nvPr/>
        </p:nvSpPr>
        <p:spPr>
          <a:xfrm>
            <a:off x="1285213" y="2331473"/>
            <a:ext cx="1975546" cy="968130"/>
          </a:xfrm>
          <a:prstGeom prst="roundRect">
            <a:avLst>
              <a:gd name="adj" fmla="val 10414"/>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29" name="Text 4">
            <a:extLst>
              <a:ext uri="{FF2B5EF4-FFF2-40B4-BE49-F238E27FC236}">
                <a16:creationId xmlns:a16="http://schemas.microsoft.com/office/drawing/2014/main" id="{07340DE2-D5C3-9524-71DD-908B2D1B19A7}"/>
              </a:ext>
            </a:extLst>
          </p:cNvPr>
          <p:cNvSpPr/>
          <p:nvPr/>
        </p:nvSpPr>
        <p:spPr>
          <a:xfrm flipH="1">
            <a:off x="1721071" y="2519523"/>
            <a:ext cx="404603" cy="49886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1</a:t>
            </a:r>
            <a:endParaRPr lang="en-US" sz="2800" dirty="0"/>
          </a:p>
        </p:txBody>
      </p:sp>
      <p:sp>
        <p:nvSpPr>
          <p:cNvPr id="30" name="Text 5">
            <a:extLst>
              <a:ext uri="{FF2B5EF4-FFF2-40B4-BE49-F238E27FC236}">
                <a16:creationId xmlns:a16="http://schemas.microsoft.com/office/drawing/2014/main" id="{9BB87EEF-0555-B42C-947B-35D3468AB3C3}"/>
              </a:ext>
            </a:extLst>
          </p:cNvPr>
          <p:cNvSpPr/>
          <p:nvPr/>
        </p:nvSpPr>
        <p:spPr>
          <a:xfrm>
            <a:off x="9630933" y="2716263"/>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Introduction</a:t>
            </a:r>
            <a:endParaRPr lang="en-US" sz="2800" dirty="0"/>
          </a:p>
        </p:txBody>
      </p:sp>
      <p:sp>
        <p:nvSpPr>
          <p:cNvPr id="32" name="Shape 7">
            <a:extLst>
              <a:ext uri="{FF2B5EF4-FFF2-40B4-BE49-F238E27FC236}">
                <a16:creationId xmlns:a16="http://schemas.microsoft.com/office/drawing/2014/main" id="{E87CE011-E3C1-AAFF-D6B9-E8F97E9844DC}"/>
              </a:ext>
            </a:extLst>
          </p:cNvPr>
          <p:cNvSpPr/>
          <p:nvPr/>
        </p:nvSpPr>
        <p:spPr>
          <a:xfrm flipV="1">
            <a:off x="3208288" y="3092682"/>
            <a:ext cx="8885389" cy="60428"/>
          </a:xfrm>
          <a:prstGeom prst="rect">
            <a:avLst/>
          </a:prstGeom>
          <a:solidFill>
            <a:srgbClr val="C9C9CE"/>
          </a:solidFill>
          <a:ln/>
        </p:spPr>
        <p:txBody>
          <a:bodyPr/>
          <a:lstStyle/>
          <a:p>
            <a:endParaRPr lang="en-IN"/>
          </a:p>
        </p:txBody>
      </p:sp>
      <p:sp>
        <p:nvSpPr>
          <p:cNvPr id="33" name="Shape 8">
            <a:extLst>
              <a:ext uri="{FF2B5EF4-FFF2-40B4-BE49-F238E27FC236}">
                <a16:creationId xmlns:a16="http://schemas.microsoft.com/office/drawing/2014/main" id="{BC0ACC87-448D-CD9C-4B48-6934DA04A27A}"/>
              </a:ext>
            </a:extLst>
          </p:cNvPr>
          <p:cNvSpPr/>
          <p:nvPr/>
        </p:nvSpPr>
        <p:spPr>
          <a:xfrm>
            <a:off x="1265210" y="3345438"/>
            <a:ext cx="2742910" cy="1054578"/>
          </a:xfrm>
          <a:prstGeom prst="roundRect">
            <a:avLst>
              <a:gd name="adj" fmla="val 10414"/>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34" name="Text 9">
            <a:extLst>
              <a:ext uri="{FF2B5EF4-FFF2-40B4-BE49-F238E27FC236}">
                <a16:creationId xmlns:a16="http://schemas.microsoft.com/office/drawing/2014/main" id="{0B7B7759-B560-3178-34D8-631C1CD778DA}"/>
              </a:ext>
            </a:extLst>
          </p:cNvPr>
          <p:cNvSpPr/>
          <p:nvPr/>
        </p:nvSpPr>
        <p:spPr>
          <a:xfrm>
            <a:off x="1645563" y="3623292"/>
            <a:ext cx="595625" cy="49886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2</a:t>
            </a:r>
            <a:endParaRPr lang="en-US" sz="2800" dirty="0"/>
          </a:p>
        </p:txBody>
      </p:sp>
      <p:sp>
        <p:nvSpPr>
          <p:cNvPr id="37" name="Shape 12">
            <a:extLst>
              <a:ext uri="{FF2B5EF4-FFF2-40B4-BE49-F238E27FC236}">
                <a16:creationId xmlns:a16="http://schemas.microsoft.com/office/drawing/2014/main" id="{CF9876AF-4385-C71F-1E69-5583D87A84AC}"/>
              </a:ext>
            </a:extLst>
          </p:cNvPr>
          <p:cNvSpPr/>
          <p:nvPr/>
        </p:nvSpPr>
        <p:spPr>
          <a:xfrm>
            <a:off x="4008120" y="4123670"/>
            <a:ext cx="8085558" cy="62110"/>
          </a:xfrm>
          <a:prstGeom prst="rect">
            <a:avLst/>
          </a:prstGeom>
          <a:solidFill>
            <a:srgbClr val="C9C9CE"/>
          </a:solidFill>
          <a:ln/>
        </p:spPr>
        <p:txBody>
          <a:bodyPr/>
          <a:lstStyle/>
          <a:p>
            <a:endParaRPr lang="en-IN"/>
          </a:p>
        </p:txBody>
      </p:sp>
      <p:sp>
        <p:nvSpPr>
          <p:cNvPr id="38" name="Shape 13">
            <a:extLst>
              <a:ext uri="{FF2B5EF4-FFF2-40B4-BE49-F238E27FC236}">
                <a16:creationId xmlns:a16="http://schemas.microsoft.com/office/drawing/2014/main" id="{8AFEAF1D-D4EC-A5D4-1B79-29935DE52EC1}"/>
              </a:ext>
            </a:extLst>
          </p:cNvPr>
          <p:cNvSpPr/>
          <p:nvPr/>
        </p:nvSpPr>
        <p:spPr>
          <a:xfrm>
            <a:off x="1265211" y="4462180"/>
            <a:ext cx="3662390" cy="828648"/>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39" name="Text 14">
            <a:extLst>
              <a:ext uri="{FF2B5EF4-FFF2-40B4-BE49-F238E27FC236}">
                <a16:creationId xmlns:a16="http://schemas.microsoft.com/office/drawing/2014/main" id="{C1D6247C-3207-EFB2-8221-A3E9C9C158DF}"/>
              </a:ext>
            </a:extLst>
          </p:cNvPr>
          <p:cNvSpPr/>
          <p:nvPr/>
        </p:nvSpPr>
        <p:spPr>
          <a:xfrm>
            <a:off x="1742853" y="4556797"/>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3</a:t>
            </a:r>
            <a:endParaRPr lang="en-US" sz="2800" dirty="0"/>
          </a:p>
        </p:txBody>
      </p:sp>
      <p:sp>
        <p:nvSpPr>
          <p:cNvPr id="44" name="Shape 12">
            <a:extLst>
              <a:ext uri="{FF2B5EF4-FFF2-40B4-BE49-F238E27FC236}">
                <a16:creationId xmlns:a16="http://schemas.microsoft.com/office/drawing/2014/main" id="{5EF27902-ABF0-5910-99AB-E520BA8B4303}"/>
              </a:ext>
            </a:extLst>
          </p:cNvPr>
          <p:cNvSpPr/>
          <p:nvPr/>
        </p:nvSpPr>
        <p:spPr>
          <a:xfrm>
            <a:off x="4927602" y="5150186"/>
            <a:ext cx="7166076" cy="45719"/>
          </a:xfrm>
          <a:prstGeom prst="rect">
            <a:avLst/>
          </a:prstGeom>
          <a:solidFill>
            <a:srgbClr val="C9C9CE"/>
          </a:solidFill>
          <a:ln/>
        </p:spPr>
        <p:txBody>
          <a:bodyPr/>
          <a:lstStyle/>
          <a:p>
            <a:endParaRPr lang="en-IN"/>
          </a:p>
        </p:txBody>
      </p:sp>
      <p:sp>
        <p:nvSpPr>
          <p:cNvPr id="45" name="Text 5">
            <a:extLst>
              <a:ext uri="{FF2B5EF4-FFF2-40B4-BE49-F238E27FC236}">
                <a16:creationId xmlns:a16="http://schemas.microsoft.com/office/drawing/2014/main" id="{090004E0-9290-7B42-CD1E-B317021A5619}"/>
              </a:ext>
            </a:extLst>
          </p:cNvPr>
          <p:cNvSpPr/>
          <p:nvPr/>
        </p:nvSpPr>
        <p:spPr>
          <a:xfrm>
            <a:off x="9968797" y="3745045"/>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Objectives</a:t>
            </a:r>
            <a:endParaRPr lang="en-US" sz="2800" dirty="0"/>
          </a:p>
        </p:txBody>
      </p:sp>
      <p:sp>
        <p:nvSpPr>
          <p:cNvPr id="46" name="Text 5">
            <a:extLst>
              <a:ext uri="{FF2B5EF4-FFF2-40B4-BE49-F238E27FC236}">
                <a16:creationId xmlns:a16="http://schemas.microsoft.com/office/drawing/2014/main" id="{209FFEAE-5106-AE01-1121-DF1B1E2244A3}"/>
              </a:ext>
            </a:extLst>
          </p:cNvPr>
          <p:cNvSpPr/>
          <p:nvPr/>
        </p:nvSpPr>
        <p:spPr>
          <a:xfrm>
            <a:off x="9449056" y="4655387"/>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Methodology</a:t>
            </a:r>
            <a:endParaRPr lang="en-US" sz="2800" dirty="0"/>
          </a:p>
        </p:txBody>
      </p:sp>
      <p:sp>
        <p:nvSpPr>
          <p:cNvPr id="47" name="Shape 13">
            <a:extLst>
              <a:ext uri="{FF2B5EF4-FFF2-40B4-BE49-F238E27FC236}">
                <a16:creationId xmlns:a16="http://schemas.microsoft.com/office/drawing/2014/main" id="{2DEBA52C-37FF-B2F8-599A-9C1012A13266}"/>
              </a:ext>
            </a:extLst>
          </p:cNvPr>
          <p:cNvSpPr/>
          <p:nvPr/>
        </p:nvSpPr>
        <p:spPr>
          <a:xfrm>
            <a:off x="1265211" y="5391341"/>
            <a:ext cx="4292310" cy="828648"/>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48" name="Text 14">
            <a:extLst>
              <a:ext uri="{FF2B5EF4-FFF2-40B4-BE49-F238E27FC236}">
                <a16:creationId xmlns:a16="http://schemas.microsoft.com/office/drawing/2014/main" id="{CFFEB862-C840-B813-7D64-F38B2890F2E8}"/>
              </a:ext>
            </a:extLst>
          </p:cNvPr>
          <p:cNvSpPr/>
          <p:nvPr/>
        </p:nvSpPr>
        <p:spPr>
          <a:xfrm>
            <a:off x="1742853" y="5485958"/>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4</a:t>
            </a:r>
            <a:endParaRPr lang="en-US" sz="2800" dirty="0"/>
          </a:p>
        </p:txBody>
      </p:sp>
      <p:sp>
        <p:nvSpPr>
          <p:cNvPr id="49" name="Shape 12">
            <a:extLst>
              <a:ext uri="{FF2B5EF4-FFF2-40B4-BE49-F238E27FC236}">
                <a16:creationId xmlns:a16="http://schemas.microsoft.com/office/drawing/2014/main" id="{A0439274-F947-2A3A-143B-97BF94A80C25}"/>
              </a:ext>
            </a:extLst>
          </p:cNvPr>
          <p:cNvSpPr/>
          <p:nvPr/>
        </p:nvSpPr>
        <p:spPr>
          <a:xfrm flipV="1">
            <a:off x="5516880" y="6018920"/>
            <a:ext cx="6576797" cy="60428"/>
          </a:xfrm>
          <a:prstGeom prst="rect">
            <a:avLst/>
          </a:prstGeom>
          <a:solidFill>
            <a:srgbClr val="C9C9CE"/>
          </a:solidFill>
          <a:ln/>
        </p:spPr>
        <p:txBody>
          <a:bodyPr/>
          <a:lstStyle/>
          <a:p>
            <a:endParaRPr lang="en-IN"/>
          </a:p>
        </p:txBody>
      </p:sp>
      <p:sp>
        <p:nvSpPr>
          <p:cNvPr id="50" name="Text 5">
            <a:extLst>
              <a:ext uri="{FF2B5EF4-FFF2-40B4-BE49-F238E27FC236}">
                <a16:creationId xmlns:a16="http://schemas.microsoft.com/office/drawing/2014/main" id="{05B1D97A-6AA2-DCF0-3D70-04E43CA5BCDC}"/>
              </a:ext>
            </a:extLst>
          </p:cNvPr>
          <p:cNvSpPr/>
          <p:nvPr/>
        </p:nvSpPr>
        <p:spPr>
          <a:xfrm>
            <a:off x="9449056" y="5637277"/>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Future Scope</a:t>
            </a:r>
            <a:endParaRPr lang="en-US" sz="2800" dirty="0"/>
          </a:p>
        </p:txBody>
      </p:sp>
      <p:sp>
        <p:nvSpPr>
          <p:cNvPr id="51" name="Shape 13">
            <a:extLst>
              <a:ext uri="{FF2B5EF4-FFF2-40B4-BE49-F238E27FC236}">
                <a16:creationId xmlns:a16="http://schemas.microsoft.com/office/drawing/2014/main" id="{17CE4425-2FF8-EDCA-29A4-14D56E807DEF}"/>
              </a:ext>
            </a:extLst>
          </p:cNvPr>
          <p:cNvSpPr/>
          <p:nvPr/>
        </p:nvSpPr>
        <p:spPr>
          <a:xfrm>
            <a:off x="1265211" y="6316956"/>
            <a:ext cx="4952710" cy="828648"/>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52" name="Text 14">
            <a:extLst>
              <a:ext uri="{FF2B5EF4-FFF2-40B4-BE49-F238E27FC236}">
                <a16:creationId xmlns:a16="http://schemas.microsoft.com/office/drawing/2014/main" id="{2E64AA4B-6F18-DE7C-CDD7-524EA1781D3C}"/>
              </a:ext>
            </a:extLst>
          </p:cNvPr>
          <p:cNvSpPr/>
          <p:nvPr/>
        </p:nvSpPr>
        <p:spPr>
          <a:xfrm>
            <a:off x="1742853" y="6411573"/>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5</a:t>
            </a:r>
            <a:endParaRPr lang="en-US" sz="2800" dirty="0"/>
          </a:p>
        </p:txBody>
      </p:sp>
      <p:sp>
        <p:nvSpPr>
          <p:cNvPr id="53" name="Shape 12">
            <a:extLst>
              <a:ext uri="{FF2B5EF4-FFF2-40B4-BE49-F238E27FC236}">
                <a16:creationId xmlns:a16="http://schemas.microsoft.com/office/drawing/2014/main" id="{CCA691D3-ED38-D699-0DD2-34E1603F084F}"/>
              </a:ext>
            </a:extLst>
          </p:cNvPr>
          <p:cNvSpPr/>
          <p:nvPr/>
        </p:nvSpPr>
        <p:spPr>
          <a:xfrm flipV="1">
            <a:off x="6182360" y="6944535"/>
            <a:ext cx="5911317" cy="53741"/>
          </a:xfrm>
          <a:prstGeom prst="rect">
            <a:avLst/>
          </a:prstGeom>
          <a:solidFill>
            <a:srgbClr val="C9C9CE"/>
          </a:solidFill>
          <a:ln/>
        </p:spPr>
        <p:txBody>
          <a:bodyPr/>
          <a:lstStyle/>
          <a:p>
            <a:endParaRPr lang="en-IN"/>
          </a:p>
        </p:txBody>
      </p:sp>
      <p:sp>
        <p:nvSpPr>
          <p:cNvPr id="54" name="Text 5">
            <a:extLst>
              <a:ext uri="{FF2B5EF4-FFF2-40B4-BE49-F238E27FC236}">
                <a16:creationId xmlns:a16="http://schemas.microsoft.com/office/drawing/2014/main" id="{11ECE5DB-A306-599D-0AE4-0B9D33D29DA5}"/>
              </a:ext>
            </a:extLst>
          </p:cNvPr>
          <p:cNvSpPr/>
          <p:nvPr/>
        </p:nvSpPr>
        <p:spPr>
          <a:xfrm>
            <a:off x="10157239" y="6598357"/>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Timeline</a:t>
            </a:r>
            <a:endParaRPr lang="en-US" sz="2800" dirty="0"/>
          </a:p>
        </p:txBody>
      </p:sp>
      <p:sp>
        <p:nvSpPr>
          <p:cNvPr id="55" name="Shape 13">
            <a:extLst>
              <a:ext uri="{FF2B5EF4-FFF2-40B4-BE49-F238E27FC236}">
                <a16:creationId xmlns:a16="http://schemas.microsoft.com/office/drawing/2014/main" id="{2CC5DF04-85E1-0C09-E1E4-00814D93D839}"/>
              </a:ext>
            </a:extLst>
          </p:cNvPr>
          <p:cNvSpPr/>
          <p:nvPr/>
        </p:nvSpPr>
        <p:spPr>
          <a:xfrm>
            <a:off x="1285213" y="7281363"/>
            <a:ext cx="5491507" cy="828648"/>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56" name="Text 14">
            <a:extLst>
              <a:ext uri="{FF2B5EF4-FFF2-40B4-BE49-F238E27FC236}">
                <a16:creationId xmlns:a16="http://schemas.microsoft.com/office/drawing/2014/main" id="{3B536037-3D8E-32B3-C5AF-A0E226A79917}"/>
              </a:ext>
            </a:extLst>
          </p:cNvPr>
          <p:cNvSpPr/>
          <p:nvPr/>
        </p:nvSpPr>
        <p:spPr>
          <a:xfrm>
            <a:off x="1762856" y="7375980"/>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6</a:t>
            </a:r>
            <a:endParaRPr lang="en-US" sz="2800" dirty="0"/>
          </a:p>
        </p:txBody>
      </p:sp>
      <p:sp>
        <p:nvSpPr>
          <p:cNvPr id="57" name="Shape 12">
            <a:extLst>
              <a:ext uri="{FF2B5EF4-FFF2-40B4-BE49-F238E27FC236}">
                <a16:creationId xmlns:a16="http://schemas.microsoft.com/office/drawing/2014/main" id="{751E05C6-329C-B033-DC1F-EE072488C3EA}"/>
              </a:ext>
            </a:extLst>
          </p:cNvPr>
          <p:cNvSpPr/>
          <p:nvPr/>
        </p:nvSpPr>
        <p:spPr>
          <a:xfrm flipV="1">
            <a:off x="6776720" y="7922496"/>
            <a:ext cx="5316957" cy="45719"/>
          </a:xfrm>
          <a:prstGeom prst="rect">
            <a:avLst/>
          </a:prstGeom>
          <a:solidFill>
            <a:srgbClr val="C9C9CE"/>
          </a:solidFill>
          <a:ln/>
        </p:spPr>
        <p:txBody>
          <a:bodyPr/>
          <a:lstStyle/>
          <a:p>
            <a:endParaRPr lang="en-IN"/>
          </a:p>
        </p:txBody>
      </p:sp>
      <p:sp>
        <p:nvSpPr>
          <p:cNvPr id="58" name="Text 5">
            <a:extLst>
              <a:ext uri="{FF2B5EF4-FFF2-40B4-BE49-F238E27FC236}">
                <a16:creationId xmlns:a16="http://schemas.microsoft.com/office/drawing/2014/main" id="{F8F04833-A2C8-B919-C369-9F27EE2701EC}"/>
              </a:ext>
            </a:extLst>
          </p:cNvPr>
          <p:cNvSpPr/>
          <p:nvPr/>
        </p:nvSpPr>
        <p:spPr>
          <a:xfrm>
            <a:off x="10433024" y="7566710"/>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Budget</a:t>
            </a:r>
            <a:endParaRPr lang="en-US" sz="2800" dirty="0"/>
          </a:p>
        </p:txBody>
      </p:sp>
      <p:sp>
        <p:nvSpPr>
          <p:cNvPr id="59" name="Shape 13">
            <a:extLst>
              <a:ext uri="{FF2B5EF4-FFF2-40B4-BE49-F238E27FC236}">
                <a16:creationId xmlns:a16="http://schemas.microsoft.com/office/drawing/2014/main" id="{BCBDAB60-19F0-E79F-CB94-16626035624A}"/>
              </a:ext>
            </a:extLst>
          </p:cNvPr>
          <p:cNvSpPr/>
          <p:nvPr/>
        </p:nvSpPr>
        <p:spPr>
          <a:xfrm>
            <a:off x="1285213" y="8249373"/>
            <a:ext cx="5926931" cy="828648"/>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60" name="Text 14">
            <a:extLst>
              <a:ext uri="{FF2B5EF4-FFF2-40B4-BE49-F238E27FC236}">
                <a16:creationId xmlns:a16="http://schemas.microsoft.com/office/drawing/2014/main" id="{D0345186-381E-BAF4-35C6-253FC1FE7436}"/>
              </a:ext>
            </a:extLst>
          </p:cNvPr>
          <p:cNvSpPr/>
          <p:nvPr/>
        </p:nvSpPr>
        <p:spPr>
          <a:xfrm>
            <a:off x="1762856" y="8343990"/>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7</a:t>
            </a:r>
            <a:endParaRPr lang="en-US" sz="2800" dirty="0"/>
          </a:p>
        </p:txBody>
      </p:sp>
      <p:sp>
        <p:nvSpPr>
          <p:cNvPr id="61" name="Shape 12">
            <a:extLst>
              <a:ext uri="{FF2B5EF4-FFF2-40B4-BE49-F238E27FC236}">
                <a16:creationId xmlns:a16="http://schemas.microsoft.com/office/drawing/2014/main" id="{095CBAD3-871F-BD15-5891-4A5AE3A717D3}"/>
              </a:ext>
            </a:extLst>
          </p:cNvPr>
          <p:cNvSpPr/>
          <p:nvPr/>
        </p:nvSpPr>
        <p:spPr>
          <a:xfrm flipV="1">
            <a:off x="7212144" y="8867350"/>
            <a:ext cx="4881533" cy="63343"/>
          </a:xfrm>
          <a:prstGeom prst="rect">
            <a:avLst/>
          </a:prstGeom>
          <a:solidFill>
            <a:srgbClr val="C9C9CE"/>
          </a:solidFill>
          <a:ln/>
        </p:spPr>
        <p:txBody>
          <a:bodyPr/>
          <a:lstStyle/>
          <a:p>
            <a:endParaRPr lang="en-IN"/>
          </a:p>
        </p:txBody>
      </p:sp>
      <p:sp>
        <p:nvSpPr>
          <p:cNvPr id="62" name="Text 5">
            <a:extLst>
              <a:ext uri="{FF2B5EF4-FFF2-40B4-BE49-F238E27FC236}">
                <a16:creationId xmlns:a16="http://schemas.microsoft.com/office/drawing/2014/main" id="{B58DC241-E703-7791-34EB-547CB8D4122E}"/>
              </a:ext>
            </a:extLst>
          </p:cNvPr>
          <p:cNvSpPr/>
          <p:nvPr/>
        </p:nvSpPr>
        <p:spPr>
          <a:xfrm>
            <a:off x="9776809" y="8515242"/>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Conclusion</a:t>
            </a:r>
            <a:endParaRPr lang="en-US" sz="2800" dirty="0"/>
          </a:p>
        </p:txBody>
      </p:sp>
      <p:sp>
        <p:nvSpPr>
          <p:cNvPr id="4" name="Google Shape;177;p23">
            <a:extLst>
              <a:ext uri="{FF2B5EF4-FFF2-40B4-BE49-F238E27FC236}">
                <a16:creationId xmlns:a16="http://schemas.microsoft.com/office/drawing/2014/main" id="{FC3946AC-F6AE-9568-9813-C271D3115D82}"/>
              </a:ext>
            </a:extLst>
          </p:cNvPr>
          <p:cNvSpPr txBox="1"/>
          <p:nvPr/>
        </p:nvSpPr>
        <p:spPr>
          <a:xfrm>
            <a:off x="-52664" y="515497"/>
            <a:ext cx="10021461" cy="13849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00" dirty="0">
                <a:solidFill>
                  <a:srgbClr val="6874E8"/>
                </a:solidFill>
                <a:latin typeface="Poppins Black"/>
                <a:ea typeface="Poppins Black"/>
                <a:cs typeface="Poppins Black"/>
                <a:sym typeface="Poppins Black"/>
              </a:rPr>
              <a:t>Table of Contents</a:t>
            </a:r>
            <a:endParaRPr sz="7500" dirty="0">
              <a:solidFill>
                <a:srgbClr val="6874E8"/>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p:nvPr/>
        </p:nvSpPr>
        <p:spPr>
          <a:xfrm>
            <a:off x="378625" y="2162773"/>
            <a:ext cx="7423738" cy="7431383"/>
          </a:xfrm>
          <a:custGeom>
            <a:avLst/>
            <a:gdLst/>
            <a:ahLst/>
            <a:cxnLst/>
            <a:rect l="l" t="t" r="r" b="b"/>
            <a:pathLst>
              <a:path w="1322286" h="1631085" extrusionOk="0">
                <a:moveTo>
                  <a:pt x="74018" y="0"/>
                </a:moveTo>
                <a:lnTo>
                  <a:pt x="1248268" y="0"/>
                </a:lnTo>
                <a:cubicBezTo>
                  <a:pt x="1267899" y="0"/>
                  <a:pt x="1286726" y="7798"/>
                  <a:pt x="1300607" y="21679"/>
                </a:cubicBezTo>
                <a:cubicBezTo>
                  <a:pt x="1314488" y="35560"/>
                  <a:pt x="1322286" y="54387"/>
                  <a:pt x="1322286" y="74018"/>
                </a:cubicBezTo>
                <a:lnTo>
                  <a:pt x="1322286" y="1557067"/>
                </a:lnTo>
                <a:cubicBezTo>
                  <a:pt x="1322286" y="1576698"/>
                  <a:pt x="1314488" y="1595524"/>
                  <a:pt x="1300607" y="1609406"/>
                </a:cubicBezTo>
                <a:cubicBezTo>
                  <a:pt x="1286726" y="1623287"/>
                  <a:pt x="1267899" y="1631085"/>
                  <a:pt x="1248268" y="1631085"/>
                </a:cubicBezTo>
                <a:lnTo>
                  <a:pt x="74018" y="1631085"/>
                </a:lnTo>
                <a:cubicBezTo>
                  <a:pt x="54387" y="1631085"/>
                  <a:pt x="35560" y="1623287"/>
                  <a:pt x="21679" y="1609406"/>
                </a:cubicBezTo>
                <a:cubicBezTo>
                  <a:pt x="7798" y="1595524"/>
                  <a:pt x="0" y="1576698"/>
                  <a:pt x="0" y="1557067"/>
                </a:cubicBezTo>
                <a:lnTo>
                  <a:pt x="0" y="74018"/>
                </a:lnTo>
                <a:cubicBezTo>
                  <a:pt x="0" y="54387"/>
                  <a:pt x="7798" y="35560"/>
                  <a:pt x="21679" y="21679"/>
                </a:cubicBezTo>
                <a:cubicBezTo>
                  <a:pt x="35560" y="7798"/>
                  <a:pt x="54387" y="0"/>
                  <a:pt x="74018" y="0"/>
                </a:cubicBezTo>
                <a:close/>
              </a:path>
            </a:pathLst>
          </a:custGeom>
          <a:solidFill>
            <a:srgbClr val="0B1320"/>
          </a:solidFill>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txBox="1"/>
          <p:nvPr/>
        </p:nvSpPr>
        <p:spPr>
          <a:xfrm>
            <a:off x="12579356" y="4410982"/>
            <a:ext cx="3963000" cy="215400"/>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endParaRPr/>
          </a:p>
        </p:txBody>
      </p:sp>
      <p:sp>
        <p:nvSpPr>
          <p:cNvPr id="3" name="TextBox 2">
            <a:extLst>
              <a:ext uri="{FF2B5EF4-FFF2-40B4-BE49-F238E27FC236}">
                <a16:creationId xmlns:a16="http://schemas.microsoft.com/office/drawing/2014/main" id="{3F9E849C-A3DB-7D53-26E5-79FF55D80B0F}"/>
              </a:ext>
            </a:extLst>
          </p:cNvPr>
          <p:cNvSpPr txBox="1"/>
          <p:nvPr/>
        </p:nvSpPr>
        <p:spPr>
          <a:xfrm>
            <a:off x="683417" y="2672090"/>
            <a:ext cx="6844053" cy="4401205"/>
          </a:xfrm>
          <a:prstGeom prst="rect">
            <a:avLst/>
          </a:prstGeom>
          <a:noFill/>
        </p:spPr>
        <p:txBody>
          <a:bodyPr wrap="square">
            <a:spAutoFit/>
          </a:bodyPr>
          <a:lstStyle/>
          <a:p>
            <a:r>
              <a:rPr lang="en-US" sz="3500" b="0" i="0" u="none" strike="noStrike" dirty="0">
                <a:solidFill>
                  <a:schemeClr val="bg1"/>
                </a:solidFill>
                <a:effectLst/>
                <a:latin typeface="Poppins" panose="00000500000000000000" pitchFamily="2" charset="0"/>
                <a:cs typeface="Poppins" panose="00000500000000000000" pitchFamily="2" charset="0"/>
              </a:rPr>
              <a:t>Shear thickening fluids (STFs) are a unique class of non-Newtonian fluids that exhibit an extraordinary transition from liquid-like to solid-like behavior when subjected to high shear rates or impact forces. </a:t>
            </a:r>
            <a:endParaRPr lang="en-IN" sz="3500" dirty="0">
              <a:solidFill>
                <a:schemeClr val="bg1"/>
              </a:solidFill>
              <a:latin typeface="Poppins" panose="00000500000000000000" pitchFamily="2" charset="0"/>
              <a:cs typeface="Poppins" panose="00000500000000000000" pitchFamily="2" charset="0"/>
            </a:endParaRPr>
          </a:p>
        </p:txBody>
      </p:sp>
      <p:pic>
        <p:nvPicPr>
          <p:cNvPr id="2050" name="Picture 2" descr="SciELO - Brasil - Rheological Parameters of Shear-Thickening Fluids Using  an Experimental Design Rheological Parameters of Shear-Thickening Fluids  Using an Experimental Design">
            <a:extLst>
              <a:ext uri="{FF2B5EF4-FFF2-40B4-BE49-F238E27FC236}">
                <a16:creationId xmlns:a16="http://schemas.microsoft.com/office/drawing/2014/main" id="{28898261-1314-3FE7-DEC8-4B4AAAB94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7951" y="6511833"/>
            <a:ext cx="7682301" cy="279273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hear Thickening">
            <a:extLst>
              <a:ext uri="{FF2B5EF4-FFF2-40B4-BE49-F238E27FC236}">
                <a16:creationId xmlns:a16="http://schemas.microsoft.com/office/drawing/2014/main" id="{4CCFBF88-6D69-37E7-8B4A-A64BF0A2C5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5253" y="2158441"/>
            <a:ext cx="4755549" cy="3463385"/>
          </a:xfrm>
          <a:prstGeom prst="rect">
            <a:avLst/>
          </a:prstGeom>
          <a:noFill/>
          <a:extLst>
            <a:ext uri="{909E8E84-426E-40DD-AFC4-6F175D3DCCD1}">
              <a14:hiddenFill xmlns:a14="http://schemas.microsoft.com/office/drawing/2010/main">
                <a:solidFill>
                  <a:srgbClr val="FFFFFF"/>
                </a:solidFill>
              </a14:hiddenFill>
            </a:ext>
          </a:extLst>
        </p:spPr>
      </p:pic>
      <p:sp>
        <p:nvSpPr>
          <p:cNvPr id="114" name="Google Shape;114;p16"/>
          <p:cNvSpPr txBox="1"/>
          <p:nvPr/>
        </p:nvSpPr>
        <p:spPr>
          <a:xfrm>
            <a:off x="1658155" y="-64593"/>
            <a:ext cx="7749796" cy="166199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Introduction</a:t>
            </a:r>
            <a:endParaRPr sz="9000" dirty="0">
              <a:solidFill>
                <a:srgbClr val="6874E8"/>
              </a:solidFill>
              <a:latin typeface="Poppins"/>
              <a:ea typeface="Poppins"/>
              <a:cs typeface="Poppins"/>
              <a:sym typeface="Poppins"/>
            </a:endParaRPr>
          </a:p>
        </p:txBody>
      </p:sp>
      <p:sp>
        <p:nvSpPr>
          <p:cNvPr id="113" name="Google Shape;113;p16"/>
          <p:cNvSpPr txBox="1"/>
          <p:nvPr/>
        </p:nvSpPr>
        <p:spPr>
          <a:xfrm>
            <a:off x="-506457" y="-276652"/>
            <a:ext cx="2669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01</a:t>
            </a:r>
            <a:r>
              <a:rPr lang="en-US" sz="6000" i="0" u="none" strike="noStrike" cap="none" dirty="0">
                <a:solidFill>
                  <a:srgbClr val="6874E8"/>
                </a:solidFill>
                <a:latin typeface="Poppins Black"/>
                <a:ea typeface="Poppins Black"/>
                <a:cs typeface="Poppins Black"/>
                <a:sym typeface="Poppins Black"/>
              </a:rPr>
              <a:t>.</a:t>
            </a:r>
            <a:endParaRPr sz="6000" dirty="0">
              <a:solidFill>
                <a:srgbClr val="6874E8"/>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p:nvPr/>
        </p:nvSpPr>
        <p:spPr>
          <a:xfrm>
            <a:off x="15367250" y="9698100"/>
            <a:ext cx="2481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lt1"/>
                </a:solidFill>
                <a:latin typeface="Poppins"/>
                <a:ea typeface="Poppins"/>
                <a:cs typeface="Poppins"/>
                <a:sym typeface="Poppins"/>
              </a:rPr>
              <a:t>(self generated)</a:t>
            </a:r>
            <a:endParaRPr sz="2000">
              <a:solidFill>
                <a:schemeClr val="lt1"/>
              </a:solidFill>
              <a:latin typeface="Poppins"/>
              <a:ea typeface="Poppins"/>
              <a:cs typeface="Poppins"/>
              <a:sym typeface="Poppins"/>
            </a:endParaRPr>
          </a:p>
        </p:txBody>
      </p:sp>
      <p:sp>
        <p:nvSpPr>
          <p:cNvPr id="3" name="TextBox 2">
            <a:extLst>
              <a:ext uri="{FF2B5EF4-FFF2-40B4-BE49-F238E27FC236}">
                <a16:creationId xmlns:a16="http://schemas.microsoft.com/office/drawing/2014/main" id="{F81E0B4D-5553-4048-3A51-83132221A4E1}"/>
              </a:ext>
            </a:extLst>
          </p:cNvPr>
          <p:cNvSpPr txBox="1"/>
          <p:nvPr/>
        </p:nvSpPr>
        <p:spPr>
          <a:xfrm>
            <a:off x="669473" y="1794272"/>
            <a:ext cx="10940142" cy="7327647"/>
          </a:xfrm>
          <a:prstGeom prst="rect">
            <a:avLst/>
          </a:prstGeom>
          <a:noFill/>
        </p:spPr>
        <p:txBody>
          <a:bodyPr wrap="square">
            <a:spAutoFit/>
          </a:bodyPr>
          <a:lstStyle/>
          <a:p>
            <a:pPr algn="just" rtl="0">
              <a:spcBef>
                <a:spcPts val="0"/>
              </a:spcBef>
              <a:spcAft>
                <a:spcPts val="900"/>
              </a:spcAft>
            </a:pPr>
            <a:r>
              <a:rPr lang="en-US" sz="3200" b="0" i="0" u="none" strike="noStrike" dirty="0">
                <a:solidFill>
                  <a:srgbClr val="000000"/>
                </a:solidFill>
                <a:effectLst/>
                <a:latin typeface="Poppins" panose="00000500000000000000" pitchFamily="2" charset="0"/>
                <a:cs typeface="Poppins" panose="00000500000000000000" pitchFamily="2" charset="0"/>
              </a:rPr>
              <a:t>The main objective of our project is to </a:t>
            </a:r>
            <a:r>
              <a:rPr lang="en-US" sz="3200" b="1" i="0" u="none" strike="noStrike" dirty="0">
                <a:solidFill>
                  <a:srgbClr val="000000"/>
                </a:solidFill>
                <a:effectLst/>
                <a:latin typeface="Poppins" panose="00000500000000000000" pitchFamily="2" charset="0"/>
                <a:cs typeface="Poppins" panose="00000500000000000000" pitchFamily="2" charset="0"/>
              </a:rPr>
              <a:t>analyze the changes in viscosity of a non-Newtonian fluid due to changing parameters such as particle size and temperature. </a:t>
            </a:r>
          </a:p>
          <a:p>
            <a:pPr algn="just" rtl="0">
              <a:spcBef>
                <a:spcPts val="0"/>
              </a:spcBef>
              <a:spcAft>
                <a:spcPts val="900"/>
              </a:spcAft>
            </a:pPr>
            <a:endParaRPr lang="en-US" sz="3200" b="1" dirty="0">
              <a:latin typeface="Poppins" panose="00000500000000000000" pitchFamily="2" charset="0"/>
              <a:cs typeface="Poppins" panose="00000500000000000000" pitchFamily="2" charset="0"/>
            </a:endParaRPr>
          </a:p>
          <a:p>
            <a:pPr algn="just" rtl="0">
              <a:spcBef>
                <a:spcPts val="0"/>
              </a:spcBef>
              <a:spcAft>
                <a:spcPts val="900"/>
              </a:spcAft>
            </a:pPr>
            <a:r>
              <a:rPr lang="en-US" sz="3200" b="1" dirty="0">
                <a:effectLst/>
                <a:latin typeface="Poppins" panose="00000500000000000000" pitchFamily="2" charset="0"/>
                <a:cs typeface="Poppins" panose="00000500000000000000" pitchFamily="2" charset="0"/>
              </a:rPr>
              <a:t>Sub-objectives </a:t>
            </a:r>
          </a:p>
          <a:p>
            <a:pPr algn="just" rtl="0" fontAlgn="base">
              <a:spcBef>
                <a:spcPts val="0"/>
              </a:spcBef>
              <a:spcAft>
                <a:spcPts val="1010"/>
              </a:spcAft>
            </a:pPr>
            <a:r>
              <a:rPr lang="en-US" sz="3200" b="0" i="0" u="none" strike="noStrike" dirty="0">
                <a:solidFill>
                  <a:srgbClr val="000000"/>
                </a:solidFill>
                <a:effectLst/>
                <a:latin typeface="Poppins" panose="00000500000000000000" pitchFamily="2" charset="0"/>
                <a:cs typeface="Poppins" panose="00000500000000000000" pitchFamily="2" charset="0"/>
                <a:sym typeface="Wingdings" panose="05000000000000000000" pitchFamily="2" charset="2"/>
              </a:rPr>
              <a:t> </a:t>
            </a:r>
            <a:r>
              <a:rPr lang="en-US" sz="3200" b="0" i="0" u="none" strike="noStrike" dirty="0">
                <a:solidFill>
                  <a:srgbClr val="000000"/>
                </a:solidFill>
                <a:effectLst/>
                <a:latin typeface="Poppins" panose="00000500000000000000" pitchFamily="2" charset="0"/>
                <a:cs typeface="Poppins" panose="00000500000000000000" pitchFamily="2" charset="0"/>
              </a:rPr>
              <a:t>Synthesis of Shear Thickening Fluids (STFs) </a:t>
            </a:r>
          </a:p>
          <a:p>
            <a:pPr marL="457200" indent="-457200" algn="just" rtl="0" fontAlgn="base">
              <a:spcBef>
                <a:spcPts val="0"/>
              </a:spcBef>
              <a:spcAft>
                <a:spcPts val="1010"/>
              </a:spcAft>
              <a:buFont typeface="Wingdings" panose="05000000000000000000" pitchFamily="2" charset="2"/>
              <a:buChar char="à"/>
            </a:pPr>
            <a:r>
              <a:rPr lang="en-US" sz="3200" b="0" i="0" u="none" strike="noStrike" dirty="0">
                <a:solidFill>
                  <a:srgbClr val="000000"/>
                </a:solidFill>
                <a:effectLst/>
                <a:latin typeface="Poppins" panose="00000500000000000000" pitchFamily="2" charset="0"/>
                <a:cs typeface="Poppins" panose="00000500000000000000" pitchFamily="2" charset="0"/>
              </a:rPr>
              <a:t>Perform rheological studies on the prepared STFs</a:t>
            </a:r>
          </a:p>
          <a:p>
            <a:pPr algn="just" rtl="0" fontAlgn="base">
              <a:spcBef>
                <a:spcPts val="0"/>
              </a:spcBef>
              <a:spcAft>
                <a:spcPts val="900"/>
              </a:spcAft>
            </a:pPr>
            <a:r>
              <a:rPr lang="en-US" sz="3200" b="0" i="0" u="none" strike="noStrike" dirty="0">
                <a:solidFill>
                  <a:srgbClr val="000000"/>
                </a:solidFill>
                <a:effectLst/>
                <a:latin typeface="Poppins" panose="00000500000000000000" pitchFamily="2" charset="0"/>
                <a:cs typeface="Poppins" panose="00000500000000000000" pitchFamily="2" charset="0"/>
                <a:sym typeface="Wingdings" panose="05000000000000000000" pitchFamily="2" charset="2"/>
              </a:rPr>
              <a:t> </a:t>
            </a:r>
            <a:r>
              <a:rPr lang="en-US" sz="3200" dirty="0">
                <a:latin typeface="Poppins" panose="00000500000000000000" pitchFamily="2" charset="0"/>
                <a:cs typeface="Poppins" panose="00000500000000000000" pitchFamily="2" charset="0"/>
                <a:sym typeface="Wingdings" panose="05000000000000000000" pitchFamily="2" charset="2"/>
              </a:rPr>
              <a:t>B</a:t>
            </a:r>
            <a:r>
              <a:rPr lang="en-US" sz="3200" b="0" i="0" u="none" strike="noStrike" dirty="0">
                <a:solidFill>
                  <a:srgbClr val="000000"/>
                </a:solidFill>
                <a:effectLst/>
                <a:latin typeface="Poppins" panose="00000500000000000000" pitchFamily="2" charset="0"/>
                <a:cs typeface="Poppins" panose="00000500000000000000" pitchFamily="2" charset="0"/>
              </a:rPr>
              <a:t>uilding a predictive model using artificial neural networks.</a:t>
            </a:r>
          </a:p>
          <a:p>
            <a:pPr algn="just" rtl="0" fontAlgn="base">
              <a:spcBef>
                <a:spcPts val="0"/>
              </a:spcBef>
              <a:spcAft>
                <a:spcPts val="900"/>
              </a:spcAft>
            </a:pPr>
            <a:r>
              <a:rPr lang="en-US" sz="3200" b="0" i="0" u="none" strike="noStrike" dirty="0">
                <a:solidFill>
                  <a:srgbClr val="000000"/>
                </a:solidFill>
                <a:effectLst/>
                <a:latin typeface="Poppins" panose="00000500000000000000" pitchFamily="2" charset="0"/>
                <a:cs typeface="Poppins" panose="00000500000000000000" pitchFamily="2" charset="0"/>
                <a:sym typeface="Wingdings" panose="05000000000000000000" pitchFamily="2" charset="2"/>
              </a:rPr>
              <a:t></a:t>
            </a:r>
            <a:r>
              <a:rPr lang="en-US" sz="3200" b="0" i="0" u="none" strike="noStrike" dirty="0">
                <a:solidFill>
                  <a:srgbClr val="000000"/>
                </a:solidFill>
                <a:effectLst/>
                <a:latin typeface="Poppins" panose="00000500000000000000" pitchFamily="2" charset="0"/>
                <a:cs typeface="Poppins" panose="00000500000000000000" pitchFamily="2" charset="0"/>
              </a:rPr>
              <a:t>Optimization of ANN model to achieve best prediction accuracy.</a:t>
            </a:r>
          </a:p>
          <a:p>
            <a:pPr marL="457200" indent="-457200" algn="just" rtl="0" fontAlgn="base">
              <a:spcBef>
                <a:spcPts val="0"/>
              </a:spcBef>
              <a:spcAft>
                <a:spcPts val="1010"/>
              </a:spcAft>
              <a:buFont typeface="Wingdings" panose="05000000000000000000" pitchFamily="2" charset="2"/>
              <a:buChar char="à"/>
            </a:pPr>
            <a:endParaRPr lang="en-US" sz="3200" b="0" i="0" u="none" strike="noStrike" dirty="0">
              <a:solidFill>
                <a:srgbClr val="000000"/>
              </a:solidFill>
              <a:effectLst/>
              <a:latin typeface="Poppins" panose="00000500000000000000" pitchFamily="2" charset="0"/>
              <a:cs typeface="Poppins" panose="00000500000000000000" pitchFamily="2" charset="0"/>
            </a:endParaRPr>
          </a:p>
        </p:txBody>
      </p:sp>
      <p:sp>
        <p:nvSpPr>
          <p:cNvPr id="2" name="Google Shape;176;p23">
            <a:extLst>
              <a:ext uri="{FF2B5EF4-FFF2-40B4-BE49-F238E27FC236}">
                <a16:creationId xmlns:a16="http://schemas.microsoft.com/office/drawing/2014/main" id="{49435BEE-123F-8652-B936-EBF6FC796B0B}"/>
              </a:ext>
            </a:extLst>
          </p:cNvPr>
          <p:cNvSpPr txBox="1"/>
          <p:nvPr/>
        </p:nvSpPr>
        <p:spPr>
          <a:xfrm>
            <a:off x="-286758" y="-249920"/>
            <a:ext cx="2696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02.</a:t>
            </a:r>
            <a:endParaRPr sz="9000" dirty="0">
              <a:solidFill>
                <a:srgbClr val="6874E8"/>
              </a:solidFill>
              <a:latin typeface="Poppins"/>
              <a:ea typeface="Poppins"/>
              <a:cs typeface="Poppins"/>
              <a:sym typeface="Poppins"/>
            </a:endParaRPr>
          </a:p>
        </p:txBody>
      </p:sp>
      <p:sp>
        <p:nvSpPr>
          <p:cNvPr id="4" name="Google Shape;177;p23">
            <a:extLst>
              <a:ext uri="{FF2B5EF4-FFF2-40B4-BE49-F238E27FC236}">
                <a16:creationId xmlns:a16="http://schemas.microsoft.com/office/drawing/2014/main" id="{998DD689-2788-0C93-37B8-185A07550C29}"/>
              </a:ext>
            </a:extLst>
          </p:cNvPr>
          <p:cNvSpPr txBox="1"/>
          <p:nvPr/>
        </p:nvSpPr>
        <p:spPr>
          <a:xfrm>
            <a:off x="2029374" y="-111421"/>
            <a:ext cx="6517046" cy="166199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Objectives</a:t>
            </a:r>
            <a:endParaRPr sz="9000" dirty="0">
              <a:solidFill>
                <a:srgbClr val="6874E8"/>
              </a:solidFill>
              <a:latin typeface="Poppins"/>
              <a:ea typeface="Poppins"/>
              <a:cs typeface="Poppins"/>
              <a:sym typeface="Poppins"/>
            </a:endParaRPr>
          </a:p>
        </p:txBody>
      </p:sp>
      <p:pic>
        <p:nvPicPr>
          <p:cNvPr id="6" name="Picture 5" descr="A jar with foil on top&#10;&#10;Description automatically generated">
            <a:extLst>
              <a:ext uri="{FF2B5EF4-FFF2-40B4-BE49-F238E27FC236}">
                <a16:creationId xmlns:a16="http://schemas.microsoft.com/office/drawing/2014/main" id="{81369D51-16D7-07B4-F49A-D781DB8CF03C}"/>
              </a:ext>
            </a:extLst>
          </p:cNvPr>
          <p:cNvPicPr>
            <a:picLocks noChangeAspect="1"/>
          </p:cNvPicPr>
          <p:nvPr/>
        </p:nvPicPr>
        <p:blipFill>
          <a:blip r:embed="rId3"/>
          <a:stretch>
            <a:fillRect/>
          </a:stretch>
        </p:blipFill>
        <p:spPr>
          <a:xfrm>
            <a:off x="12268227" y="0"/>
            <a:ext cx="6032786" cy="10287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p:nvPr/>
        </p:nvSpPr>
        <p:spPr>
          <a:xfrm>
            <a:off x="-298007" y="-239979"/>
            <a:ext cx="27552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03.</a:t>
            </a:r>
            <a:endParaRPr sz="9000" dirty="0">
              <a:solidFill>
                <a:srgbClr val="6874E8"/>
              </a:solidFill>
              <a:latin typeface="Poppins"/>
              <a:ea typeface="Poppins"/>
              <a:cs typeface="Poppins"/>
              <a:sym typeface="Poppins"/>
            </a:endParaRPr>
          </a:p>
        </p:txBody>
      </p:sp>
      <p:sp>
        <p:nvSpPr>
          <p:cNvPr id="185" name="Google Shape;185;p24"/>
          <p:cNvSpPr txBox="1"/>
          <p:nvPr/>
        </p:nvSpPr>
        <p:spPr>
          <a:xfrm>
            <a:off x="928341" y="0"/>
            <a:ext cx="99090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Methodology</a:t>
            </a:r>
            <a:endParaRPr sz="9000" dirty="0">
              <a:solidFill>
                <a:srgbClr val="6874E8"/>
              </a:solidFill>
              <a:latin typeface="Poppins"/>
              <a:ea typeface="Poppins"/>
              <a:cs typeface="Poppins"/>
              <a:sym typeface="Poppins"/>
            </a:endParaRPr>
          </a:p>
        </p:txBody>
      </p:sp>
      <p:pic>
        <p:nvPicPr>
          <p:cNvPr id="3" name="Picture 2" descr="A screen shot of a computer&#10;&#10;Description automatically generated">
            <a:extLst>
              <a:ext uri="{FF2B5EF4-FFF2-40B4-BE49-F238E27FC236}">
                <a16:creationId xmlns:a16="http://schemas.microsoft.com/office/drawing/2014/main" id="{D8693E4E-1B58-FD78-8AFB-53E999FE1F23}"/>
              </a:ext>
            </a:extLst>
          </p:cNvPr>
          <p:cNvPicPr>
            <a:picLocks noChangeAspect="1"/>
          </p:cNvPicPr>
          <p:nvPr/>
        </p:nvPicPr>
        <p:blipFill>
          <a:blip r:embed="rId3"/>
          <a:stretch>
            <a:fillRect/>
          </a:stretch>
        </p:blipFill>
        <p:spPr>
          <a:xfrm>
            <a:off x="8588672" y="2615892"/>
            <a:ext cx="8868798" cy="5055215"/>
          </a:xfrm>
          <a:prstGeom prst="rect">
            <a:avLst/>
          </a:prstGeom>
        </p:spPr>
      </p:pic>
      <p:pic>
        <p:nvPicPr>
          <p:cNvPr id="4" name="Picture 3" descr="A close-up of a spherical object&#10;&#10;Description automatically generated">
            <a:extLst>
              <a:ext uri="{FF2B5EF4-FFF2-40B4-BE49-F238E27FC236}">
                <a16:creationId xmlns:a16="http://schemas.microsoft.com/office/drawing/2014/main" id="{A29FE728-6A7E-FC41-D6B2-D88FA171ACB7}"/>
              </a:ext>
            </a:extLst>
          </p:cNvPr>
          <p:cNvPicPr>
            <a:picLocks noChangeAspect="1"/>
          </p:cNvPicPr>
          <p:nvPr/>
        </p:nvPicPr>
        <p:blipFill>
          <a:blip r:embed="rId4"/>
          <a:stretch>
            <a:fillRect/>
          </a:stretch>
        </p:blipFill>
        <p:spPr>
          <a:xfrm>
            <a:off x="928341" y="2615892"/>
            <a:ext cx="6715687" cy="50552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4" name="Rectangle 5">
            <a:extLst>
              <a:ext uri="{FF2B5EF4-FFF2-40B4-BE49-F238E27FC236}">
                <a16:creationId xmlns:a16="http://schemas.microsoft.com/office/drawing/2014/main" id="{9282933F-16AD-46C3-9294-93CAA8FA0BEF}"/>
              </a:ext>
            </a:extLst>
          </p:cNvPr>
          <p:cNvSpPr>
            <a:spLocks noChangeArrowheads="1"/>
          </p:cNvSpPr>
          <p:nvPr/>
        </p:nvSpPr>
        <p:spPr bwMode="auto">
          <a:xfrm>
            <a:off x="671777" y="1887493"/>
            <a:ext cx="163830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00" b="1" i="0" u="none" strike="noStrike" cap="none" normalizeH="0" baseline="0" dirty="0">
                <a:ln>
                  <a:noFill/>
                </a:ln>
                <a:solidFill>
                  <a:srgbClr val="C00000"/>
                </a:solidFill>
                <a:effectLst/>
                <a:latin typeface="Cambria" panose="02040503050406030204" pitchFamily="18" charset="0"/>
              </a:rPr>
              <a:t>3.1 Experimental Design</a:t>
            </a:r>
            <a:r>
              <a:rPr kumimoji="0" lang="en-US" altLang="en-US" sz="2800" b="0" i="0" u="none" strike="noStrike" cap="none" normalizeH="0" baseline="0" dirty="0">
                <a:ln>
                  <a:noFill/>
                </a:ln>
                <a:solidFill>
                  <a:srgbClr val="C00000"/>
                </a:solidFill>
                <a:effectLst/>
                <a:latin typeface="Cambria" panose="02040503050406030204" pitchFamily="18" charset="0"/>
              </a:rPr>
              <a:t>       </a:t>
            </a:r>
            <a:endParaRPr kumimoji="0" lang="en-US" altLang="en-US" sz="2800" b="0" i="0" u="none" strike="noStrike" cap="none" normalizeH="0" baseline="0" dirty="0">
              <a:ln>
                <a:noFill/>
              </a:ln>
              <a:solidFill>
                <a:srgbClr val="C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C00000"/>
              </a:solidFill>
              <a:effectLst/>
              <a:latin typeface="Arial" panose="020B0604020202020204" pitchFamily="34" charset="0"/>
            </a:endParaRPr>
          </a:p>
        </p:txBody>
      </p:sp>
      <p:sp>
        <p:nvSpPr>
          <p:cNvPr id="5" name="Google Shape;337;p29">
            <a:extLst>
              <a:ext uri="{FF2B5EF4-FFF2-40B4-BE49-F238E27FC236}">
                <a16:creationId xmlns:a16="http://schemas.microsoft.com/office/drawing/2014/main" id="{0C640A19-986E-2614-97EC-74AF4F6207B3}"/>
              </a:ext>
            </a:extLst>
          </p:cNvPr>
          <p:cNvSpPr txBox="1"/>
          <p:nvPr/>
        </p:nvSpPr>
        <p:spPr>
          <a:xfrm>
            <a:off x="0" y="369168"/>
            <a:ext cx="182880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0" dirty="0">
                <a:solidFill>
                  <a:srgbClr val="6874E8"/>
                </a:solidFill>
                <a:latin typeface="Poppins Black"/>
                <a:ea typeface="Poppins Black"/>
                <a:cs typeface="Poppins Black"/>
                <a:sym typeface="Poppins Black"/>
              </a:rPr>
              <a:t>Experimental aspect:</a:t>
            </a:r>
          </a:p>
        </p:txBody>
      </p:sp>
      <p:pic>
        <p:nvPicPr>
          <p:cNvPr id="1028" name="Picture 4" descr="Weighing machine - Free shipping and delivery icons">
            <a:extLst>
              <a:ext uri="{FF2B5EF4-FFF2-40B4-BE49-F238E27FC236}">
                <a16:creationId xmlns:a16="http://schemas.microsoft.com/office/drawing/2014/main" id="{C077934F-1972-A4F8-8790-21DB9F75E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97" y="7336943"/>
            <a:ext cx="1841300" cy="1841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lyethylene Glycol (PEG) 200 (Carbowax™, Ethonas™) | Aik Moh Singapore">
            <a:extLst>
              <a:ext uri="{FF2B5EF4-FFF2-40B4-BE49-F238E27FC236}">
                <a16:creationId xmlns:a16="http://schemas.microsoft.com/office/drawing/2014/main" id="{9B303CE0-6880-2507-4D22-F119A2E41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223" y="7420484"/>
            <a:ext cx="1848889" cy="166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up of a machine&#10;&#10;Description automatically generated">
            <a:extLst>
              <a:ext uri="{FF2B5EF4-FFF2-40B4-BE49-F238E27FC236}">
                <a16:creationId xmlns:a16="http://schemas.microsoft.com/office/drawing/2014/main" id="{5333DE61-9B98-B8F5-43F9-B2520CA70E27}"/>
              </a:ext>
            </a:extLst>
          </p:cNvPr>
          <p:cNvPicPr>
            <a:picLocks noChangeAspect="1"/>
          </p:cNvPicPr>
          <p:nvPr/>
        </p:nvPicPr>
        <p:blipFill>
          <a:blip r:embed="rId5"/>
          <a:stretch>
            <a:fillRect/>
          </a:stretch>
        </p:blipFill>
        <p:spPr>
          <a:xfrm>
            <a:off x="9623944" y="6879208"/>
            <a:ext cx="3011672" cy="2258754"/>
          </a:xfrm>
          <a:prstGeom prst="rect">
            <a:avLst/>
          </a:prstGeom>
        </p:spPr>
      </p:pic>
      <p:sp>
        <p:nvSpPr>
          <p:cNvPr id="3" name="TextBox 2">
            <a:extLst>
              <a:ext uri="{FF2B5EF4-FFF2-40B4-BE49-F238E27FC236}">
                <a16:creationId xmlns:a16="http://schemas.microsoft.com/office/drawing/2014/main" id="{7FB73D7D-DA49-6099-B916-5011D2898C3D}"/>
              </a:ext>
            </a:extLst>
          </p:cNvPr>
          <p:cNvSpPr txBox="1"/>
          <p:nvPr/>
        </p:nvSpPr>
        <p:spPr>
          <a:xfrm>
            <a:off x="14956241" y="9246342"/>
            <a:ext cx="2142302" cy="70788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lang="en-IN" sz="2000" dirty="0"/>
              <a:t>Mixture allowed to rest in Oven</a:t>
            </a:r>
          </a:p>
        </p:txBody>
      </p:sp>
      <p:pic>
        <p:nvPicPr>
          <p:cNvPr id="8" name="Graphic 7" descr="Arrow Down outline">
            <a:extLst>
              <a:ext uri="{FF2B5EF4-FFF2-40B4-BE49-F238E27FC236}">
                <a16:creationId xmlns:a16="http://schemas.microsoft.com/office/drawing/2014/main" id="{E0CDB0DC-3A62-4377-D164-854CC5B9CC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3366876" y="7526347"/>
            <a:ext cx="914400" cy="1668789"/>
          </a:xfrm>
          <a:prstGeom prst="rect">
            <a:avLst/>
          </a:prstGeom>
        </p:spPr>
      </p:pic>
      <p:pic>
        <p:nvPicPr>
          <p:cNvPr id="9" name="Graphic 8" descr="Arrow Down outline">
            <a:extLst>
              <a:ext uri="{FF2B5EF4-FFF2-40B4-BE49-F238E27FC236}">
                <a16:creationId xmlns:a16="http://schemas.microsoft.com/office/drawing/2014/main" id="{D0E45219-5D32-F6B4-6770-B87DED82C7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8042660" y="7549451"/>
            <a:ext cx="914400" cy="1668789"/>
          </a:xfrm>
          <a:prstGeom prst="rect">
            <a:avLst/>
          </a:prstGeom>
        </p:spPr>
      </p:pic>
      <p:sp>
        <p:nvSpPr>
          <p:cNvPr id="11" name="TextBox 10">
            <a:extLst>
              <a:ext uri="{FF2B5EF4-FFF2-40B4-BE49-F238E27FC236}">
                <a16:creationId xmlns:a16="http://schemas.microsoft.com/office/drawing/2014/main" id="{D3FC3C19-0F4A-E813-A20A-88FB7EE4437D}"/>
              </a:ext>
            </a:extLst>
          </p:cNvPr>
          <p:cNvSpPr txBox="1"/>
          <p:nvPr/>
        </p:nvSpPr>
        <p:spPr>
          <a:xfrm>
            <a:off x="679416" y="9261858"/>
            <a:ext cx="2492462" cy="400110"/>
          </a:xfrm>
          <a:prstGeom prst="rect">
            <a:avLst/>
          </a:prstGeom>
          <a:noFill/>
        </p:spPr>
        <p:txBody>
          <a:bodyPr wrap="square">
            <a:spAutoFit/>
          </a:bodyPr>
          <a:lstStyle/>
          <a:p>
            <a:pPr algn="ctr"/>
            <a:r>
              <a:rPr lang="en-US" altLang="en-US" sz="2000" dirty="0">
                <a:solidFill>
                  <a:srgbClr val="0D0D0D"/>
                </a:solidFill>
                <a:latin typeface="Cambria" panose="02040503050406030204" pitchFamily="18" charset="0"/>
              </a:rPr>
              <a:t>W</a:t>
            </a:r>
            <a:r>
              <a:rPr kumimoji="0" lang="en-US" altLang="en-US" sz="2000" b="0" i="0" u="none" strike="noStrike" cap="none" normalizeH="0" baseline="0" dirty="0">
                <a:ln>
                  <a:noFill/>
                </a:ln>
                <a:solidFill>
                  <a:srgbClr val="0D0D0D"/>
                </a:solidFill>
                <a:effectLst/>
                <a:latin typeface="Cambria" panose="02040503050406030204" pitchFamily="18" charset="0"/>
              </a:rPr>
              <a:t>eigh and Measure</a:t>
            </a:r>
            <a:endParaRPr lang="en-IN" sz="2000" dirty="0"/>
          </a:p>
        </p:txBody>
      </p:sp>
      <p:sp>
        <p:nvSpPr>
          <p:cNvPr id="13" name="TextBox 12">
            <a:extLst>
              <a:ext uri="{FF2B5EF4-FFF2-40B4-BE49-F238E27FC236}">
                <a16:creationId xmlns:a16="http://schemas.microsoft.com/office/drawing/2014/main" id="{CC0A9B9C-E32E-E207-5379-88F62BB9A481}"/>
              </a:ext>
            </a:extLst>
          </p:cNvPr>
          <p:cNvSpPr txBox="1"/>
          <p:nvPr/>
        </p:nvSpPr>
        <p:spPr>
          <a:xfrm>
            <a:off x="4711352" y="9210949"/>
            <a:ext cx="2492462" cy="400110"/>
          </a:xfrm>
          <a:prstGeom prst="rect">
            <a:avLst/>
          </a:prstGeom>
          <a:noFill/>
        </p:spPr>
        <p:txBody>
          <a:bodyPr wrap="square">
            <a:spAutoFit/>
          </a:bodyPr>
          <a:lstStyle/>
          <a:p>
            <a:pPr algn="ctr"/>
            <a:r>
              <a:rPr lang="en-US" altLang="en-US" sz="2000" dirty="0">
                <a:solidFill>
                  <a:srgbClr val="0D0D0D"/>
                </a:solidFill>
                <a:latin typeface="Cambria" panose="02040503050406030204" pitchFamily="18" charset="0"/>
              </a:rPr>
              <a:t>D</a:t>
            </a:r>
            <a:r>
              <a:rPr kumimoji="0" lang="en-US" altLang="en-US" sz="2000" b="0" i="0" u="none" strike="noStrike" cap="none" normalizeH="0" baseline="0" dirty="0">
                <a:ln>
                  <a:noFill/>
                </a:ln>
                <a:solidFill>
                  <a:srgbClr val="0D0D0D"/>
                </a:solidFill>
                <a:effectLst/>
                <a:latin typeface="Cambria" panose="02040503050406030204" pitchFamily="18" charset="0"/>
              </a:rPr>
              <a:t>isperse in the PEG</a:t>
            </a:r>
            <a:endParaRPr lang="en-IN" sz="2000" dirty="0"/>
          </a:p>
        </p:txBody>
      </p:sp>
      <p:sp>
        <p:nvSpPr>
          <p:cNvPr id="15" name="TextBox 14">
            <a:extLst>
              <a:ext uri="{FF2B5EF4-FFF2-40B4-BE49-F238E27FC236}">
                <a16:creationId xmlns:a16="http://schemas.microsoft.com/office/drawing/2014/main" id="{32059ABC-0B90-AF3C-C9BA-D9E9FC5427D2}"/>
              </a:ext>
            </a:extLst>
          </p:cNvPr>
          <p:cNvSpPr txBox="1"/>
          <p:nvPr/>
        </p:nvSpPr>
        <p:spPr>
          <a:xfrm>
            <a:off x="8648992" y="9247115"/>
            <a:ext cx="4927600" cy="400110"/>
          </a:xfrm>
          <a:prstGeom prst="rect">
            <a:avLst/>
          </a:prstGeom>
          <a:noFill/>
        </p:spPr>
        <p:txBody>
          <a:bodyPr wrap="square">
            <a:spAutoFit/>
          </a:bodyPr>
          <a:lstStyle/>
          <a:p>
            <a:pPr algn="ctr"/>
            <a:r>
              <a:rPr lang="en-US" altLang="en-US" sz="2000" dirty="0" err="1">
                <a:solidFill>
                  <a:srgbClr val="0D0D0D"/>
                </a:solidFill>
                <a:latin typeface="Cambria" panose="02040503050406030204" pitchFamily="18" charset="0"/>
              </a:rPr>
              <a:t>U</a:t>
            </a:r>
            <a:r>
              <a:rPr kumimoji="0" lang="en-US" altLang="en-US" sz="2000" b="0" i="0" u="none" strike="noStrike" cap="none" normalizeH="0" baseline="0" dirty="0" err="1">
                <a:ln>
                  <a:noFill/>
                </a:ln>
                <a:solidFill>
                  <a:srgbClr val="0D0D0D"/>
                </a:solidFill>
                <a:effectLst/>
                <a:latin typeface="Cambria" panose="02040503050406030204" pitchFamily="18" charset="0"/>
              </a:rPr>
              <a:t>ltrasonicator</a:t>
            </a:r>
            <a:r>
              <a:rPr kumimoji="0" lang="en-US" altLang="en-US" sz="2000" b="0" i="0" u="none" strike="noStrike" cap="none" normalizeH="0" baseline="0" dirty="0">
                <a:ln>
                  <a:noFill/>
                </a:ln>
                <a:solidFill>
                  <a:srgbClr val="0D0D0D"/>
                </a:solidFill>
                <a:effectLst/>
                <a:latin typeface="Cambria" panose="02040503050406030204" pitchFamily="18" charset="0"/>
              </a:rPr>
              <a:t> to ensure proper mixing</a:t>
            </a:r>
            <a:endParaRPr lang="en-IN" sz="2000" dirty="0"/>
          </a:p>
        </p:txBody>
      </p:sp>
      <p:pic>
        <p:nvPicPr>
          <p:cNvPr id="16" name="Graphic 15" descr="Arrow Down outline">
            <a:extLst>
              <a:ext uri="{FF2B5EF4-FFF2-40B4-BE49-F238E27FC236}">
                <a16:creationId xmlns:a16="http://schemas.microsoft.com/office/drawing/2014/main" id="{81C9B65F-C739-BC23-0117-538CA6349E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3125946" y="7430216"/>
            <a:ext cx="914400" cy="1668789"/>
          </a:xfrm>
          <a:prstGeom prst="rect">
            <a:avLst/>
          </a:prstGeom>
        </p:spPr>
      </p:pic>
      <p:pic>
        <p:nvPicPr>
          <p:cNvPr id="1036" name="Picture 12" descr="In Focus – Polyethylene Glycol (PEG) – Pharma Grade – ExSyn">
            <a:extLst>
              <a:ext uri="{FF2B5EF4-FFF2-40B4-BE49-F238E27FC236}">
                <a16:creationId xmlns:a16="http://schemas.microsoft.com/office/drawing/2014/main" id="{D8DF7BAD-11EB-3544-28BA-7706AA84E2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2135" y="4552569"/>
            <a:ext cx="2897675" cy="11818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ab Coat Icon Images – Browse 13,854 Stock Photos, Vectors, and Video |  Adobe Stock">
            <a:extLst>
              <a:ext uri="{FF2B5EF4-FFF2-40B4-BE49-F238E27FC236}">
                <a16:creationId xmlns:a16="http://schemas.microsoft.com/office/drawing/2014/main" id="{3C8CB955-23E6-F228-AE6E-8D2934C93C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35497" y="4340531"/>
            <a:ext cx="1668790" cy="166879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57;p32">
            <a:extLst>
              <a:ext uri="{FF2B5EF4-FFF2-40B4-BE49-F238E27FC236}">
                <a16:creationId xmlns:a16="http://schemas.microsoft.com/office/drawing/2014/main" id="{1FCC1899-BB30-E23B-4A8E-1564057A3E64}"/>
              </a:ext>
            </a:extLst>
          </p:cNvPr>
          <p:cNvSpPr txBox="1"/>
          <p:nvPr/>
        </p:nvSpPr>
        <p:spPr>
          <a:xfrm>
            <a:off x="1525284" y="3082249"/>
            <a:ext cx="2832600"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Particle sizes</a:t>
            </a:r>
            <a:endParaRPr lang="en-US" dirty="0">
              <a:latin typeface="Poppins"/>
              <a:ea typeface="Poppins"/>
              <a:cs typeface="Poppins"/>
              <a:sym typeface="Poppins"/>
            </a:endParaRPr>
          </a:p>
        </p:txBody>
      </p:sp>
      <p:sp>
        <p:nvSpPr>
          <p:cNvPr id="24" name="Google Shape;383;p32">
            <a:extLst>
              <a:ext uri="{FF2B5EF4-FFF2-40B4-BE49-F238E27FC236}">
                <a16:creationId xmlns:a16="http://schemas.microsoft.com/office/drawing/2014/main" id="{049DBE17-6074-B592-C678-C08733749F5F}"/>
              </a:ext>
            </a:extLst>
          </p:cNvPr>
          <p:cNvSpPr txBox="1"/>
          <p:nvPr/>
        </p:nvSpPr>
        <p:spPr>
          <a:xfrm>
            <a:off x="13464266" y="3095818"/>
            <a:ext cx="28326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Equipments Needed</a:t>
            </a:r>
            <a:endParaRPr dirty="0">
              <a:latin typeface="Poppins"/>
              <a:ea typeface="Poppins"/>
              <a:cs typeface="Poppins"/>
              <a:sym typeface="Poppins"/>
            </a:endParaRPr>
          </a:p>
        </p:txBody>
      </p:sp>
      <p:cxnSp>
        <p:nvCxnSpPr>
          <p:cNvPr id="27" name="Google Shape;359;p32">
            <a:extLst>
              <a:ext uri="{FF2B5EF4-FFF2-40B4-BE49-F238E27FC236}">
                <a16:creationId xmlns:a16="http://schemas.microsoft.com/office/drawing/2014/main" id="{D881F4A8-74DA-C61D-E838-3A825C5CCA39}"/>
              </a:ext>
            </a:extLst>
          </p:cNvPr>
          <p:cNvCxnSpPr>
            <a:cxnSpLocks/>
          </p:cNvCxnSpPr>
          <p:nvPr/>
        </p:nvCxnSpPr>
        <p:spPr>
          <a:xfrm>
            <a:off x="2945425" y="2836620"/>
            <a:ext cx="12010816" cy="13517"/>
          </a:xfrm>
          <a:prstGeom prst="straightConnector1">
            <a:avLst/>
          </a:prstGeom>
          <a:noFill/>
          <a:ln w="38100" cap="flat" cmpd="sng">
            <a:solidFill>
              <a:srgbClr val="000000"/>
            </a:solidFill>
            <a:prstDash val="solid"/>
            <a:round/>
            <a:headEnd type="none" w="sm" len="sm"/>
            <a:tailEnd type="none" w="sm" len="sm"/>
          </a:ln>
        </p:spPr>
      </p:cxnSp>
      <p:grpSp>
        <p:nvGrpSpPr>
          <p:cNvPr id="28" name="Google Shape;363;p32">
            <a:extLst>
              <a:ext uri="{FF2B5EF4-FFF2-40B4-BE49-F238E27FC236}">
                <a16:creationId xmlns:a16="http://schemas.microsoft.com/office/drawing/2014/main" id="{D57B4B1C-097B-355F-0031-7B780F2B1C55}"/>
              </a:ext>
            </a:extLst>
          </p:cNvPr>
          <p:cNvGrpSpPr/>
          <p:nvPr/>
        </p:nvGrpSpPr>
        <p:grpSpPr>
          <a:xfrm>
            <a:off x="2759639" y="2623765"/>
            <a:ext cx="371572" cy="373238"/>
            <a:chOff x="1813" y="0"/>
            <a:chExt cx="809173" cy="812800"/>
          </a:xfrm>
        </p:grpSpPr>
        <p:sp>
          <p:nvSpPr>
            <p:cNvPr id="29" name="Google Shape;364;p32">
              <a:extLst>
                <a:ext uri="{FF2B5EF4-FFF2-40B4-BE49-F238E27FC236}">
                  <a16:creationId xmlns:a16="http://schemas.microsoft.com/office/drawing/2014/main" id="{3C8D5923-BC7A-74B2-B2D6-57C6AE017032}"/>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0;p32">
              <a:extLst>
                <a:ext uri="{FF2B5EF4-FFF2-40B4-BE49-F238E27FC236}">
                  <a16:creationId xmlns:a16="http://schemas.microsoft.com/office/drawing/2014/main" id="{1B192A5A-1F42-CE5E-C6D8-4703FDA81D5B}"/>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 name="Google Shape;380;p32">
            <a:extLst>
              <a:ext uri="{FF2B5EF4-FFF2-40B4-BE49-F238E27FC236}">
                <a16:creationId xmlns:a16="http://schemas.microsoft.com/office/drawing/2014/main" id="{469666C1-6D80-9EBA-8D4F-FD6FCC1E6CC6}"/>
              </a:ext>
            </a:extLst>
          </p:cNvPr>
          <p:cNvGrpSpPr/>
          <p:nvPr/>
        </p:nvGrpSpPr>
        <p:grpSpPr>
          <a:xfrm>
            <a:off x="14851076" y="2656759"/>
            <a:ext cx="371572" cy="373238"/>
            <a:chOff x="1813" y="0"/>
            <a:chExt cx="809173" cy="812800"/>
          </a:xfrm>
        </p:grpSpPr>
        <p:sp>
          <p:nvSpPr>
            <p:cNvPr id="32" name="Google Shape;381;p32">
              <a:extLst>
                <a:ext uri="{FF2B5EF4-FFF2-40B4-BE49-F238E27FC236}">
                  <a16:creationId xmlns:a16="http://schemas.microsoft.com/office/drawing/2014/main" id="{0D1D9F6A-AD1F-8FE2-3919-515079637B15}"/>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2;p32">
              <a:extLst>
                <a:ext uri="{FF2B5EF4-FFF2-40B4-BE49-F238E27FC236}">
                  <a16:creationId xmlns:a16="http://schemas.microsoft.com/office/drawing/2014/main" id="{CBAA36A1-1CAE-6D39-A062-9314697C3E2D}"/>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pic>
        <p:nvPicPr>
          <p:cNvPr id="1042" name="Picture 18" descr="Rheometers - TA Instruments">
            <a:extLst>
              <a:ext uri="{FF2B5EF4-FFF2-40B4-BE49-F238E27FC236}">
                <a16:creationId xmlns:a16="http://schemas.microsoft.com/office/drawing/2014/main" id="{B28D8680-5AAC-6769-D41E-4C09AEB2E5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92333" y="4435558"/>
            <a:ext cx="1390651" cy="1390651"/>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oogle Shape;363;p32">
            <a:extLst>
              <a:ext uri="{FF2B5EF4-FFF2-40B4-BE49-F238E27FC236}">
                <a16:creationId xmlns:a16="http://schemas.microsoft.com/office/drawing/2014/main" id="{E66A63BE-9DD6-C2E3-D15E-D7A553AEC419}"/>
              </a:ext>
            </a:extLst>
          </p:cNvPr>
          <p:cNvGrpSpPr/>
          <p:nvPr/>
        </p:nvGrpSpPr>
        <p:grpSpPr>
          <a:xfrm>
            <a:off x="8579261" y="2645756"/>
            <a:ext cx="371572" cy="373238"/>
            <a:chOff x="1813" y="0"/>
            <a:chExt cx="809173" cy="812800"/>
          </a:xfrm>
        </p:grpSpPr>
        <p:sp>
          <p:nvSpPr>
            <p:cNvPr id="43" name="Google Shape;364;p32">
              <a:extLst>
                <a:ext uri="{FF2B5EF4-FFF2-40B4-BE49-F238E27FC236}">
                  <a16:creationId xmlns:a16="http://schemas.microsoft.com/office/drawing/2014/main" id="{D28EDA55-8C8B-7A48-03B9-01176750FC1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p32">
              <a:extLst>
                <a:ext uri="{FF2B5EF4-FFF2-40B4-BE49-F238E27FC236}">
                  <a16:creationId xmlns:a16="http://schemas.microsoft.com/office/drawing/2014/main" id="{1A38CC77-D284-C852-AA37-66D0151F9EE1}"/>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 name="Google Shape;357;p32">
            <a:extLst>
              <a:ext uri="{FF2B5EF4-FFF2-40B4-BE49-F238E27FC236}">
                <a16:creationId xmlns:a16="http://schemas.microsoft.com/office/drawing/2014/main" id="{A59A0292-2FB8-CC8D-8E51-9E1B7C6F7875}"/>
              </a:ext>
            </a:extLst>
          </p:cNvPr>
          <p:cNvSpPr txBox="1"/>
          <p:nvPr/>
        </p:nvSpPr>
        <p:spPr>
          <a:xfrm>
            <a:off x="7069138" y="3166685"/>
            <a:ext cx="3295423"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Temperatures</a:t>
            </a:r>
            <a:endParaRPr dirty="0">
              <a:latin typeface="Poppins"/>
              <a:ea typeface="Poppins"/>
              <a:cs typeface="Poppins"/>
              <a:sym typeface="Poppins"/>
            </a:endParaRPr>
          </a:p>
        </p:txBody>
      </p:sp>
      <p:pic>
        <p:nvPicPr>
          <p:cNvPr id="18" name="Graphic 17" descr="Arrow Down with solid fill">
            <a:extLst>
              <a:ext uri="{FF2B5EF4-FFF2-40B4-BE49-F238E27FC236}">
                <a16:creationId xmlns:a16="http://schemas.microsoft.com/office/drawing/2014/main" id="{678A812F-0FDB-482D-23A7-D93C3EC7F5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84384" y="3657096"/>
            <a:ext cx="914400" cy="1703012"/>
          </a:xfrm>
          <a:prstGeom prst="rect">
            <a:avLst/>
          </a:prstGeom>
        </p:spPr>
      </p:pic>
      <p:pic>
        <p:nvPicPr>
          <p:cNvPr id="20" name="Graphic 19" descr="Arrow Down with solid fill">
            <a:extLst>
              <a:ext uri="{FF2B5EF4-FFF2-40B4-BE49-F238E27FC236}">
                <a16:creationId xmlns:a16="http://schemas.microsoft.com/office/drawing/2014/main" id="{2E865A0D-EFB1-5DA1-51E0-152DC0DBD0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8753511">
            <a:off x="3191529" y="3344310"/>
            <a:ext cx="914400" cy="2045646"/>
          </a:xfrm>
          <a:prstGeom prst="rect">
            <a:avLst/>
          </a:prstGeom>
        </p:spPr>
      </p:pic>
      <p:pic>
        <p:nvPicPr>
          <p:cNvPr id="21" name="Graphic 20" descr="Arrow Down with solid fill">
            <a:extLst>
              <a:ext uri="{FF2B5EF4-FFF2-40B4-BE49-F238E27FC236}">
                <a16:creationId xmlns:a16="http://schemas.microsoft.com/office/drawing/2014/main" id="{16DD0D0B-56B1-4607-3D5D-8B71E739DB3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929553">
            <a:off x="1785504" y="3336927"/>
            <a:ext cx="914400" cy="2045646"/>
          </a:xfrm>
          <a:prstGeom prst="rect">
            <a:avLst/>
          </a:prstGeom>
        </p:spPr>
      </p:pic>
      <p:sp>
        <p:nvSpPr>
          <p:cNvPr id="22" name="TextBox 21">
            <a:extLst>
              <a:ext uri="{FF2B5EF4-FFF2-40B4-BE49-F238E27FC236}">
                <a16:creationId xmlns:a16="http://schemas.microsoft.com/office/drawing/2014/main" id="{7E831CFF-5C17-408F-ED85-413F34402562}"/>
              </a:ext>
            </a:extLst>
          </p:cNvPr>
          <p:cNvSpPr txBox="1"/>
          <p:nvPr/>
        </p:nvSpPr>
        <p:spPr>
          <a:xfrm>
            <a:off x="776117" y="4995570"/>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100 nm</a:t>
            </a:r>
            <a:endParaRPr lang="en-IN" sz="3000" dirty="0"/>
          </a:p>
        </p:txBody>
      </p:sp>
      <p:sp>
        <p:nvSpPr>
          <p:cNvPr id="23" name="TextBox 22">
            <a:extLst>
              <a:ext uri="{FF2B5EF4-FFF2-40B4-BE49-F238E27FC236}">
                <a16:creationId xmlns:a16="http://schemas.microsoft.com/office/drawing/2014/main" id="{8BBD7738-4E58-7158-5C67-867D03A1F832}"/>
              </a:ext>
            </a:extLst>
          </p:cNvPr>
          <p:cNvSpPr txBox="1"/>
          <p:nvPr/>
        </p:nvSpPr>
        <p:spPr>
          <a:xfrm>
            <a:off x="2170441" y="5360252"/>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300 nm</a:t>
            </a:r>
            <a:endParaRPr lang="en-IN" sz="3000" dirty="0"/>
          </a:p>
        </p:txBody>
      </p:sp>
      <p:sp>
        <p:nvSpPr>
          <p:cNvPr id="25" name="TextBox 24">
            <a:extLst>
              <a:ext uri="{FF2B5EF4-FFF2-40B4-BE49-F238E27FC236}">
                <a16:creationId xmlns:a16="http://schemas.microsoft.com/office/drawing/2014/main" id="{87EC6349-2492-DE73-3EE5-2947DA9CD7F2}"/>
              </a:ext>
            </a:extLst>
          </p:cNvPr>
          <p:cNvSpPr txBox="1"/>
          <p:nvPr/>
        </p:nvSpPr>
        <p:spPr>
          <a:xfrm>
            <a:off x="3776331" y="5006390"/>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500 nm</a:t>
            </a:r>
            <a:endParaRPr lang="en-IN" sz="3000" dirty="0"/>
          </a:p>
        </p:txBody>
      </p:sp>
      <p:pic>
        <p:nvPicPr>
          <p:cNvPr id="36" name="Graphic 35" descr="Arrow Down with solid fill">
            <a:extLst>
              <a:ext uri="{FF2B5EF4-FFF2-40B4-BE49-F238E27FC236}">
                <a16:creationId xmlns:a16="http://schemas.microsoft.com/office/drawing/2014/main" id="{73241AB8-1AE1-F901-ABEC-11FA64300D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75200" y="3732904"/>
            <a:ext cx="914400" cy="1703012"/>
          </a:xfrm>
          <a:prstGeom prst="rect">
            <a:avLst/>
          </a:prstGeom>
        </p:spPr>
      </p:pic>
      <p:pic>
        <p:nvPicPr>
          <p:cNvPr id="37" name="Graphic 36" descr="Arrow Down with solid fill">
            <a:extLst>
              <a:ext uri="{FF2B5EF4-FFF2-40B4-BE49-F238E27FC236}">
                <a16:creationId xmlns:a16="http://schemas.microsoft.com/office/drawing/2014/main" id="{6A0D80FE-5398-FF1A-EBAB-9DC0C422641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8753511">
            <a:off x="8982345" y="3420118"/>
            <a:ext cx="914400" cy="2045646"/>
          </a:xfrm>
          <a:prstGeom prst="rect">
            <a:avLst/>
          </a:prstGeom>
        </p:spPr>
      </p:pic>
      <p:pic>
        <p:nvPicPr>
          <p:cNvPr id="38" name="Graphic 37" descr="Arrow Down with solid fill">
            <a:extLst>
              <a:ext uri="{FF2B5EF4-FFF2-40B4-BE49-F238E27FC236}">
                <a16:creationId xmlns:a16="http://schemas.microsoft.com/office/drawing/2014/main" id="{507D1EE0-0100-70FF-760D-C2BB094442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929553">
            <a:off x="7576320" y="3412735"/>
            <a:ext cx="914400" cy="2045646"/>
          </a:xfrm>
          <a:prstGeom prst="rect">
            <a:avLst/>
          </a:prstGeom>
        </p:spPr>
      </p:pic>
      <p:sp>
        <p:nvSpPr>
          <p:cNvPr id="39" name="TextBox 38">
            <a:extLst>
              <a:ext uri="{FF2B5EF4-FFF2-40B4-BE49-F238E27FC236}">
                <a16:creationId xmlns:a16="http://schemas.microsoft.com/office/drawing/2014/main" id="{E68123A9-D0BC-E2DC-70D4-C8919C18AB33}"/>
              </a:ext>
            </a:extLst>
          </p:cNvPr>
          <p:cNvSpPr txBox="1"/>
          <p:nvPr/>
        </p:nvSpPr>
        <p:spPr>
          <a:xfrm>
            <a:off x="6566933" y="5071378"/>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20˚C </a:t>
            </a:r>
            <a:endParaRPr lang="en-IN" sz="3000" dirty="0"/>
          </a:p>
        </p:txBody>
      </p:sp>
      <p:sp>
        <p:nvSpPr>
          <p:cNvPr id="40" name="TextBox 39">
            <a:extLst>
              <a:ext uri="{FF2B5EF4-FFF2-40B4-BE49-F238E27FC236}">
                <a16:creationId xmlns:a16="http://schemas.microsoft.com/office/drawing/2014/main" id="{C0C48CC2-4604-BEFF-6A2E-6FE6FE6A506F}"/>
              </a:ext>
            </a:extLst>
          </p:cNvPr>
          <p:cNvSpPr txBox="1"/>
          <p:nvPr/>
        </p:nvSpPr>
        <p:spPr>
          <a:xfrm>
            <a:off x="8067040" y="5435679"/>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30 ˚C</a:t>
            </a:r>
            <a:endParaRPr lang="en-IN" sz="3000" dirty="0"/>
          </a:p>
        </p:txBody>
      </p:sp>
      <p:sp>
        <p:nvSpPr>
          <p:cNvPr id="41" name="TextBox 40">
            <a:extLst>
              <a:ext uri="{FF2B5EF4-FFF2-40B4-BE49-F238E27FC236}">
                <a16:creationId xmlns:a16="http://schemas.microsoft.com/office/drawing/2014/main" id="{CB690F8C-FEF7-D97E-0EBA-BAB61F369873}"/>
              </a:ext>
            </a:extLst>
          </p:cNvPr>
          <p:cNvSpPr txBox="1"/>
          <p:nvPr/>
        </p:nvSpPr>
        <p:spPr>
          <a:xfrm>
            <a:off x="9567147" y="5082198"/>
            <a:ext cx="1556904" cy="553998"/>
          </a:xfrm>
          <a:prstGeom prst="rect">
            <a:avLst/>
          </a:prstGeom>
          <a:noFill/>
        </p:spPr>
        <p:txBody>
          <a:bodyPr wrap="square">
            <a:spAutoFit/>
          </a:bodyPr>
          <a:lstStyle/>
          <a:p>
            <a:pPr algn="ctr"/>
            <a:r>
              <a:rPr lang="en-US" sz="3000" dirty="0">
                <a:solidFill>
                  <a:srgbClr val="0D0D0D"/>
                </a:solidFill>
                <a:latin typeface="Cambria" panose="02040503050406030204" pitchFamily="18" charset="0"/>
              </a:rPr>
              <a:t>40</a:t>
            </a:r>
            <a:r>
              <a:rPr lang="en-US" altLang="en-US" sz="3000" dirty="0">
                <a:solidFill>
                  <a:srgbClr val="0D0D0D"/>
                </a:solidFill>
                <a:latin typeface="Cambria" panose="02040503050406030204" pitchFamily="18" charset="0"/>
              </a:rPr>
              <a:t> ˚C</a:t>
            </a:r>
            <a:endParaRPr lang="en-IN" sz="3000" dirty="0"/>
          </a:p>
        </p:txBody>
      </p:sp>
      <p:pic>
        <p:nvPicPr>
          <p:cNvPr id="1038" name="Picture 14" descr="Gloves - Free sports icons">
            <a:extLst>
              <a:ext uri="{FF2B5EF4-FFF2-40B4-BE49-F238E27FC236}">
                <a16:creationId xmlns:a16="http://schemas.microsoft.com/office/drawing/2014/main" id="{3E148A2F-4007-8089-C933-9CBF5AF14D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47441" y="4593765"/>
            <a:ext cx="1223990" cy="122399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A blue and white metal box&#10;&#10;Description automatically generated">
            <a:extLst>
              <a:ext uri="{FF2B5EF4-FFF2-40B4-BE49-F238E27FC236}">
                <a16:creationId xmlns:a16="http://schemas.microsoft.com/office/drawing/2014/main" id="{0B75B179-2680-15B6-2540-AED45A36E4B9}"/>
              </a:ext>
            </a:extLst>
          </p:cNvPr>
          <p:cNvPicPr>
            <a:picLocks noChangeAspect="1"/>
          </p:cNvPicPr>
          <p:nvPr/>
        </p:nvPicPr>
        <p:blipFill rotWithShape="1">
          <a:blip r:embed="rId14"/>
          <a:srcRect t="19150" b="19230"/>
          <a:stretch/>
        </p:blipFill>
        <p:spPr>
          <a:xfrm>
            <a:off x="14545350" y="6711042"/>
            <a:ext cx="2937634" cy="2373441"/>
          </a:xfrm>
          <a:prstGeom prst="rect">
            <a:avLst/>
          </a:prstGeom>
        </p:spPr>
      </p:pic>
      <p:sp>
        <p:nvSpPr>
          <p:cNvPr id="6" name="TextBox 5">
            <a:extLst>
              <a:ext uri="{FF2B5EF4-FFF2-40B4-BE49-F238E27FC236}">
                <a16:creationId xmlns:a16="http://schemas.microsoft.com/office/drawing/2014/main" id="{6FC99114-C34D-88E0-E1C6-69102A613206}"/>
              </a:ext>
            </a:extLst>
          </p:cNvPr>
          <p:cNvSpPr txBox="1"/>
          <p:nvPr/>
        </p:nvSpPr>
        <p:spPr>
          <a:xfrm>
            <a:off x="671777" y="6202581"/>
            <a:ext cx="9144000" cy="63094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00" b="1" i="0" u="none" strike="noStrike" cap="none" normalizeH="0" baseline="0" dirty="0">
                <a:ln>
                  <a:noFill/>
                </a:ln>
                <a:solidFill>
                  <a:srgbClr val="C00000"/>
                </a:solidFill>
                <a:effectLst/>
                <a:latin typeface="Cambria" panose="02040503050406030204" pitchFamily="18" charset="0"/>
              </a:rPr>
              <a:t>3.2 Sample Preparation</a:t>
            </a:r>
            <a:endParaRPr kumimoji="0" lang="en-US" altLang="en-US" sz="3500" b="1" i="0" u="none" strike="noStrike" cap="none" normalizeH="0" baseline="0" dirty="0">
              <a:ln>
                <a:noFill/>
              </a:ln>
              <a:solidFill>
                <a:srgbClr val="C00000"/>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4" name="Picture 3" descr="A machine on a table&#10;&#10;Description automatically generated">
            <a:extLst>
              <a:ext uri="{FF2B5EF4-FFF2-40B4-BE49-F238E27FC236}">
                <a16:creationId xmlns:a16="http://schemas.microsoft.com/office/drawing/2014/main" id="{271272FF-E952-484B-C1DD-D9CFF1F53DB3}"/>
              </a:ext>
            </a:extLst>
          </p:cNvPr>
          <p:cNvPicPr>
            <a:picLocks noChangeAspect="1"/>
          </p:cNvPicPr>
          <p:nvPr/>
        </p:nvPicPr>
        <p:blipFill>
          <a:blip r:embed="rId3"/>
          <a:stretch>
            <a:fillRect/>
          </a:stretch>
        </p:blipFill>
        <p:spPr>
          <a:xfrm>
            <a:off x="12866914" y="866139"/>
            <a:ext cx="4476751" cy="7484963"/>
          </a:xfrm>
          <a:prstGeom prst="rect">
            <a:avLst/>
          </a:prstGeom>
        </p:spPr>
      </p:pic>
      <p:sp>
        <p:nvSpPr>
          <p:cNvPr id="6" name="TextBox 5">
            <a:extLst>
              <a:ext uri="{FF2B5EF4-FFF2-40B4-BE49-F238E27FC236}">
                <a16:creationId xmlns:a16="http://schemas.microsoft.com/office/drawing/2014/main" id="{9A0B4D2C-9E6E-2063-A2B1-7483D704BB0D}"/>
              </a:ext>
            </a:extLst>
          </p:cNvPr>
          <p:cNvSpPr txBox="1"/>
          <p:nvPr/>
        </p:nvSpPr>
        <p:spPr>
          <a:xfrm>
            <a:off x="1270907" y="1179909"/>
            <a:ext cx="11122479" cy="8094524"/>
          </a:xfrm>
          <a:prstGeom prst="rect">
            <a:avLst/>
          </a:prstGeom>
          <a:noFill/>
        </p:spPr>
        <p:txBody>
          <a:bodyPr wrap="square">
            <a:spAutoFit/>
          </a:bodyPr>
          <a:lstStyle/>
          <a:p>
            <a:pPr rtl="0">
              <a:spcBef>
                <a:spcPts val="1200"/>
              </a:spcBef>
              <a:spcAft>
                <a:spcPts val="1200"/>
              </a:spcAft>
            </a:pPr>
            <a:r>
              <a:rPr lang="en-US" sz="4000" b="1" i="0" u="none" strike="noStrike" dirty="0">
                <a:solidFill>
                  <a:srgbClr val="C00000"/>
                </a:solidFill>
                <a:effectLst/>
                <a:latin typeface="Poppins" panose="00000500000000000000" pitchFamily="2" charset="0"/>
                <a:cs typeface="Poppins" panose="00000500000000000000" pitchFamily="2" charset="0"/>
              </a:rPr>
              <a:t>3.3 Rheology Testing</a:t>
            </a:r>
            <a:endParaRPr lang="en-US" sz="4000" b="0" dirty="0">
              <a:solidFill>
                <a:srgbClr val="C00000"/>
              </a:solidFill>
              <a:effectLst/>
              <a:latin typeface="Poppins" panose="00000500000000000000" pitchFamily="2" charset="0"/>
              <a:cs typeface="Poppins" panose="00000500000000000000" pitchFamily="2" charset="0"/>
            </a:endParaRP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Poppins" panose="00000500000000000000" pitchFamily="2" charset="0"/>
                <a:cs typeface="Poppins" panose="00000500000000000000" pitchFamily="2" charset="0"/>
              </a:rPr>
              <a:t> Using the prepared samples, we will conduct rheology testing on the rheometer.</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Poppins" panose="00000500000000000000" pitchFamily="2" charset="0"/>
                <a:cs typeface="Poppins" panose="00000500000000000000" pitchFamily="2" charset="0"/>
              </a:rPr>
              <a:t> Viscosity measurements will be taken at various shear rates (controlled by the rheometer settings) at the specified temperatures.</a:t>
            </a:r>
          </a:p>
          <a:p>
            <a:pPr rtl="0" fontAlgn="base">
              <a:spcBef>
                <a:spcPts val="0"/>
              </a:spcBef>
              <a:spcAft>
                <a:spcPts val="1200"/>
              </a:spcAft>
              <a:buFont typeface="Arial" panose="020B0604020202020204" pitchFamily="34" charset="0"/>
              <a:buChar char="•"/>
            </a:pPr>
            <a:r>
              <a:rPr lang="en-US" sz="3000" b="0" i="0" u="none" strike="noStrike" dirty="0">
                <a:solidFill>
                  <a:srgbClr val="0D0D0D"/>
                </a:solidFill>
                <a:effectLst/>
                <a:latin typeface="Poppins" panose="00000500000000000000" pitchFamily="2" charset="0"/>
                <a:cs typeface="Poppins" panose="00000500000000000000" pitchFamily="2" charset="0"/>
              </a:rPr>
              <a:t> Data collected will include shear rate, temperature, speed and the corresponding viscosity values for each sample.</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Poppins" panose="00000500000000000000" pitchFamily="2" charset="0"/>
                <a:cs typeface="Poppins" panose="00000500000000000000" pitchFamily="2" charset="0"/>
              </a:rPr>
              <a:t> The viscosity data obtained from the rheology tests will serve as the training dataset for the artificial neural network models.</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Poppins" panose="00000500000000000000" pitchFamily="2" charset="0"/>
                <a:cs typeface="Poppins" panose="00000500000000000000" pitchFamily="2" charset="0"/>
              </a:rPr>
              <a:t> Each data point will consist of:</a:t>
            </a:r>
          </a:p>
          <a:p>
            <a:pPr marL="12700" rtl="0" fontAlgn="base">
              <a:spcBef>
                <a:spcPts val="0"/>
              </a:spcBef>
              <a:spcAft>
                <a:spcPts val="0"/>
              </a:spcAft>
            </a:pPr>
            <a:r>
              <a:rPr lang="en-US" sz="3000" b="0" i="0" u="none" strike="noStrike" dirty="0">
                <a:solidFill>
                  <a:srgbClr val="0D0D0D"/>
                </a:solidFill>
                <a:effectLst/>
                <a:latin typeface="Poppins" panose="00000500000000000000" pitchFamily="2" charset="0"/>
                <a:cs typeface="Poppins" panose="00000500000000000000" pitchFamily="2" charset="0"/>
              </a:rPr>
              <a:t>	</a:t>
            </a:r>
            <a:r>
              <a:rPr lang="en-US" sz="3000" b="1" i="0" u="none" strike="noStrike" dirty="0">
                <a:solidFill>
                  <a:srgbClr val="0D0D0D"/>
                </a:solidFill>
                <a:effectLst/>
                <a:latin typeface="Poppins" panose="00000500000000000000" pitchFamily="2" charset="0"/>
                <a:cs typeface="Poppins" panose="00000500000000000000" pitchFamily="2" charset="0"/>
              </a:rPr>
              <a:t>Input:</a:t>
            </a:r>
            <a:r>
              <a:rPr lang="en-US" sz="3000" b="0" i="0" u="none" strike="noStrike" dirty="0">
                <a:solidFill>
                  <a:srgbClr val="0D0D0D"/>
                </a:solidFill>
                <a:effectLst/>
                <a:latin typeface="Poppins" panose="00000500000000000000" pitchFamily="2" charset="0"/>
                <a:cs typeface="Poppins" panose="00000500000000000000" pitchFamily="2" charset="0"/>
              </a:rPr>
              <a:t> Shear rate, temperature, nanoparticle size</a:t>
            </a:r>
          </a:p>
          <a:p>
            <a:pPr marL="12700" rtl="0" fontAlgn="base">
              <a:spcBef>
                <a:spcPts val="0"/>
              </a:spcBef>
              <a:spcAft>
                <a:spcPts val="1200"/>
              </a:spcAft>
            </a:pPr>
            <a:r>
              <a:rPr lang="en-US" sz="3000" b="0" i="0" u="none" strike="noStrike" dirty="0">
                <a:solidFill>
                  <a:srgbClr val="0D0D0D"/>
                </a:solidFill>
                <a:effectLst/>
                <a:latin typeface="Poppins" panose="00000500000000000000" pitchFamily="2" charset="0"/>
                <a:cs typeface="Poppins" panose="00000500000000000000" pitchFamily="2" charset="0"/>
              </a:rPr>
              <a:t>	</a:t>
            </a:r>
            <a:r>
              <a:rPr lang="en-US" sz="3000" b="1" i="0" u="none" strike="noStrike" dirty="0">
                <a:solidFill>
                  <a:srgbClr val="0D0D0D"/>
                </a:solidFill>
                <a:effectLst/>
                <a:latin typeface="Poppins" panose="00000500000000000000" pitchFamily="2" charset="0"/>
                <a:cs typeface="Poppins" panose="00000500000000000000" pitchFamily="2" charset="0"/>
              </a:rPr>
              <a:t>Output:</a:t>
            </a:r>
            <a:r>
              <a:rPr lang="en-US" sz="3000" b="0" i="0" u="none" strike="noStrike" dirty="0">
                <a:solidFill>
                  <a:srgbClr val="0D0D0D"/>
                </a:solidFill>
                <a:effectLst/>
                <a:latin typeface="Poppins" panose="00000500000000000000" pitchFamily="2" charset="0"/>
                <a:cs typeface="Poppins" panose="00000500000000000000" pitchFamily="2" charset="0"/>
              </a:rPr>
              <a:t> Viscosity</a:t>
            </a:r>
            <a:endParaRPr lang="en-IN" sz="3000" dirty="0">
              <a:latin typeface="Poppins" panose="00000500000000000000" pitchFamily="2" charset="0"/>
              <a:cs typeface="Poppins" panose="00000500000000000000" pitchFamily="2" charset="0"/>
            </a:endParaRPr>
          </a:p>
          <a:p>
            <a:pPr rtl="0" fontAlgn="base">
              <a:spcBef>
                <a:spcPts val="0"/>
              </a:spcBef>
              <a:spcAft>
                <a:spcPts val="1200"/>
              </a:spcAft>
              <a:buFont typeface="Arial" panose="020B0604020202020204" pitchFamily="34" charset="0"/>
              <a:buChar char="•"/>
            </a:pPr>
            <a:endParaRPr lang="en-US" sz="3000" b="0" i="0" u="none" strike="noStrike" dirty="0">
              <a:solidFill>
                <a:srgbClr val="0D0D0D"/>
              </a:solidFill>
              <a:effectLst/>
              <a:latin typeface="Poppins" panose="00000500000000000000" pitchFamily="2" charset="0"/>
              <a:cs typeface="Poppins"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 name="TextBox 2">
            <a:extLst>
              <a:ext uri="{FF2B5EF4-FFF2-40B4-BE49-F238E27FC236}">
                <a16:creationId xmlns:a16="http://schemas.microsoft.com/office/drawing/2014/main" id="{1220372D-69A9-452A-8C2C-28DCBC3E43EE}"/>
              </a:ext>
            </a:extLst>
          </p:cNvPr>
          <p:cNvSpPr txBox="1"/>
          <p:nvPr/>
        </p:nvSpPr>
        <p:spPr>
          <a:xfrm>
            <a:off x="1304108" y="2075708"/>
            <a:ext cx="15255240" cy="4555093"/>
          </a:xfrm>
          <a:prstGeom prst="rect">
            <a:avLst/>
          </a:prstGeom>
          <a:noFill/>
        </p:spPr>
        <p:txBody>
          <a:bodyPr wrap="square">
            <a:spAutoFit/>
          </a:bodyPr>
          <a:lstStyle/>
          <a:p>
            <a:pPr rtl="0">
              <a:spcBef>
                <a:spcPts val="1200"/>
              </a:spcBef>
              <a:spcAft>
                <a:spcPts val="1200"/>
              </a:spcAft>
            </a:pPr>
            <a:r>
              <a:rPr lang="en-US" sz="4000" b="1" i="0" u="none" strike="noStrike" dirty="0">
                <a:solidFill>
                  <a:srgbClr val="C00000"/>
                </a:solidFill>
                <a:effectLst/>
                <a:latin typeface="Cambria" panose="02040503050406030204" pitchFamily="18" charset="0"/>
              </a:rPr>
              <a:t>3</a:t>
            </a:r>
            <a:r>
              <a:rPr lang="en-US" sz="4000" b="0" i="0" u="none" strike="noStrike" dirty="0">
                <a:solidFill>
                  <a:srgbClr val="C00000"/>
                </a:solidFill>
                <a:effectLst/>
                <a:latin typeface="Cambria" panose="02040503050406030204" pitchFamily="18" charset="0"/>
              </a:rPr>
              <a:t>.</a:t>
            </a:r>
            <a:r>
              <a:rPr lang="en-US" sz="4000" b="1" i="0" u="none" strike="noStrike" dirty="0">
                <a:solidFill>
                  <a:srgbClr val="C00000"/>
                </a:solidFill>
                <a:effectLst/>
                <a:latin typeface="Cambria" panose="02040503050406030204" pitchFamily="18" charset="0"/>
              </a:rPr>
              <a:t>5 Artificial Neural Network (ANN) Model Development</a:t>
            </a:r>
            <a:endParaRPr lang="en-US" sz="4000" b="0" dirty="0">
              <a:solidFill>
                <a:srgbClr val="C00000"/>
              </a:solidFill>
              <a:effectLst/>
            </a:endParaRPr>
          </a:p>
          <a:p>
            <a:pPr rtl="0" fontAlgn="base">
              <a:spcBef>
                <a:spcPts val="0"/>
              </a:spcBef>
              <a:spcAft>
                <a:spcPts val="0"/>
              </a:spcAft>
            </a:pPr>
            <a:endParaRPr lang="en-US" sz="3000" b="0" i="0" u="none" strike="noStrike" dirty="0">
              <a:solidFill>
                <a:srgbClr val="0D0D0D"/>
              </a:solidFill>
              <a:effectLst/>
              <a:latin typeface="Cambria" panose="02040503050406030204" pitchFamily="18" charset="0"/>
            </a:endParaRPr>
          </a:p>
          <a:p>
            <a:pPr rtl="0" fontAlgn="base">
              <a:spcBef>
                <a:spcPts val="0"/>
              </a:spcBef>
              <a:spcAft>
                <a:spcPts val="0"/>
              </a:spcAft>
            </a:pPr>
            <a:r>
              <a:rPr lang="en-US" sz="3000" b="0" i="0" u="none" strike="noStrike" dirty="0">
                <a:solidFill>
                  <a:srgbClr val="0D0D0D"/>
                </a:solidFill>
                <a:effectLst/>
                <a:latin typeface="Poppins" panose="00000500000000000000" pitchFamily="2" charset="0"/>
                <a:cs typeface="Poppins" panose="00000500000000000000" pitchFamily="2" charset="0"/>
              </a:rPr>
              <a:t>We will design an ANN model using Python language, by making use of </a:t>
            </a:r>
            <a:r>
              <a:rPr lang="en-US" sz="3000" dirty="0">
                <a:solidFill>
                  <a:srgbClr val="0D0D0D"/>
                </a:solidFill>
                <a:latin typeface="Poppins" panose="00000500000000000000" pitchFamily="2" charset="0"/>
                <a:cs typeface="Poppins" panose="00000500000000000000" pitchFamily="2" charset="0"/>
              </a:rPr>
              <a:t>libraries</a:t>
            </a:r>
            <a:r>
              <a:rPr lang="en-US" sz="3000" b="0" i="0" u="none" strike="noStrike" dirty="0">
                <a:solidFill>
                  <a:srgbClr val="0D0D0D"/>
                </a:solidFill>
                <a:effectLst/>
                <a:latin typeface="Poppins" panose="00000500000000000000" pitchFamily="2" charset="0"/>
                <a:cs typeface="Poppins" panose="00000500000000000000" pitchFamily="2" charset="0"/>
              </a:rPr>
              <a:t> like TensorFlow.</a:t>
            </a: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Cambria" panose="02040503050406030204" pitchFamily="18" charset="0"/>
            </a:endParaRPr>
          </a:p>
        </p:txBody>
      </p:sp>
      <p:sp>
        <p:nvSpPr>
          <p:cNvPr id="4" name="Google Shape;337;p29">
            <a:extLst>
              <a:ext uri="{FF2B5EF4-FFF2-40B4-BE49-F238E27FC236}">
                <a16:creationId xmlns:a16="http://schemas.microsoft.com/office/drawing/2014/main" id="{9CA79551-72D6-33EE-C24C-431E733FA0C7}"/>
              </a:ext>
            </a:extLst>
          </p:cNvPr>
          <p:cNvSpPr txBox="1"/>
          <p:nvPr/>
        </p:nvSpPr>
        <p:spPr>
          <a:xfrm>
            <a:off x="0" y="430128"/>
            <a:ext cx="182880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0" dirty="0">
                <a:solidFill>
                  <a:srgbClr val="6874E8"/>
                </a:solidFill>
                <a:latin typeface="Poppins Black"/>
                <a:ea typeface="Poppins Black"/>
                <a:cs typeface="Poppins Black"/>
                <a:sym typeface="Poppins Black"/>
              </a:rPr>
              <a:t>Computational aspect:</a:t>
            </a:r>
          </a:p>
        </p:txBody>
      </p:sp>
      <p:pic>
        <p:nvPicPr>
          <p:cNvPr id="3074" name="Picture 2" descr="Artificial neural network architecture (ANN i-h 1-h 2-h n-o). | Download  Scientific Diagram">
            <a:extLst>
              <a:ext uri="{FF2B5EF4-FFF2-40B4-BE49-F238E27FC236}">
                <a16:creationId xmlns:a16="http://schemas.microsoft.com/office/drawing/2014/main" id="{6FB36A42-6E6B-AFD8-AC54-1E5CB9823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768" y="4814920"/>
            <a:ext cx="6578519" cy="38542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A4925E-6AB4-9AF5-4160-F1DD07044807}"/>
              </a:ext>
            </a:extLst>
          </p:cNvPr>
          <p:cNvSpPr txBox="1"/>
          <p:nvPr/>
        </p:nvSpPr>
        <p:spPr>
          <a:xfrm>
            <a:off x="13674886" y="6108095"/>
            <a:ext cx="3565311" cy="830997"/>
          </a:xfrm>
          <a:prstGeom prst="rect">
            <a:avLst/>
          </a:prstGeom>
          <a:noFill/>
        </p:spPr>
        <p:txBody>
          <a:bodyPr wrap="square">
            <a:spAutoFit/>
          </a:bodyPr>
          <a:lstStyle/>
          <a:p>
            <a:pPr algn="ctr" rtl="0" fontAlgn="base">
              <a:spcBef>
                <a:spcPts val="0"/>
              </a:spcBef>
              <a:spcAft>
                <a:spcPts val="0"/>
              </a:spcAft>
            </a:pPr>
            <a:r>
              <a:rPr lang="en-US" sz="2400" b="0" i="0" u="none" strike="noStrike" dirty="0">
                <a:solidFill>
                  <a:srgbClr val="0D0D0D"/>
                </a:solidFill>
                <a:effectLst/>
                <a:latin typeface="Cambria" panose="02040503050406030204" pitchFamily="18" charset="0"/>
              </a:rPr>
              <a:t>The output layer will predict the viscosity.</a:t>
            </a:r>
          </a:p>
        </p:txBody>
      </p:sp>
      <p:sp>
        <p:nvSpPr>
          <p:cNvPr id="7" name="TextBox 6">
            <a:extLst>
              <a:ext uri="{FF2B5EF4-FFF2-40B4-BE49-F238E27FC236}">
                <a16:creationId xmlns:a16="http://schemas.microsoft.com/office/drawing/2014/main" id="{837D665A-218D-01CF-F3F9-A99E495BBB76}"/>
              </a:ext>
            </a:extLst>
          </p:cNvPr>
          <p:cNvSpPr txBox="1"/>
          <p:nvPr/>
        </p:nvSpPr>
        <p:spPr>
          <a:xfrm>
            <a:off x="856120" y="5897363"/>
            <a:ext cx="3747483" cy="1569660"/>
          </a:xfrm>
          <a:prstGeom prst="rect">
            <a:avLst/>
          </a:prstGeom>
          <a:noFill/>
        </p:spPr>
        <p:txBody>
          <a:bodyPr wrap="square">
            <a:spAutoFit/>
          </a:bodyPr>
          <a:lstStyle/>
          <a:p>
            <a:pPr algn="ctr" rtl="0" fontAlgn="base">
              <a:spcBef>
                <a:spcPts val="0"/>
              </a:spcBef>
              <a:spcAft>
                <a:spcPts val="0"/>
              </a:spcAft>
            </a:pPr>
            <a:r>
              <a:rPr lang="en-US" sz="2400" b="0" i="0" u="none" strike="noStrike" dirty="0">
                <a:solidFill>
                  <a:srgbClr val="0D0D0D"/>
                </a:solidFill>
                <a:effectLst/>
                <a:latin typeface="Cambria" panose="02040503050406030204" pitchFamily="18" charset="0"/>
              </a:rPr>
              <a:t>The input layer will have nodes for shear rate, temperature, and nanoparticle size.</a:t>
            </a:r>
          </a:p>
        </p:txBody>
      </p:sp>
      <p:pic>
        <p:nvPicPr>
          <p:cNvPr id="9" name="Graphic 8" descr="Arrow: Slight curve with solid fill">
            <a:extLst>
              <a:ext uri="{FF2B5EF4-FFF2-40B4-BE49-F238E27FC236}">
                <a16:creationId xmlns:a16="http://schemas.microsoft.com/office/drawing/2014/main" id="{827ED195-B998-C4F5-9004-4B65B81A79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1309" y="6030937"/>
            <a:ext cx="1302513" cy="1302513"/>
          </a:xfrm>
          <a:prstGeom prst="rect">
            <a:avLst/>
          </a:prstGeom>
        </p:spPr>
      </p:pic>
      <p:pic>
        <p:nvPicPr>
          <p:cNvPr id="10" name="Graphic 9" descr="Arrow: Slight curve with solid fill">
            <a:extLst>
              <a:ext uri="{FF2B5EF4-FFF2-40B4-BE49-F238E27FC236}">
                <a16:creationId xmlns:a16="http://schemas.microsoft.com/office/drawing/2014/main" id="{BFE753E7-FC45-7276-BBC3-1AE0E5B8FA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007717">
            <a:off x="12688639" y="5636580"/>
            <a:ext cx="1302513" cy="13025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4ED071-2DC8-D8B6-66B8-D73BD7D91D3A}"/>
              </a:ext>
            </a:extLst>
          </p:cNvPr>
          <p:cNvSpPr txBox="1"/>
          <p:nvPr/>
        </p:nvSpPr>
        <p:spPr>
          <a:xfrm>
            <a:off x="1299678" y="1839687"/>
            <a:ext cx="6851363" cy="4708981"/>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Poppins" panose="00000500000000000000" pitchFamily="2" charset="0"/>
                <a:cs typeface="Poppins" panose="00000500000000000000" pitchFamily="2" charset="0"/>
              </a:rPr>
              <a:t>With a trained and validated ANN model, we will input new data (shear rate, temperature, nanoparticle size) to predict viscosity.</a:t>
            </a: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Poppins" panose="00000500000000000000" pitchFamily="2" charset="0"/>
              <a:cs typeface="Poppins" panose="00000500000000000000" pitchFamily="2" charset="0"/>
            </a:endParaRP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Poppins" panose="00000500000000000000" pitchFamily="2" charset="0"/>
                <a:cs typeface="Poppins" panose="00000500000000000000" pitchFamily="2" charset="0"/>
              </a:rPr>
              <a:t>The model will output the estimated viscosity values for the given conditions.</a:t>
            </a: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Poppins" panose="00000500000000000000" pitchFamily="2" charset="0"/>
              <a:cs typeface="Poppins" panose="00000500000000000000" pitchFamily="2" charset="0"/>
            </a:endParaRPr>
          </a:p>
        </p:txBody>
      </p:sp>
      <p:pic>
        <p:nvPicPr>
          <p:cNvPr id="3" name="Picture 2" descr="A computer screen with a graph on it&#10;&#10;Description automatically generated">
            <a:extLst>
              <a:ext uri="{FF2B5EF4-FFF2-40B4-BE49-F238E27FC236}">
                <a16:creationId xmlns:a16="http://schemas.microsoft.com/office/drawing/2014/main" id="{537C2B5A-8608-4C13-2794-0203808993B0}"/>
              </a:ext>
            </a:extLst>
          </p:cNvPr>
          <p:cNvPicPr>
            <a:picLocks noChangeAspect="1"/>
          </p:cNvPicPr>
          <p:nvPr/>
        </p:nvPicPr>
        <p:blipFill rotWithShape="1">
          <a:blip r:embed="rId3"/>
          <a:srcRect l="11620" t="15844" b="9314"/>
          <a:stretch/>
        </p:blipFill>
        <p:spPr>
          <a:xfrm>
            <a:off x="9763435" y="1662471"/>
            <a:ext cx="8067368" cy="3910519"/>
          </a:xfrm>
          <a:prstGeom prst="rect">
            <a:avLst/>
          </a:prstGeom>
        </p:spPr>
      </p:pic>
      <p:sp>
        <p:nvSpPr>
          <p:cNvPr id="8" name="TextBox 7">
            <a:extLst>
              <a:ext uri="{FF2B5EF4-FFF2-40B4-BE49-F238E27FC236}">
                <a16:creationId xmlns:a16="http://schemas.microsoft.com/office/drawing/2014/main" id="{9F724E44-ED55-5563-FDF1-0C1AC39C176A}"/>
              </a:ext>
            </a:extLst>
          </p:cNvPr>
          <p:cNvSpPr txBox="1"/>
          <p:nvPr/>
        </p:nvSpPr>
        <p:spPr>
          <a:xfrm>
            <a:off x="737420" y="733320"/>
            <a:ext cx="9144000" cy="707886"/>
          </a:xfrm>
          <a:prstGeom prst="rect">
            <a:avLst/>
          </a:prstGeom>
          <a:noFill/>
        </p:spPr>
        <p:txBody>
          <a:bodyPr wrap="square">
            <a:spAutoFit/>
          </a:bodyPr>
          <a:lstStyle/>
          <a:p>
            <a:pPr algn="ctr" rtl="0">
              <a:spcBef>
                <a:spcPts val="1200"/>
              </a:spcBef>
              <a:spcAft>
                <a:spcPts val="1200"/>
              </a:spcAft>
            </a:pPr>
            <a:r>
              <a:rPr lang="en-US" sz="4000" b="0" i="0" u="none" strike="noStrike" dirty="0">
                <a:solidFill>
                  <a:srgbClr val="C00000"/>
                </a:solidFill>
                <a:effectLst/>
                <a:latin typeface="Cambria" panose="02040503050406030204" pitchFamily="18" charset="0"/>
              </a:rPr>
              <a:t> </a:t>
            </a:r>
            <a:r>
              <a:rPr lang="en-US" sz="4000" b="1" i="0" u="none" strike="noStrike" dirty="0">
                <a:solidFill>
                  <a:srgbClr val="C00000"/>
                </a:solidFill>
                <a:effectLst/>
                <a:latin typeface="Cambria" panose="02040503050406030204" pitchFamily="18" charset="0"/>
              </a:rPr>
              <a:t>3.6 Prediction &amp; Analysis of Viscosity</a:t>
            </a:r>
            <a:endParaRPr lang="en-US" sz="4000" b="0" dirty="0">
              <a:solidFill>
                <a:srgbClr val="C00000"/>
              </a:solidFill>
              <a:effectLst/>
            </a:endParaRPr>
          </a:p>
        </p:txBody>
      </p:sp>
      <p:pic>
        <p:nvPicPr>
          <p:cNvPr id="13" name="Picture 12">
            <a:extLst>
              <a:ext uri="{FF2B5EF4-FFF2-40B4-BE49-F238E27FC236}">
                <a16:creationId xmlns:a16="http://schemas.microsoft.com/office/drawing/2014/main" id="{C5891494-EB49-0523-408C-DD7E2464A9D7}"/>
              </a:ext>
            </a:extLst>
          </p:cNvPr>
          <p:cNvPicPr>
            <a:picLocks noChangeAspect="1"/>
          </p:cNvPicPr>
          <p:nvPr/>
        </p:nvPicPr>
        <p:blipFill>
          <a:blip r:embed="rId4"/>
          <a:stretch>
            <a:fillRect/>
          </a:stretch>
        </p:blipFill>
        <p:spPr>
          <a:xfrm>
            <a:off x="13993852" y="6217735"/>
            <a:ext cx="3032386" cy="2798359"/>
          </a:xfrm>
          <a:prstGeom prst="rect">
            <a:avLst/>
          </a:prstGeom>
        </p:spPr>
      </p:pic>
      <p:sp>
        <p:nvSpPr>
          <p:cNvPr id="7" name="TextBox 6">
            <a:extLst>
              <a:ext uri="{FF2B5EF4-FFF2-40B4-BE49-F238E27FC236}">
                <a16:creationId xmlns:a16="http://schemas.microsoft.com/office/drawing/2014/main" id="{94F43C43-5823-C7DF-2513-11032F8B9D37}"/>
              </a:ext>
            </a:extLst>
          </p:cNvPr>
          <p:cNvSpPr txBox="1"/>
          <p:nvPr/>
        </p:nvSpPr>
        <p:spPr>
          <a:xfrm>
            <a:off x="14305265" y="9188445"/>
            <a:ext cx="2300749" cy="430887"/>
          </a:xfrm>
          <a:prstGeom prst="rect">
            <a:avLst/>
          </a:prstGeom>
          <a:noFill/>
        </p:spPr>
        <p:txBody>
          <a:bodyPr wrap="square">
            <a:spAutoFit/>
          </a:bodyPr>
          <a:lstStyle/>
          <a:p>
            <a:pPr algn="ctr"/>
            <a:r>
              <a:rPr lang="en-US" sz="2200" b="1" dirty="0">
                <a:solidFill>
                  <a:srgbClr val="0D0D0D"/>
                </a:solidFill>
                <a:latin typeface="Cambria" panose="02040503050406030204" pitchFamily="18" charset="0"/>
              </a:rPr>
              <a:t>T</a:t>
            </a:r>
            <a:r>
              <a:rPr lang="en-US" sz="2200" b="1" i="0" u="none" strike="noStrike" dirty="0">
                <a:solidFill>
                  <a:srgbClr val="0D0D0D"/>
                </a:solidFill>
                <a:effectLst/>
                <a:latin typeface="Cambria" panose="02040503050406030204" pitchFamily="18" charset="0"/>
              </a:rPr>
              <a:t>EST DATASET</a:t>
            </a:r>
            <a:endParaRPr lang="en-IN" sz="2200" b="1" dirty="0"/>
          </a:p>
        </p:txBody>
      </p:sp>
      <p:pic>
        <p:nvPicPr>
          <p:cNvPr id="6146" name="Picture 2" descr="Artificial Neural Network Icons - Free SVG &amp; PNG Artificial Neural Network  Images - Noun Project">
            <a:extLst>
              <a:ext uri="{FF2B5EF4-FFF2-40B4-BE49-F238E27FC236}">
                <a16:creationId xmlns:a16="http://schemas.microsoft.com/office/drawing/2014/main" id="{883C0AA1-60BD-C730-85F4-93B8FC340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81" y="6092822"/>
            <a:ext cx="3048187" cy="30481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865DE62-6E07-DA50-EFA2-8C2B18D5BF46}"/>
              </a:ext>
            </a:extLst>
          </p:cNvPr>
          <p:cNvSpPr txBox="1"/>
          <p:nvPr/>
        </p:nvSpPr>
        <p:spPr>
          <a:xfrm>
            <a:off x="1973052" y="9338236"/>
            <a:ext cx="1224116" cy="430887"/>
          </a:xfrm>
          <a:prstGeom prst="rect">
            <a:avLst/>
          </a:prstGeom>
          <a:noFill/>
        </p:spPr>
        <p:txBody>
          <a:bodyPr wrap="square">
            <a:spAutoFit/>
          </a:bodyPr>
          <a:lstStyle/>
          <a:p>
            <a:pPr algn="ctr"/>
            <a:r>
              <a:rPr lang="en-US" sz="2200" b="1" dirty="0">
                <a:solidFill>
                  <a:srgbClr val="0D0D0D"/>
                </a:solidFill>
                <a:latin typeface="Cambria" panose="02040503050406030204" pitchFamily="18" charset="0"/>
              </a:rPr>
              <a:t>MODEL</a:t>
            </a:r>
            <a:endParaRPr lang="en-IN" sz="2200" b="1" dirty="0"/>
          </a:p>
        </p:txBody>
      </p:sp>
      <p:pic>
        <p:nvPicPr>
          <p:cNvPr id="12" name="Graphic 11" descr="Circles with lines outline">
            <a:extLst>
              <a:ext uri="{FF2B5EF4-FFF2-40B4-BE49-F238E27FC236}">
                <a16:creationId xmlns:a16="http://schemas.microsoft.com/office/drawing/2014/main" id="{9F92B55D-704E-DB93-B45D-661EBB07F7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54152" y="5020985"/>
            <a:ext cx="4699978" cy="4699978"/>
          </a:xfrm>
          <a:prstGeom prst="rect">
            <a:avLst/>
          </a:prstGeom>
        </p:spPr>
      </p:pic>
      <p:pic>
        <p:nvPicPr>
          <p:cNvPr id="15" name="Graphic 14" descr="Arrow Right with solid fill">
            <a:extLst>
              <a:ext uri="{FF2B5EF4-FFF2-40B4-BE49-F238E27FC236}">
                <a16:creationId xmlns:a16="http://schemas.microsoft.com/office/drawing/2014/main" id="{8FCE1E1E-38B8-E9C6-C01B-3623FA1896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657" y="6774358"/>
            <a:ext cx="1526752" cy="1526752"/>
          </a:xfrm>
          <a:prstGeom prst="rect">
            <a:avLst/>
          </a:prstGeom>
        </p:spPr>
      </p:pic>
      <p:pic>
        <p:nvPicPr>
          <p:cNvPr id="18" name="Graphic 17" descr="Clipboard Mixed with solid fill">
            <a:extLst>
              <a:ext uri="{FF2B5EF4-FFF2-40B4-BE49-F238E27FC236}">
                <a16:creationId xmlns:a16="http://schemas.microsoft.com/office/drawing/2014/main" id="{6AB445B0-3790-51A6-589B-6C94B712BA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247646" y="6217735"/>
            <a:ext cx="1557184" cy="1557184"/>
          </a:xfrm>
          <a:prstGeom prst="rect">
            <a:avLst/>
          </a:prstGeom>
        </p:spPr>
      </p:pic>
      <p:sp>
        <p:nvSpPr>
          <p:cNvPr id="19" name="TextBox 18">
            <a:extLst>
              <a:ext uri="{FF2B5EF4-FFF2-40B4-BE49-F238E27FC236}">
                <a16:creationId xmlns:a16="http://schemas.microsoft.com/office/drawing/2014/main" id="{EAD935D7-1DA4-905A-A695-21049BF52724}"/>
              </a:ext>
            </a:extLst>
          </p:cNvPr>
          <p:cNvSpPr txBox="1"/>
          <p:nvPr/>
        </p:nvSpPr>
        <p:spPr>
          <a:xfrm>
            <a:off x="6556934" y="9168958"/>
            <a:ext cx="4294414" cy="769441"/>
          </a:xfrm>
          <a:prstGeom prst="rect">
            <a:avLst/>
          </a:prstGeom>
          <a:noFill/>
        </p:spPr>
        <p:txBody>
          <a:bodyPr wrap="square">
            <a:spAutoFit/>
          </a:bodyPr>
          <a:lstStyle/>
          <a:p>
            <a:pPr algn="ctr"/>
            <a:r>
              <a:rPr lang="en-US" sz="2200" b="1" dirty="0">
                <a:solidFill>
                  <a:srgbClr val="0D0D0D"/>
                </a:solidFill>
                <a:latin typeface="Cambria" panose="02040503050406030204" pitchFamily="18" charset="0"/>
              </a:rPr>
              <a:t>OPTIMIZATION OF CODE AND MINIMIZING ERRORS</a:t>
            </a:r>
            <a:endParaRPr lang="en-IN" sz="2200" b="1" dirty="0"/>
          </a:p>
        </p:txBody>
      </p:sp>
      <p:pic>
        <p:nvPicPr>
          <p:cNvPr id="4" name="Graphic 3" descr="Arrow Right with solid fill">
            <a:extLst>
              <a:ext uri="{FF2B5EF4-FFF2-40B4-BE49-F238E27FC236}">
                <a16:creationId xmlns:a16="http://schemas.microsoft.com/office/drawing/2014/main" id="{CB180957-03E7-AC19-E517-A227821F3C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373488" y="6775394"/>
            <a:ext cx="1526752" cy="1526752"/>
          </a:xfrm>
          <a:prstGeom prst="rect">
            <a:avLst/>
          </a:prstGeom>
        </p:spPr>
      </p:pic>
    </p:spTree>
    <p:extLst>
      <p:ext uri="{BB962C8B-B14F-4D97-AF65-F5344CB8AC3E}">
        <p14:creationId xmlns:p14="http://schemas.microsoft.com/office/powerpoint/2010/main" val="40514585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c627367-8bb7-4ccb-accc-dcf8fe2e1aa0}" enabled="1" method="Standard" siteId="{41591cc6-574f-45d5-819b-9a4773330aec}" contentBits="0" removed="0"/>
</clbl:labelList>
</file>

<file path=docProps/app.xml><?xml version="1.0" encoding="utf-8"?>
<Properties xmlns="http://schemas.openxmlformats.org/officeDocument/2006/extended-properties" xmlns:vt="http://schemas.openxmlformats.org/officeDocument/2006/docPropsVTypes">
  <TotalTime>1632</TotalTime>
  <Words>1617</Words>
  <Application>Microsoft Office PowerPoint</Application>
  <PresentationFormat>Custom</PresentationFormat>
  <Paragraphs>148</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Wingdings</vt:lpstr>
      <vt:lpstr>Arial</vt:lpstr>
      <vt:lpstr>Cambria</vt:lpstr>
      <vt:lpstr>Poppins</vt:lpstr>
      <vt:lpstr>Poppins Black</vt:lpstr>
      <vt:lpstr>Calibri</vt:lpstr>
      <vt:lpstr>Playfair Display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Kumar</dc:creator>
  <cp:lastModifiedBy>Amit Kumar Koslia</cp:lastModifiedBy>
  <cp:revision>13</cp:revision>
  <dcterms:modified xsi:type="dcterms:W3CDTF">2024-04-24T11:10:58Z</dcterms:modified>
</cp:coreProperties>
</file>