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8"/>
  </p:notesMasterIdLst>
  <p:sldIdLst>
    <p:sldId id="256" r:id="rId2"/>
    <p:sldId id="258" r:id="rId3"/>
    <p:sldId id="260" r:id="rId4"/>
    <p:sldId id="267" r:id="rId5"/>
    <p:sldId id="268" r:id="rId6"/>
    <p:sldId id="270" r:id="rId7"/>
    <p:sldId id="271" r:id="rId8"/>
    <p:sldId id="285" r:id="rId9"/>
    <p:sldId id="280" r:id="rId10"/>
    <p:sldId id="275" r:id="rId11"/>
    <p:sldId id="282" r:id="rId12"/>
    <p:sldId id="283" r:id="rId13"/>
    <p:sldId id="284" r:id="rId14"/>
    <p:sldId id="286" r:id="rId15"/>
    <p:sldId id="278" r:id="rId16"/>
    <p:sldId id="279" r:id="rId17"/>
  </p:sldIdLst>
  <p:sldSz cx="18288000" cy="10287000"/>
  <p:notesSz cx="6858000" cy="9144000"/>
  <p:embeddedFontLst>
    <p:embeddedFont>
      <p:font typeface="Cambria" panose="02040503050406030204" pitchFamily="18" charset="0"/>
      <p:regular r:id="rId19"/>
      <p:bold r:id="rId20"/>
      <p:italic r:id="rId21"/>
      <p:boldItalic r:id="rId22"/>
    </p:embeddedFont>
    <p:embeddedFont>
      <p:font typeface="Merriweather" panose="00000500000000000000" pitchFamily="2" charset="0"/>
      <p:regular r:id="rId23"/>
      <p:bold r:id="rId24"/>
      <p:italic r:id="rId25"/>
      <p:boldItalic r:id="rId26"/>
    </p:embeddedFont>
    <p:embeddedFont>
      <p:font typeface="Palatino Linotype" panose="02040502050505030304" pitchFamily="18" charset="0"/>
      <p:regular r:id="rId27"/>
      <p:bold r:id="rId28"/>
      <p:italic r:id="rId29"/>
      <p:boldItalic r:id="rId30"/>
    </p:embeddedFont>
    <p:embeddedFont>
      <p:font typeface="Playfair Display" panose="00000500000000000000" pitchFamily="2" charset="0"/>
      <p:regular r:id="rId31"/>
      <p:bold r:id="rId32"/>
      <p:italic r:id="rId33"/>
      <p:boldItalic r:id="rId34"/>
    </p:embeddedFont>
    <p:embeddedFont>
      <p:font typeface="Poppins" panose="00000500000000000000" pitchFamily="2" charset="0"/>
      <p:regular r:id="rId35"/>
      <p:bold r:id="rId36"/>
      <p:italic r:id="rId37"/>
      <p:boldItalic r:id="rId38"/>
    </p:embeddedFont>
    <p:embeddedFont>
      <p:font typeface="Poppins Black" panose="00000A00000000000000" pitchFamily="2" charset="0"/>
      <p:bold r:id="rId39"/>
      <p:boldItalic r:id="rId4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133DD"/>
    <a:srgbClr val="6874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2834697-B59B-4334-9A9A-5F6223FF4846}">
  <a:tblStyle styleId="{12834697-B59B-4334-9A9A-5F6223FF4846}"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686" autoAdjust="0"/>
    <p:restoredTop sz="94632"/>
  </p:normalViewPr>
  <p:slideViewPr>
    <p:cSldViewPr snapToGrid="0">
      <p:cViewPr>
        <p:scale>
          <a:sx n="50" d="100"/>
          <a:sy n="50" d="100"/>
        </p:scale>
        <p:origin x="758" y="12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notesMaster" Target="notesMasters/notesMaster1.xml"/><Relationship Id="rId26" Type="http://schemas.openxmlformats.org/officeDocument/2006/relationships/font" Target="fonts/font8.fntdata"/><Relationship Id="rId39" Type="http://schemas.openxmlformats.org/officeDocument/2006/relationships/font" Target="fonts/font21.fntdata"/><Relationship Id="rId21" Type="http://schemas.openxmlformats.org/officeDocument/2006/relationships/font" Target="fonts/font3.fntdata"/><Relationship Id="rId34" Type="http://schemas.openxmlformats.org/officeDocument/2006/relationships/font" Target="fonts/font16.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29" Type="http://schemas.openxmlformats.org/officeDocument/2006/relationships/font" Target="fonts/font11.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schemas.openxmlformats.org/officeDocument/2006/relationships/font" Target="fonts/font14.fntdata"/><Relationship Id="rId37" Type="http://schemas.openxmlformats.org/officeDocument/2006/relationships/font" Target="fonts/font19.fntdata"/><Relationship Id="rId40" Type="http://schemas.openxmlformats.org/officeDocument/2006/relationships/font" Target="fonts/font22.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28" Type="http://schemas.openxmlformats.org/officeDocument/2006/relationships/font" Target="fonts/font10.fntdata"/><Relationship Id="rId36" Type="http://schemas.openxmlformats.org/officeDocument/2006/relationships/font" Target="fonts/font18.fntdata"/><Relationship Id="rId10" Type="http://schemas.openxmlformats.org/officeDocument/2006/relationships/slide" Target="slides/slide9.xml"/><Relationship Id="rId19" Type="http://schemas.openxmlformats.org/officeDocument/2006/relationships/font" Target="fonts/font1.fntdata"/><Relationship Id="rId31" Type="http://schemas.openxmlformats.org/officeDocument/2006/relationships/font" Target="fonts/font13.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27" Type="http://schemas.openxmlformats.org/officeDocument/2006/relationships/font" Target="fonts/font9.fntdata"/><Relationship Id="rId30" Type="http://schemas.openxmlformats.org/officeDocument/2006/relationships/font" Target="fonts/font12.fntdata"/><Relationship Id="rId35" Type="http://schemas.openxmlformats.org/officeDocument/2006/relationships/font" Target="fonts/font17.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7.fntdata"/><Relationship Id="rId33" Type="http://schemas.openxmlformats.org/officeDocument/2006/relationships/font" Target="fonts/font15.fntdata"/><Relationship Id="rId38" Type="http://schemas.openxmlformats.org/officeDocument/2006/relationships/font" Target="fonts/font20.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230aa260070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g230aa260070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a:extLst>
            <a:ext uri="{FF2B5EF4-FFF2-40B4-BE49-F238E27FC236}">
              <a16:creationId xmlns:a16="http://schemas.microsoft.com/office/drawing/2014/main" id="{9212AFB0-A2C8-0751-8FA7-AC57EAA08D37}"/>
            </a:ext>
          </a:extLst>
        </p:cNvPr>
        <p:cNvGrpSpPr/>
        <p:nvPr/>
      </p:nvGrpSpPr>
      <p:grpSpPr>
        <a:xfrm>
          <a:off x="0" y="0"/>
          <a:ext cx="0" cy="0"/>
          <a:chOff x="0" y="0"/>
          <a:chExt cx="0" cy="0"/>
        </a:xfrm>
      </p:grpSpPr>
      <p:sp>
        <p:nvSpPr>
          <p:cNvPr id="110" name="Google Shape;110;p8:notes">
            <a:extLst>
              <a:ext uri="{FF2B5EF4-FFF2-40B4-BE49-F238E27FC236}">
                <a16:creationId xmlns:a16="http://schemas.microsoft.com/office/drawing/2014/main" id="{11F0CEE8-F3CD-EA03-4D7A-ACDC05B46BB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p8:notes">
            <a:extLst>
              <a:ext uri="{FF2B5EF4-FFF2-40B4-BE49-F238E27FC236}">
                <a16:creationId xmlns:a16="http://schemas.microsoft.com/office/drawing/2014/main" id="{99EA3152-A750-6D84-7F59-B320FB8FE9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52836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2"/>
        <p:cNvGrpSpPr/>
        <p:nvPr/>
      </p:nvGrpSpPr>
      <p:grpSpPr>
        <a:xfrm>
          <a:off x="0" y="0"/>
          <a:ext cx="0" cy="0"/>
          <a:chOff x="0" y="0"/>
          <a:chExt cx="0" cy="0"/>
        </a:xfrm>
      </p:grpSpPr>
      <p:sp>
        <p:nvSpPr>
          <p:cNvPr id="423" name="Google Shape;423;g21d7386cda6_0_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4" name="Google Shape;424;g21d7386cda6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8"/>
        <p:cNvGrpSpPr/>
        <p:nvPr/>
      </p:nvGrpSpPr>
      <p:grpSpPr>
        <a:xfrm>
          <a:off x="0" y="0"/>
          <a:ext cx="0" cy="0"/>
          <a:chOff x="0" y="0"/>
          <a:chExt cx="0" cy="0"/>
        </a:xfrm>
      </p:grpSpPr>
      <p:sp>
        <p:nvSpPr>
          <p:cNvPr id="429" name="Google Shape;429;g21a1908cf27_0_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0" name="Google Shape;430;g21a1908cf27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4" name="Google Shape;1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21d7386cda6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21d7386cda6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19d9665a1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1" name="Google Shape;181;g219d9665a1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90" name="Google Shape;190;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
        <p:cNvGrpSpPr/>
        <p:nvPr/>
      </p:nvGrpSpPr>
      <p:grpSpPr>
        <a:xfrm>
          <a:off x="0" y="0"/>
          <a:ext cx="0" cy="0"/>
          <a:chOff x="0" y="0"/>
          <a:chExt cx="0" cy="0"/>
        </a:xfrm>
      </p:grpSpPr>
      <p:sp>
        <p:nvSpPr>
          <p:cNvPr id="311" name="Google Shape;311;g21d7386cda6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2" name="Google Shape;312;g21d7386cda6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23a60e829f3_0_1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a60e829f3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a:extLst>
            <a:ext uri="{FF2B5EF4-FFF2-40B4-BE49-F238E27FC236}">
              <a16:creationId xmlns:a16="http://schemas.microsoft.com/office/drawing/2014/main" id="{8C6E5509-32B0-B25A-6FF8-D5D00616A9CC}"/>
            </a:ext>
          </a:extLst>
        </p:cNvPr>
        <p:cNvGrpSpPr/>
        <p:nvPr/>
      </p:nvGrpSpPr>
      <p:grpSpPr>
        <a:xfrm>
          <a:off x="0" y="0"/>
          <a:ext cx="0" cy="0"/>
          <a:chOff x="0" y="0"/>
          <a:chExt cx="0" cy="0"/>
        </a:xfrm>
      </p:grpSpPr>
      <p:sp>
        <p:nvSpPr>
          <p:cNvPr id="320" name="Google Shape;320;g23a60e829f3_0_129:notes">
            <a:extLst>
              <a:ext uri="{FF2B5EF4-FFF2-40B4-BE49-F238E27FC236}">
                <a16:creationId xmlns:a16="http://schemas.microsoft.com/office/drawing/2014/main" id="{8FB1F7B1-141D-2C8D-B2B2-1B297261C2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23a60e829f3_0_129:notes">
            <a:extLst>
              <a:ext uri="{FF2B5EF4-FFF2-40B4-BE49-F238E27FC236}">
                <a16:creationId xmlns:a16="http://schemas.microsoft.com/office/drawing/2014/main" id="{7BF891DC-F69B-9DE5-95BD-B632A349CE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12759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355" name="Google Shape;355;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1"/>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1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2"/>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1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9"/>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9"/>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9"/>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0"/>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0"/>
          <p:cNvSpPr>
            <a:spLocks noGrp="1"/>
          </p:cNvSpPr>
          <p:nvPr>
            <p:ph type="pic" idx="2"/>
          </p:nvPr>
        </p:nvSpPr>
        <p:spPr>
          <a:xfrm>
            <a:off x="1792288" y="612775"/>
            <a:ext cx="5486400" cy="4114800"/>
          </a:xfrm>
          <a:prstGeom prst="rect">
            <a:avLst/>
          </a:prstGeom>
          <a:noFill/>
          <a:ln>
            <a:noFill/>
          </a:ln>
        </p:spPr>
      </p:sp>
      <p:sp>
        <p:nvSpPr>
          <p:cNvPr id="64" name="Google Shape;64;p10"/>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1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2.jpg"/><Relationship Id="rId3" Type="http://schemas.openxmlformats.org/officeDocument/2006/relationships/image" Target="../media/image27.jpg"/><Relationship Id="rId7" Type="http://schemas.openxmlformats.org/officeDocument/2006/relationships/image" Target="../media/image31.jpg"/><Relationship Id="rId2" Type="http://schemas.openxmlformats.org/officeDocument/2006/relationships/image" Target="../media/image26.jpg"/><Relationship Id="rId1" Type="http://schemas.openxmlformats.org/officeDocument/2006/relationships/slideLayout" Target="../slideLayouts/slideLayout2.xml"/><Relationship Id="rId6" Type="http://schemas.openxmlformats.org/officeDocument/2006/relationships/image" Target="../media/image30.jpg"/><Relationship Id="rId11" Type="http://schemas.openxmlformats.org/officeDocument/2006/relationships/image" Target="../media/image35.png"/><Relationship Id="rId5" Type="http://schemas.openxmlformats.org/officeDocument/2006/relationships/image" Target="../media/image29.jpg"/><Relationship Id="rId10" Type="http://schemas.openxmlformats.org/officeDocument/2006/relationships/image" Target="../media/image34.jpg"/><Relationship Id="rId4" Type="http://schemas.openxmlformats.org/officeDocument/2006/relationships/image" Target="../media/image28.jpg"/><Relationship Id="rId9" Type="http://schemas.openxmlformats.org/officeDocument/2006/relationships/image" Target="../media/image33.jpg"/></Relationships>
</file>

<file path=ppt/slides/_rels/slide12.xml.rels><?xml version="1.0" encoding="UTF-8" standalone="yes"?>
<Relationships xmlns="http://schemas.openxmlformats.org/package/2006/relationships"><Relationship Id="rId3" Type="http://schemas.openxmlformats.org/officeDocument/2006/relationships/image" Target="../media/image37.jpg"/><Relationship Id="rId2" Type="http://schemas.openxmlformats.org/officeDocument/2006/relationships/image" Target="../media/image36.jpg"/><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0.jpe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svg"/><Relationship Id="rId12" Type="http://schemas.openxmlformats.org/officeDocument/2006/relationships/image" Target="../media/image14.sv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jpg"/><Relationship Id="rId10" Type="http://schemas.openxmlformats.org/officeDocument/2006/relationships/image" Target="../media/image12.png"/><Relationship Id="rId4" Type="http://schemas.openxmlformats.org/officeDocument/2006/relationships/image" Target="../media/image6.jpeg"/><Relationship Id="rId9" Type="http://schemas.openxmlformats.org/officeDocument/2006/relationships/image" Target="../media/image11.jpeg"/><Relationship Id="rId14" Type="http://schemas.openxmlformats.org/officeDocument/2006/relationships/image" Target="../media/image16.jpeg"/></Relationships>
</file>

<file path=ppt/slides/_rels/slide6.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notesSlide" Target="../notesSlides/notesSlide6.xml"/><Relationship Id="rId1" Type="http://schemas.openxmlformats.org/officeDocument/2006/relationships/slideLayout" Target="../slideLayouts/slideLayout1.xml"/><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image" Target="../media/image21.svg"/><Relationship Id="rId4" Type="http://schemas.openxmlformats.org/officeDocument/2006/relationships/image" Target="../media/image20.png"/></Relationships>
</file>

<file path=ppt/slides/_rels/slide8.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3"/>
          <p:cNvSpPr txBox="1"/>
          <p:nvPr/>
        </p:nvSpPr>
        <p:spPr>
          <a:xfrm>
            <a:off x="1871379" y="2647251"/>
            <a:ext cx="15536100" cy="923330"/>
          </a:xfrm>
          <a:prstGeom prst="rect">
            <a:avLst/>
          </a:prstGeom>
          <a:noFill/>
          <a:ln>
            <a:noFill/>
          </a:ln>
        </p:spPr>
        <p:txBody>
          <a:bodyPr spcFirstLastPara="1" wrap="square" lIns="0" tIns="0" rIns="0" bIns="0" anchor="t" anchorCtr="0">
            <a:spAutoFit/>
          </a:bodyPr>
          <a:lstStyle/>
          <a:p>
            <a:pPr marL="0" marR="0" lvl="0" indent="0" algn="l" rtl="0">
              <a:lnSpc>
                <a:spcPct val="119998"/>
              </a:lnSpc>
              <a:spcBef>
                <a:spcPts val="0"/>
              </a:spcBef>
              <a:spcAft>
                <a:spcPts val="0"/>
              </a:spcAft>
              <a:buNone/>
            </a:pPr>
            <a:r>
              <a:rPr lang="en-US" sz="5000" dirty="0">
                <a:solidFill>
                  <a:schemeClr val="tx1"/>
                </a:solidFill>
                <a:latin typeface="Poppins"/>
                <a:ea typeface="Poppins"/>
                <a:cs typeface="Poppins"/>
                <a:sym typeface="Poppins"/>
              </a:rPr>
              <a:t>Summer Undergraduate Research Award 2024</a:t>
            </a:r>
            <a:endParaRPr sz="5000" dirty="0">
              <a:solidFill>
                <a:schemeClr val="tx1"/>
              </a:solidFill>
              <a:latin typeface="Poppins"/>
              <a:ea typeface="Poppins"/>
              <a:cs typeface="Poppins"/>
              <a:sym typeface="Poppins"/>
            </a:endParaRPr>
          </a:p>
        </p:txBody>
      </p:sp>
      <p:cxnSp>
        <p:nvCxnSpPr>
          <p:cNvPr id="85" name="Google Shape;85;p13"/>
          <p:cNvCxnSpPr/>
          <p:nvPr/>
        </p:nvCxnSpPr>
        <p:spPr>
          <a:xfrm>
            <a:off x="2466749" y="3553820"/>
            <a:ext cx="13354500" cy="0"/>
          </a:xfrm>
          <a:prstGeom prst="straightConnector1">
            <a:avLst/>
          </a:prstGeom>
          <a:noFill/>
          <a:ln w="38100" cap="flat" cmpd="sng">
            <a:solidFill>
              <a:srgbClr val="0B1320"/>
            </a:solidFill>
            <a:prstDash val="solid"/>
            <a:round/>
            <a:headEnd type="none" w="sm" len="sm"/>
            <a:tailEnd type="none" w="sm" len="sm"/>
          </a:ln>
        </p:spPr>
      </p:cxnSp>
      <p:sp>
        <p:nvSpPr>
          <p:cNvPr id="86" name="Google Shape;86;p13"/>
          <p:cNvSpPr txBox="1"/>
          <p:nvPr/>
        </p:nvSpPr>
        <p:spPr>
          <a:xfrm>
            <a:off x="1617900" y="5197622"/>
            <a:ext cx="15052200"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4000" b="1" i="0" u="none" strike="noStrike" dirty="0">
                <a:solidFill>
                  <a:srgbClr val="000000"/>
                </a:solidFill>
                <a:effectLst/>
                <a:latin typeface="Cambria" panose="02040503050406030204" pitchFamily="18" charset="0"/>
              </a:rPr>
              <a:t>Prediction of viscosity of  Non-Newtonian fluids at different shear rates and temperatures using Machine Learning</a:t>
            </a:r>
            <a:endParaRPr lang="en-US" sz="4000" dirty="0">
              <a:latin typeface="Poppins"/>
              <a:ea typeface="Poppins"/>
              <a:cs typeface="Poppins"/>
              <a:sym typeface="Poppins"/>
            </a:endParaRPr>
          </a:p>
        </p:txBody>
      </p:sp>
      <p:sp>
        <p:nvSpPr>
          <p:cNvPr id="87" name="Google Shape;87;p13"/>
          <p:cNvSpPr txBox="1"/>
          <p:nvPr/>
        </p:nvSpPr>
        <p:spPr>
          <a:xfrm>
            <a:off x="939234" y="7613875"/>
            <a:ext cx="9439205" cy="276995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Applicant: </a:t>
            </a:r>
            <a:r>
              <a:rPr lang="en-US" sz="2700" dirty="0">
                <a:solidFill>
                  <a:schemeClr val="dk1"/>
                </a:solidFill>
                <a:latin typeface="Poppins"/>
                <a:ea typeface="Poppins"/>
                <a:cs typeface="Poppins"/>
                <a:sym typeface="Poppins"/>
              </a:rPr>
              <a:t>Lakshya Kumar	      	   (2022TT12183)</a:t>
            </a:r>
          </a:p>
          <a:p>
            <a:pPr marL="0" lvl="0" indent="0" algn="l" rtl="0">
              <a:spcBef>
                <a:spcPts val="0"/>
              </a:spcBef>
              <a:spcAft>
                <a:spcPts val="0"/>
              </a:spcAft>
              <a:buNone/>
            </a:pPr>
            <a:r>
              <a:rPr lang="en-US" sz="2700" dirty="0">
                <a:solidFill>
                  <a:schemeClr val="dk1"/>
                </a:solidFill>
                <a:latin typeface="Poppins"/>
                <a:ea typeface="Poppins"/>
                <a:cs typeface="Poppins"/>
                <a:sym typeface="Poppins"/>
              </a:rPr>
              <a:t>		 </a:t>
            </a:r>
            <a:r>
              <a:rPr lang="en-US" sz="2700" dirty="0" err="1">
                <a:solidFill>
                  <a:schemeClr val="dk1"/>
                </a:solidFill>
                <a:latin typeface="Poppins"/>
                <a:ea typeface="Poppins"/>
                <a:cs typeface="Poppins"/>
                <a:sym typeface="Poppins"/>
              </a:rPr>
              <a:t>Abhiraj</a:t>
            </a:r>
            <a:r>
              <a:rPr lang="en-US" sz="2700" dirty="0">
                <a:solidFill>
                  <a:schemeClr val="dk1"/>
                </a:solidFill>
                <a:latin typeface="Poppins"/>
                <a:ea typeface="Poppins"/>
                <a:cs typeface="Poppins"/>
                <a:sym typeface="Poppins"/>
              </a:rPr>
              <a:t> Kumar </a:t>
            </a:r>
            <a:r>
              <a:rPr lang="en-US" sz="2700" dirty="0" err="1">
                <a:solidFill>
                  <a:schemeClr val="dk1"/>
                </a:solidFill>
                <a:latin typeface="Poppins"/>
                <a:ea typeface="Poppins"/>
                <a:cs typeface="Poppins"/>
                <a:sym typeface="Poppins"/>
              </a:rPr>
              <a:t>Koslia</a:t>
            </a:r>
            <a:r>
              <a:rPr lang="en-US" sz="2700" dirty="0">
                <a:solidFill>
                  <a:schemeClr val="dk1"/>
                </a:solidFill>
                <a:latin typeface="Poppins"/>
                <a:ea typeface="Poppins"/>
                <a:cs typeface="Poppins"/>
                <a:sym typeface="Poppins"/>
              </a:rPr>
              <a:t>   (2022TT12187)</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Poppins" panose="00000500000000000000" pitchFamily="2" charset="0"/>
                <a:cs typeface="Poppins" panose="00000500000000000000" pitchFamily="2" charset="0"/>
              </a:rPr>
              <a:t>Dept. of Textile &amp; </a:t>
            </a:r>
            <a:r>
              <a:rPr lang="en-US" sz="2700" b="0" i="0" u="none" strike="noStrike" dirty="0" err="1">
                <a:solidFill>
                  <a:srgbClr val="000000"/>
                </a:solidFill>
                <a:effectLst/>
                <a:latin typeface="Poppins" panose="00000500000000000000" pitchFamily="2" charset="0"/>
                <a:cs typeface="Poppins" panose="00000500000000000000" pitchFamily="2" charset="0"/>
              </a:rPr>
              <a:t>Fibre</a:t>
            </a:r>
            <a:r>
              <a:rPr lang="en-US" sz="2700" b="0" i="0" u="none" strike="noStrike" dirty="0">
                <a:solidFill>
                  <a:srgbClr val="000000"/>
                </a:solidFill>
                <a:effectLst/>
                <a:latin typeface="Poppins" panose="00000500000000000000" pitchFamily="2" charset="0"/>
                <a:cs typeface="Poppins" panose="00000500000000000000" pitchFamily="2" charset="0"/>
              </a:rPr>
              <a:t> </a:t>
            </a:r>
            <a:r>
              <a:rPr lang="en-US" sz="2700" b="0" i="0" u="none" strike="noStrike" dirty="0" err="1">
                <a:solidFill>
                  <a:srgbClr val="000000"/>
                </a:solidFill>
                <a:effectLst/>
                <a:latin typeface="Poppins" panose="00000500000000000000" pitchFamily="2" charset="0"/>
                <a:cs typeface="Poppins" panose="00000500000000000000" pitchFamily="2" charset="0"/>
              </a:rPr>
              <a:t>Engg</a:t>
            </a:r>
            <a:r>
              <a:rPr lang="en-US" sz="2700" b="0" i="0" u="none" strike="noStrike" dirty="0">
                <a:solidFill>
                  <a:srgbClr val="000000"/>
                </a:solidFill>
                <a:effectLst/>
                <a:latin typeface="Poppins" panose="00000500000000000000" pitchFamily="2" charset="0"/>
                <a:cs typeface="Poppins" panose="00000500000000000000" pitchFamily="2" charset="0"/>
              </a:rPr>
              <a:t>.</a:t>
            </a:r>
            <a:endParaRPr sz="2700" dirty="0">
              <a:solidFill>
                <a:schemeClr val="dk1"/>
              </a:solidFill>
              <a:latin typeface="Poppins" panose="00000500000000000000" pitchFamily="2" charset="0"/>
              <a:ea typeface="Poppins"/>
              <a:cs typeface="Poppins" panose="00000500000000000000" pitchFamily="2" charset="0"/>
              <a:sym typeface="Poppins"/>
            </a:endParaRPr>
          </a:p>
          <a:p>
            <a:pPr marL="0" lvl="0" indent="0" algn="l" rtl="0">
              <a:spcBef>
                <a:spcPts val="0"/>
              </a:spcBef>
              <a:spcAft>
                <a:spcPts val="0"/>
              </a:spcAft>
              <a:buNone/>
            </a:pPr>
            <a:endParaRPr sz="3000" b="1" dirty="0">
              <a:solidFill>
                <a:srgbClr val="6874E8"/>
              </a:solidFill>
              <a:latin typeface="Poppins" panose="00000500000000000000" pitchFamily="2" charset="0"/>
              <a:ea typeface="Poppins"/>
              <a:cs typeface="Poppins" panose="00000500000000000000" pitchFamily="2" charset="0"/>
              <a:sym typeface="Poppins"/>
            </a:endParaRPr>
          </a:p>
          <a:p>
            <a:pPr marL="0" lvl="0" indent="0" algn="l" rtl="0">
              <a:spcBef>
                <a:spcPts val="0"/>
              </a:spcBef>
              <a:spcAft>
                <a:spcPts val="0"/>
              </a:spcAft>
              <a:buNone/>
            </a:pPr>
            <a:endParaRPr sz="3000" b="1" dirty="0">
              <a:solidFill>
                <a:srgbClr val="6874E8"/>
              </a:solidFill>
              <a:latin typeface="Poppins"/>
              <a:ea typeface="Poppins"/>
              <a:cs typeface="Poppins"/>
              <a:sym typeface="Poppins"/>
            </a:endParaRPr>
          </a:p>
        </p:txBody>
      </p:sp>
      <p:sp>
        <p:nvSpPr>
          <p:cNvPr id="88" name="Google Shape;88;p13"/>
          <p:cNvSpPr txBox="1"/>
          <p:nvPr/>
        </p:nvSpPr>
        <p:spPr>
          <a:xfrm>
            <a:off x="2788447" y="3781880"/>
            <a:ext cx="12711103" cy="141574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8000" b="1" dirty="0">
                <a:solidFill>
                  <a:schemeClr val="dk1"/>
                </a:solidFill>
                <a:latin typeface="Palatino Linotype" panose="02040502050505030304" pitchFamily="18" charset="0"/>
                <a:ea typeface="Poppins"/>
                <a:cs typeface="Poppins"/>
                <a:sym typeface="Poppins"/>
              </a:rPr>
              <a:t>Shear Thickening Fluids</a:t>
            </a:r>
            <a:endParaRPr sz="8000" dirty="0">
              <a:solidFill>
                <a:schemeClr val="dk1"/>
              </a:solidFill>
              <a:latin typeface="Palatino Linotype" panose="02040502050505030304" pitchFamily="18" charset="0"/>
              <a:ea typeface="Poppins"/>
              <a:cs typeface="Poppins"/>
              <a:sym typeface="Poppins"/>
            </a:endParaRPr>
          </a:p>
        </p:txBody>
      </p:sp>
      <p:sp>
        <p:nvSpPr>
          <p:cNvPr id="89" name="Google Shape;89;p13"/>
          <p:cNvSpPr txBox="1"/>
          <p:nvPr/>
        </p:nvSpPr>
        <p:spPr>
          <a:xfrm>
            <a:off x="9859800" y="7613875"/>
            <a:ext cx="8428200" cy="184662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700" b="1" dirty="0">
                <a:solidFill>
                  <a:srgbClr val="6874E8"/>
                </a:solidFill>
                <a:latin typeface="Poppins"/>
                <a:ea typeface="Poppins"/>
                <a:cs typeface="Poppins"/>
                <a:sym typeface="Poppins"/>
              </a:rPr>
              <a:t>Facilitator: </a:t>
            </a:r>
            <a:r>
              <a:rPr lang="en-US" sz="2700" dirty="0">
                <a:solidFill>
                  <a:schemeClr val="dk1"/>
                </a:solidFill>
                <a:latin typeface="Poppins"/>
                <a:ea typeface="Poppins"/>
                <a:cs typeface="Poppins"/>
                <a:sym typeface="Poppins"/>
              </a:rPr>
              <a:t>Prof. Abhijit Majumdar</a:t>
            </a:r>
            <a:endParaRPr sz="2700" dirty="0">
              <a:solidFill>
                <a:schemeClr val="dk1"/>
              </a:solidFill>
              <a:latin typeface="Poppins"/>
              <a:ea typeface="Poppins"/>
              <a:cs typeface="Poppins"/>
              <a:sym typeface="Poppins"/>
            </a:endParaRPr>
          </a:p>
          <a:p>
            <a:pPr marL="0" lvl="0" indent="0" algn="l" rtl="0">
              <a:spcBef>
                <a:spcPts val="0"/>
              </a:spcBef>
              <a:spcAft>
                <a:spcPts val="0"/>
              </a:spcAft>
              <a:buNone/>
            </a:pPr>
            <a:endParaRPr lang="en-US" sz="2700" dirty="0">
              <a:solidFill>
                <a:schemeClr val="dk1"/>
              </a:solidFill>
              <a:latin typeface="Poppins"/>
              <a:ea typeface="Poppins"/>
              <a:cs typeface="Poppins"/>
              <a:sym typeface="Poppins"/>
            </a:endParaRPr>
          </a:p>
          <a:p>
            <a:pPr marL="0" lvl="0" indent="0" algn="l" rtl="0">
              <a:spcBef>
                <a:spcPts val="0"/>
              </a:spcBef>
              <a:spcAft>
                <a:spcPts val="0"/>
              </a:spcAft>
              <a:buNone/>
            </a:pPr>
            <a:endParaRPr sz="2700" dirty="0">
              <a:solidFill>
                <a:schemeClr val="dk1"/>
              </a:solidFill>
              <a:latin typeface="Poppins"/>
              <a:ea typeface="Poppins"/>
              <a:cs typeface="Poppins"/>
              <a:sym typeface="Poppins"/>
            </a:endParaRPr>
          </a:p>
          <a:p>
            <a:pPr marL="0" lvl="0" indent="0" algn="l" rtl="0">
              <a:spcBef>
                <a:spcPts val="0"/>
              </a:spcBef>
              <a:spcAft>
                <a:spcPts val="0"/>
              </a:spcAft>
              <a:buClr>
                <a:schemeClr val="dk1"/>
              </a:buClr>
              <a:buSzPts val="1100"/>
              <a:buFont typeface="Arial"/>
              <a:buNone/>
            </a:pPr>
            <a:r>
              <a:rPr lang="en-US" sz="2700" b="1" dirty="0">
                <a:solidFill>
                  <a:srgbClr val="6874E8"/>
                </a:solidFill>
                <a:latin typeface="Poppins"/>
                <a:ea typeface="Poppins"/>
                <a:cs typeface="Poppins"/>
                <a:sym typeface="Poppins"/>
              </a:rPr>
              <a:t>Department: </a:t>
            </a:r>
            <a:r>
              <a:rPr lang="en-US" sz="2700" b="0" i="0" u="none" strike="noStrike" dirty="0">
                <a:solidFill>
                  <a:srgbClr val="000000"/>
                </a:solidFill>
                <a:effectLst/>
                <a:latin typeface="Poppins" panose="00000500000000000000" pitchFamily="2" charset="0"/>
                <a:cs typeface="Poppins" panose="00000500000000000000" pitchFamily="2" charset="0"/>
              </a:rPr>
              <a:t>Dept. of Textile &amp; </a:t>
            </a:r>
            <a:r>
              <a:rPr lang="en-US" sz="2700" b="0" i="0" u="none" strike="noStrike" dirty="0" err="1">
                <a:solidFill>
                  <a:srgbClr val="000000"/>
                </a:solidFill>
                <a:effectLst/>
                <a:latin typeface="Poppins" panose="00000500000000000000" pitchFamily="2" charset="0"/>
                <a:cs typeface="Poppins" panose="00000500000000000000" pitchFamily="2" charset="0"/>
              </a:rPr>
              <a:t>Fibre</a:t>
            </a:r>
            <a:r>
              <a:rPr lang="en-US" sz="2700" b="0" i="0" u="none" strike="noStrike" dirty="0">
                <a:solidFill>
                  <a:srgbClr val="000000"/>
                </a:solidFill>
                <a:effectLst/>
                <a:latin typeface="Poppins" panose="00000500000000000000" pitchFamily="2" charset="0"/>
                <a:cs typeface="Poppins" panose="00000500000000000000" pitchFamily="2" charset="0"/>
              </a:rPr>
              <a:t> </a:t>
            </a:r>
            <a:r>
              <a:rPr lang="en-US" sz="2700" b="0" i="0" u="none" strike="noStrike" dirty="0" err="1">
                <a:solidFill>
                  <a:srgbClr val="000000"/>
                </a:solidFill>
                <a:effectLst/>
                <a:latin typeface="Poppins" panose="00000500000000000000" pitchFamily="2" charset="0"/>
                <a:cs typeface="Poppins" panose="00000500000000000000" pitchFamily="2" charset="0"/>
              </a:rPr>
              <a:t>Engg</a:t>
            </a:r>
            <a:r>
              <a:rPr lang="en-US" sz="2700" b="0" i="0" u="none" strike="noStrike" dirty="0">
                <a:solidFill>
                  <a:srgbClr val="000000"/>
                </a:solidFill>
                <a:effectLst/>
                <a:latin typeface="Poppins" panose="00000500000000000000" pitchFamily="2" charset="0"/>
                <a:cs typeface="Poppins" panose="00000500000000000000" pitchFamily="2" charset="0"/>
              </a:rPr>
              <a:t>.</a:t>
            </a:r>
            <a:endParaRPr sz="2700" dirty="0">
              <a:solidFill>
                <a:schemeClr val="dk1"/>
              </a:solidFill>
              <a:latin typeface="Poppins" panose="00000500000000000000" pitchFamily="2" charset="0"/>
              <a:ea typeface="Poppins"/>
              <a:cs typeface="Poppins" panose="00000500000000000000" pitchFamily="2" charset="0"/>
              <a:sym typeface="Poppins"/>
            </a:endParaRPr>
          </a:p>
        </p:txBody>
      </p:sp>
      <p:pic>
        <p:nvPicPr>
          <p:cNvPr id="1028" name="Picture 4">
            <a:extLst>
              <a:ext uri="{FF2B5EF4-FFF2-40B4-BE49-F238E27FC236}">
                <a16:creationId xmlns:a16="http://schemas.microsoft.com/office/drawing/2014/main" id="{844FF107-F640-9CF1-80F8-FC9F87ECFF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96249" y="363506"/>
            <a:ext cx="2095500" cy="20955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17" name="Google Shape;361;p32">
            <a:extLst>
              <a:ext uri="{FF2B5EF4-FFF2-40B4-BE49-F238E27FC236}">
                <a16:creationId xmlns:a16="http://schemas.microsoft.com/office/drawing/2014/main" id="{1F26DA8A-6FD9-ECCF-A2E2-66E5CEBA83BD}"/>
              </a:ext>
            </a:extLst>
          </p:cNvPr>
          <p:cNvSpPr txBox="1"/>
          <p:nvPr/>
        </p:nvSpPr>
        <p:spPr>
          <a:xfrm>
            <a:off x="4872698" y="8812213"/>
            <a:ext cx="13200070" cy="1477328"/>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r" rtl="0">
              <a:lnSpc>
                <a:spcPct val="120000"/>
              </a:lnSpc>
              <a:spcBef>
                <a:spcPts val="0"/>
              </a:spcBef>
              <a:spcAft>
                <a:spcPts val="0"/>
              </a:spcAft>
              <a:buNone/>
            </a:pPr>
            <a:r>
              <a:rPr lang="en-US" sz="8000" dirty="0">
                <a:solidFill>
                  <a:srgbClr val="6874E8"/>
                </a:solidFill>
                <a:latin typeface="Poppins Black"/>
                <a:ea typeface="Poppins Black"/>
                <a:cs typeface="Poppins Black"/>
                <a:sym typeface="Poppins Black"/>
              </a:rPr>
              <a:t>Results &amp; Discussion</a:t>
            </a:r>
            <a:endParaRPr sz="8000" dirty="0">
              <a:solidFill>
                <a:srgbClr val="6874E8"/>
              </a:solidFill>
              <a:latin typeface="Poppins"/>
              <a:ea typeface="Poppins"/>
              <a:cs typeface="Poppins"/>
              <a:sym typeface="Poppins"/>
            </a:endParaRPr>
          </a:p>
        </p:txBody>
      </p:sp>
      <p:sp>
        <p:nvSpPr>
          <p:cNvPr id="18" name="Google Shape;362;p32">
            <a:extLst>
              <a:ext uri="{FF2B5EF4-FFF2-40B4-BE49-F238E27FC236}">
                <a16:creationId xmlns:a16="http://schemas.microsoft.com/office/drawing/2014/main" id="{17327063-70B6-E6B9-15CC-67F901A59901}"/>
              </a:ext>
            </a:extLst>
          </p:cNvPr>
          <p:cNvSpPr txBox="1"/>
          <p:nvPr/>
        </p:nvSpPr>
        <p:spPr>
          <a:xfrm>
            <a:off x="-170077" y="-282846"/>
            <a:ext cx="2669700" cy="193899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03.</a:t>
            </a:r>
            <a:endParaRPr sz="9000" dirty="0">
              <a:solidFill>
                <a:srgbClr val="6874E8"/>
              </a:solidFill>
              <a:latin typeface="Poppins"/>
              <a:ea typeface="Poppins"/>
              <a:cs typeface="Poppins"/>
              <a:sym typeface="Poppins"/>
            </a:endParaRPr>
          </a:p>
        </p:txBody>
      </p:sp>
      <p:sp>
        <p:nvSpPr>
          <p:cNvPr id="4" name="TextBox 3">
            <a:extLst>
              <a:ext uri="{FF2B5EF4-FFF2-40B4-BE49-F238E27FC236}">
                <a16:creationId xmlns:a16="http://schemas.microsoft.com/office/drawing/2014/main" id="{D2EB6B5A-19FB-4857-6DA3-D83ACD9AA478}"/>
              </a:ext>
            </a:extLst>
          </p:cNvPr>
          <p:cNvSpPr txBox="1"/>
          <p:nvPr/>
        </p:nvSpPr>
        <p:spPr>
          <a:xfrm>
            <a:off x="2139696" y="1656146"/>
            <a:ext cx="13527024" cy="954107"/>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2800" b="1" dirty="0">
                <a:latin typeface="Cambria" panose="02040503050406030204" pitchFamily="18" charset="0"/>
                <a:ea typeface="Cambria" panose="02040503050406030204" pitchFamily="18" charset="0"/>
              </a:rPr>
              <a:t>Below is the table presenting the results obtained from the Gradient Boosting Regressor model along with plots of ‘Actual v/s Predicted Viscosity’: </a:t>
            </a:r>
            <a:endParaRPr lang="en-IN" sz="2800" b="1"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572934CA-C238-D1FE-FB7C-1637B8B4F4BB}"/>
              </a:ext>
            </a:extLst>
          </p:cNvPr>
          <p:cNvPicPr>
            <a:picLocks noChangeAspect="1"/>
          </p:cNvPicPr>
          <p:nvPr/>
        </p:nvPicPr>
        <p:blipFill>
          <a:blip r:embed="rId3"/>
          <a:stretch>
            <a:fillRect/>
          </a:stretch>
        </p:blipFill>
        <p:spPr>
          <a:xfrm>
            <a:off x="2139695" y="2791612"/>
            <a:ext cx="14887585" cy="583924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a:extLst>
              <a:ext uri="{FF2B5EF4-FFF2-40B4-BE49-F238E27FC236}">
                <a16:creationId xmlns:a16="http://schemas.microsoft.com/office/drawing/2014/main" id="{B4087BEF-EB6A-54F1-81C1-D454BFD3B30D}"/>
              </a:ext>
            </a:extLst>
          </p:cNvPr>
          <p:cNvGrpSpPr/>
          <p:nvPr/>
        </p:nvGrpSpPr>
        <p:grpSpPr>
          <a:xfrm>
            <a:off x="-293298" y="8750"/>
            <a:ext cx="14845553" cy="10287000"/>
            <a:chOff x="2767094" y="448093"/>
            <a:chExt cx="14314035" cy="9386675"/>
          </a:xfrm>
        </p:grpSpPr>
        <p:pic>
          <p:nvPicPr>
            <p:cNvPr id="44" name="Picture 43" descr="A graph showing the value of viscosity&#10;&#10;Description automatically generated">
              <a:extLst>
                <a:ext uri="{FF2B5EF4-FFF2-40B4-BE49-F238E27FC236}">
                  <a16:creationId xmlns:a16="http://schemas.microsoft.com/office/drawing/2014/main" id="{46AF620E-D1DF-5CDF-65B7-C256F34563F9}"/>
                </a:ext>
              </a:extLst>
            </p:cNvPr>
            <p:cNvPicPr>
              <a:picLocks noChangeAspect="1"/>
            </p:cNvPicPr>
            <p:nvPr/>
          </p:nvPicPr>
          <p:blipFill>
            <a:blip r:embed="rId2"/>
            <a:stretch>
              <a:fillRect/>
            </a:stretch>
          </p:blipFill>
          <p:spPr>
            <a:xfrm>
              <a:off x="2767094" y="465470"/>
              <a:ext cx="4626320" cy="3004529"/>
            </a:xfrm>
            <a:prstGeom prst="rect">
              <a:avLst/>
            </a:prstGeom>
            <a:ln>
              <a:solidFill>
                <a:schemeClr val="tx1"/>
              </a:solidFill>
            </a:ln>
          </p:spPr>
        </p:pic>
        <p:pic>
          <p:nvPicPr>
            <p:cNvPr id="46" name="Picture 45" descr="A graph showing the value of viscosity&#10;&#10;Description automatically generated">
              <a:extLst>
                <a:ext uri="{FF2B5EF4-FFF2-40B4-BE49-F238E27FC236}">
                  <a16:creationId xmlns:a16="http://schemas.microsoft.com/office/drawing/2014/main" id="{D5C1EDDE-DFF3-9AAD-D0CB-5BF4C4F65569}"/>
                </a:ext>
              </a:extLst>
            </p:cNvPr>
            <p:cNvPicPr>
              <a:picLocks noChangeAspect="1"/>
            </p:cNvPicPr>
            <p:nvPr/>
          </p:nvPicPr>
          <p:blipFill>
            <a:blip r:embed="rId3"/>
            <a:stretch>
              <a:fillRect/>
            </a:stretch>
          </p:blipFill>
          <p:spPr>
            <a:xfrm>
              <a:off x="7622660" y="474441"/>
              <a:ext cx="4633807" cy="3039177"/>
            </a:xfrm>
            <a:prstGeom prst="rect">
              <a:avLst/>
            </a:prstGeom>
            <a:ln>
              <a:solidFill>
                <a:schemeClr val="tx1"/>
              </a:solidFill>
            </a:ln>
          </p:spPr>
        </p:pic>
        <p:pic>
          <p:nvPicPr>
            <p:cNvPr id="48" name="Picture 47" descr="A graph showing the value of viscosity&#10;&#10;Description automatically generated">
              <a:extLst>
                <a:ext uri="{FF2B5EF4-FFF2-40B4-BE49-F238E27FC236}">
                  <a16:creationId xmlns:a16="http://schemas.microsoft.com/office/drawing/2014/main" id="{BE0F209B-A700-2DDB-3914-680E62788BDB}"/>
                </a:ext>
              </a:extLst>
            </p:cNvPr>
            <p:cNvPicPr>
              <a:picLocks noChangeAspect="1"/>
            </p:cNvPicPr>
            <p:nvPr/>
          </p:nvPicPr>
          <p:blipFill>
            <a:blip r:embed="rId4"/>
            <a:stretch>
              <a:fillRect/>
            </a:stretch>
          </p:blipFill>
          <p:spPr>
            <a:xfrm>
              <a:off x="12449782" y="448093"/>
              <a:ext cx="4631347" cy="3039176"/>
            </a:xfrm>
            <a:prstGeom prst="rect">
              <a:avLst/>
            </a:prstGeom>
            <a:ln>
              <a:solidFill>
                <a:schemeClr val="tx1"/>
              </a:solidFill>
            </a:ln>
          </p:spPr>
        </p:pic>
        <p:pic>
          <p:nvPicPr>
            <p:cNvPr id="50" name="Picture 49" descr="A graph showing a normal viscosity&#10;&#10;Description automatically generated">
              <a:extLst>
                <a:ext uri="{FF2B5EF4-FFF2-40B4-BE49-F238E27FC236}">
                  <a16:creationId xmlns:a16="http://schemas.microsoft.com/office/drawing/2014/main" id="{FF7C0C43-CF48-2264-E13F-0435F6EEFB2E}"/>
                </a:ext>
              </a:extLst>
            </p:cNvPr>
            <p:cNvPicPr>
              <a:picLocks noChangeAspect="1"/>
            </p:cNvPicPr>
            <p:nvPr/>
          </p:nvPicPr>
          <p:blipFill>
            <a:blip r:embed="rId5"/>
            <a:stretch>
              <a:fillRect/>
            </a:stretch>
          </p:blipFill>
          <p:spPr>
            <a:xfrm>
              <a:off x="2767094" y="3644076"/>
              <a:ext cx="4626320" cy="2985481"/>
            </a:xfrm>
            <a:prstGeom prst="rect">
              <a:avLst/>
            </a:prstGeom>
            <a:ln>
              <a:solidFill>
                <a:schemeClr val="tx1"/>
              </a:solidFill>
            </a:ln>
          </p:spPr>
        </p:pic>
        <p:pic>
          <p:nvPicPr>
            <p:cNvPr id="52" name="Picture 51" descr="A graph showing a curve&#10;&#10;Description automatically generated">
              <a:extLst>
                <a:ext uri="{FF2B5EF4-FFF2-40B4-BE49-F238E27FC236}">
                  <a16:creationId xmlns:a16="http://schemas.microsoft.com/office/drawing/2014/main" id="{6B221D2B-AF1E-C896-C763-DB864065DA26}"/>
                </a:ext>
              </a:extLst>
            </p:cNvPr>
            <p:cNvPicPr>
              <a:picLocks noChangeAspect="1"/>
            </p:cNvPicPr>
            <p:nvPr/>
          </p:nvPicPr>
          <p:blipFill>
            <a:blip r:embed="rId6"/>
            <a:stretch>
              <a:fillRect/>
            </a:stretch>
          </p:blipFill>
          <p:spPr>
            <a:xfrm>
              <a:off x="7622660" y="3616652"/>
              <a:ext cx="4640736" cy="3065526"/>
            </a:xfrm>
            <a:prstGeom prst="rect">
              <a:avLst/>
            </a:prstGeom>
            <a:ln>
              <a:solidFill>
                <a:schemeClr val="tx1"/>
              </a:solidFill>
            </a:ln>
          </p:spPr>
        </p:pic>
        <p:pic>
          <p:nvPicPr>
            <p:cNvPr id="54" name="Picture 53" descr="A graph showing a line of viscosity&#10;&#10;Description automatically generated">
              <a:extLst>
                <a:ext uri="{FF2B5EF4-FFF2-40B4-BE49-F238E27FC236}">
                  <a16:creationId xmlns:a16="http://schemas.microsoft.com/office/drawing/2014/main" id="{AFD3ACCC-4581-2943-D67F-FF19ABEFD760}"/>
                </a:ext>
              </a:extLst>
            </p:cNvPr>
            <p:cNvPicPr>
              <a:picLocks noChangeAspect="1"/>
            </p:cNvPicPr>
            <p:nvPr/>
          </p:nvPicPr>
          <p:blipFill>
            <a:blip r:embed="rId7"/>
            <a:stretch>
              <a:fillRect/>
            </a:stretch>
          </p:blipFill>
          <p:spPr>
            <a:xfrm>
              <a:off x="12449782" y="3631749"/>
              <a:ext cx="4631347" cy="3023501"/>
            </a:xfrm>
            <a:prstGeom prst="rect">
              <a:avLst/>
            </a:prstGeom>
            <a:ln>
              <a:solidFill>
                <a:schemeClr val="tx1"/>
              </a:solidFill>
            </a:ln>
          </p:spPr>
        </p:pic>
        <p:pic>
          <p:nvPicPr>
            <p:cNvPr id="56" name="Picture 55" descr="A graph showing a line graph&#10;&#10;Description automatically generated with medium confidence">
              <a:extLst>
                <a:ext uri="{FF2B5EF4-FFF2-40B4-BE49-F238E27FC236}">
                  <a16:creationId xmlns:a16="http://schemas.microsoft.com/office/drawing/2014/main" id="{312B8D08-EC3C-84E0-2F56-BD0293093E9A}"/>
                </a:ext>
              </a:extLst>
            </p:cNvPr>
            <p:cNvPicPr>
              <a:picLocks noChangeAspect="1"/>
            </p:cNvPicPr>
            <p:nvPr/>
          </p:nvPicPr>
          <p:blipFill>
            <a:blip r:embed="rId8"/>
            <a:stretch>
              <a:fillRect/>
            </a:stretch>
          </p:blipFill>
          <p:spPr>
            <a:xfrm>
              <a:off x="2792931" y="6783032"/>
              <a:ext cx="4631347" cy="3051736"/>
            </a:xfrm>
            <a:prstGeom prst="rect">
              <a:avLst/>
            </a:prstGeom>
            <a:ln>
              <a:solidFill>
                <a:schemeClr val="tx1"/>
              </a:solidFill>
            </a:ln>
          </p:spPr>
        </p:pic>
        <p:pic>
          <p:nvPicPr>
            <p:cNvPr id="58" name="Picture 57" descr="A graph showing a blue and red line&#10;&#10;Description automatically generated">
              <a:extLst>
                <a:ext uri="{FF2B5EF4-FFF2-40B4-BE49-F238E27FC236}">
                  <a16:creationId xmlns:a16="http://schemas.microsoft.com/office/drawing/2014/main" id="{860A0768-172D-B680-6BA8-D483B9645C46}"/>
                </a:ext>
              </a:extLst>
            </p:cNvPr>
            <p:cNvPicPr>
              <a:picLocks noChangeAspect="1"/>
            </p:cNvPicPr>
            <p:nvPr/>
          </p:nvPicPr>
          <p:blipFill>
            <a:blip r:embed="rId9"/>
            <a:stretch>
              <a:fillRect/>
            </a:stretch>
          </p:blipFill>
          <p:spPr>
            <a:xfrm>
              <a:off x="7622660" y="6783032"/>
              <a:ext cx="4628741" cy="3048423"/>
            </a:xfrm>
            <a:prstGeom prst="rect">
              <a:avLst/>
            </a:prstGeom>
            <a:ln>
              <a:solidFill>
                <a:schemeClr val="tx1"/>
              </a:solidFill>
            </a:ln>
          </p:spPr>
        </p:pic>
        <p:pic>
          <p:nvPicPr>
            <p:cNvPr id="60" name="Picture 59" descr="A graph showing a line graph&#10;&#10;Description automatically generated with medium confidence">
              <a:extLst>
                <a:ext uri="{FF2B5EF4-FFF2-40B4-BE49-F238E27FC236}">
                  <a16:creationId xmlns:a16="http://schemas.microsoft.com/office/drawing/2014/main" id="{2F4B0BFF-2D8C-065A-01BE-A9F8C87727CB}"/>
                </a:ext>
              </a:extLst>
            </p:cNvPr>
            <p:cNvPicPr>
              <a:picLocks noChangeAspect="1"/>
            </p:cNvPicPr>
            <p:nvPr/>
          </p:nvPicPr>
          <p:blipFill>
            <a:blip r:embed="rId10"/>
            <a:stretch>
              <a:fillRect/>
            </a:stretch>
          </p:blipFill>
          <p:spPr>
            <a:xfrm>
              <a:off x="12449782" y="6783032"/>
              <a:ext cx="4631347" cy="3048422"/>
            </a:xfrm>
            <a:prstGeom prst="rect">
              <a:avLst/>
            </a:prstGeom>
            <a:ln>
              <a:solidFill>
                <a:schemeClr val="tx1"/>
              </a:solidFill>
            </a:ln>
          </p:spPr>
        </p:pic>
      </p:grpSp>
      <p:pic>
        <p:nvPicPr>
          <p:cNvPr id="63" name="Picture 62">
            <a:extLst>
              <a:ext uri="{FF2B5EF4-FFF2-40B4-BE49-F238E27FC236}">
                <a16:creationId xmlns:a16="http://schemas.microsoft.com/office/drawing/2014/main" id="{1E4DC47D-BC9B-97D7-9B39-2C6CBE7B94E1}"/>
              </a:ext>
            </a:extLst>
          </p:cNvPr>
          <p:cNvPicPr>
            <a:picLocks noChangeAspect="1"/>
          </p:cNvPicPr>
          <p:nvPr/>
        </p:nvPicPr>
        <p:blipFill>
          <a:blip r:embed="rId11"/>
          <a:srcRect t="1920"/>
          <a:stretch/>
        </p:blipFill>
        <p:spPr>
          <a:xfrm>
            <a:off x="15038860" y="4041650"/>
            <a:ext cx="3034407" cy="2221200"/>
          </a:xfrm>
          <a:prstGeom prst="rect">
            <a:avLst/>
          </a:prstGeom>
        </p:spPr>
      </p:pic>
    </p:spTree>
    <p:extLst>
      <p:ext uri="{BB962C8B-B14F-4D97-AF65-F5344CB8AC3E}">
        <p14:creationId xmlns:p14="http://schemas.microsoft.com/office/powerpoint/2010/main" val="3836347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79A071-AD41-3C91-C22D-841F89FAD999}"/>
            </a:ext>
          </a:extLst>
        </p:cNvPr>
        <p:cNvGrpSpPr/>
        <p:nvPr/>
      </p:nvGrpSpPr>
      <p:grpSpPr>
        <a:xfrm>
          <a:off x="0" y="0"/>
          <a:ext cx="0" cy="0"/>
          <a:chOff x="0" y="0"/>
          <a:chExt cx="0" cy="0"/>
        </a:xfrm>
      </p:grpSpPr>
      <p:pic>
        <p:nvPicPr>
          <p:cNvPr id="7" name="Picture 6" descr="A graph showing a line&#10;&#10;Description automatically generated with medium confidence">
            <a:extLst>
              <a:ext uri="{FF2B5EF4-FFF2-40B4-BE49-F238E27FC236}">
                <a16:creationId xmlns:a16="http://schemas.microsoft.com/office/drawing/2014/main" id="{F2267940-BFB1-A863-C269-4F9C2833D24C}"/>
              </a:ext>
            </a:extLst>
          </p:cNvPr>
          <p:cNvPicPr>
            <a:picLocks noChangeAspect="1"/>
          </p:cNvPicPr>
          <p:nvPr/>
        </p:nvPicPr>
        <p:blipFill>
          <a:blip r:embed="rId2"/>
          <a:stretch>
            <a:fillRect/>
          </a:stretch>
        </p:blipFill>
        <p:spPr>
          <a:xfrm>
            <a:off x="1267028" y="5639500"/>
            <a:ext cx="7685242" cy="4042893"/>
          </a:xfrm>
          <a:prstGeom prst="rect">
            <a:avLst/>
          </a:prstGeom>
          <a:ln>
            <a:solidFill>
              <a:schemeClr val="tx1"/>
            </a:solidFill>
          </a:ln>
        </p:spPr>
      </p:pic>
      <p:pic>
        <p:nvPicPr>
          <p:cNvPr id="11" name="Picture 10" descr="A graph showing a number of data&#10;&#10;Description automatically generated with medium confidence">
            <a:extLst>
              <a:ext uri="{FF2B5EF4-FFF2-40B4-BE49-F238E27FC236}">
                <a16:creationId xmlns:a16="http://schemas.microsoft.com/office/drawing/2014/main" id="{2C6ABA28-A61C-CF3D-A9B6-F5F79471B1B8}"/>
              </a:ext>
            </a:extLst>
          </p:cNvPr>
          <p:cNvPicPr>
            <a:picLocks noChangeAspect="1"/>
          </p:cNvPicPr>
          <p:nvPr/>
        </p:nvPicPr>
        <p:blipFill>
          <a:blip r:embed="rId3"/>
          <a:stretch>
            <a:fillRect/>
          </a:stretch>
        </p:blipFill>
        <p:spPr>
          <a:xfrm>
            <a:off x="9562053" y="5639501"/>
            <a:ext cx="7749285" cy="4042892"/>
          </a:xfrm>
          <a:prstGeom prst="rect">
            <a:avLst/>
          </a:prstGeom>
          <a:ln>
            <a:solidFill>
              <a:schemeClr val="tx1"/>
            </a:solidFill>
          </a:ln>
        </p:spPr>
      </p:pic>
      <p:sp>
        <p:nvSpPr>
          <p:cNvPr id="13" name="TextBox 12">
            <a:extLst>
              <a:ext uri="{FF2B5EF4-FFF2-40B4-BE49-F238E27FC236}">
                <a16:creationId xmlns:a16="http://schemas.microsoft.com/office/drawing/2014/main" id="{A3200535-1036-1D96-A443-6B6C544992D1}"/>
              </a:ext>
            </a:extLst>
          </p:cNvPr>
          <p:cNvSpPr txBox="1"/>
          <p:nvPr/>
        </p:nvSpPr>
        <p:spPr>
          <a:xfrm>
            <a:off x="1134294" y="1932235"/>
            <a:ext cx="8009706" cy="2677656"/>
          </a:xfrm>
          <a:prstGeom prst="rect">
            <a:avLst/>
          </a:prstGeom>
          <a:noFill/>
        </p:spPr>
        <p:txBody>
          <a:bodyPr wrap="square">
            <a:spAutoFit/>
          </a:bodyPr>
          <a:lstStyle/>
          <a:p>
            <a:pPr algn="just"/>
            <a:r>
              <a:rPr lang="en-US" sz="2800" dirty="0">
                <a:latin typeface="Cambria" panose="02040503050406030204" pitchFamily="18" charset="0"/>
                <a:ea typeface="Cambria" panose="02040503050406030204" pitchFamily="18" charset="0"/>
              </a:rPr>
              <a:t>We evaluated the predictive accuracy of our model by forecasting the viscosity values for 100 nm silica nanoparticles under rheological testing conditions at 25°C and 35°C. The predicted values were then compared with the experimentally derived viscosity values, for validation of the model. </a:t>
            </a:r>
          </a:p>
        </p:txBody>
      </p:sp>
      <p:pic>
        <p:nvPicPr>
          <p:cNvPr id="15" name="Picture 14">
            <a:extLst>
              <a:ext uri="{FF2B5EF4-FFF2-40B4-BE49-F238E27FC236}">
                <a16:creationId xmlns:a16="http://schemas.microsoft.com/office/drawing/2014/main" id="{E0B6B830-63DE-9FED-B722-800842FE3DF4}"/>
              </a:ext>
            </a:extLst>
          </p:cNvPr>
          <p:cNvPicPr>
            <a:picLocks noChangeAspect="1"/>
          </p:cNvPicPr>
          <p:nvPr/>
        </p:nvPicPr>
        <p:blipFill>
          <a:blip r:embed="rId4"/>
          <a:stretch>
            <a:fillRect/>
          </a:stretch>
        </p:blipFill>
        <p:spPr>
          <a:xfrm>
            <a:off x="9144000" y="2122565"/>
            <a:ext cx="9144000" cy="2301522"/>
          </a:xfrm>
          <a:prstGeom prst="rect">
            <a:avLst/>
          </a:prstGeom>
        </p:spPr>
      </p:pic>
      <p:sp>
        <p:nvSpPr>
          <p:cNvPr id="16" name="Google Shape;362;p32">
            <a:extLst>
              <a:ext uri="{FF2B5EF4-FFF2-40B4-BE49-F238E27FC236}">
                <a16:creationId xmlns:a16="http://schemas.microsoft.com/office/drawing/2014/main" id="{FD7344F8-514B-B23B-6E71-116EBBB41F9C}"/>
              </a:ext>
            </a:extLst>
          </p:cNvPr>
          <p:cNvSpPr txBox="1"/>
          <p:nvPr/>
        </p:nvSpPr>
        <p:spPr>
          <a:xfrm>
            <a:off x="1457763" y="468330"/>
            <a:ext cx="15637944" cy="861774"/>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4"/>
              </a:lnSpc>
              <a:spcBef>
                <a:spcPts val="0"/>
              </a:spcBef>
              <a:spcAft>
                <a:spcPts val="0"/>
              </a:spcAft>
              <a:buNone/>
            </a:pPr>
            <a:r>
              <a:rPr lang="en-US" sz="4000" b="1" dirty="0">
                <a:solidFill>
                  <a:srgbClr val="6874E8"/>
                </a:solidFill>
                <a:latin typeface="Poppins Black" panose="00000A00000000000000" pitchFamily="2" charset="0"/>
                <a:ea typeface="Cambria" panose="02040503050406030204" pitchFamily="18" charset="0"/>
                <a:cs typeface="Poppins Black" panose="00000A00000000000000" pitchFamily="2" charset="0"/>
              </a:rPr>
              <a:t>3.1 Assessing Model Validity Across Conditions</a:t>
            </a:r>
            <a:endParaRPr sz="4000" b="1" dirty="0">
              <a:solidFill>
                <a:srgbClr val="6874E8"/>
              </a:solidFill>
              <a:latin typeface="Poppins Black" panose="00000A00000000000000" pitchFamily="2" charset="0"/>
              <a:ea typeface="Cambria" panose="02040503050406030204" pitchFamily="18" charset="0"/>
              <a:cs typeface="Poppins Black" panose="00000A00000000000000" pitchFamily="2" charset="0"/>
              <a:sym typeface="Poppins"/>
            </a:endParaRPr>
          </a:p>
        </p:txBody>
      </p:sp>
      <p:sp>
        <p:nvSpPr>
          <p:cNvPr id="21" name="TextBox 20">
            <a:extLst>
              <a:ext uri="{FF2B5EF4-FFF2-40B4-BE49-F238E27FC236}">
                <a16:creationId xmlns:a16="http://schemas.microsoft.com/office/drawing/2014/main" id="{BB8F5383-FF8A-913F-22B9-DE8820CB8ED5}"/>
              </a:ext>
            </a:extLst>
          </p:cNvPr>
          <p:cNvSpPr txBox="1"/>
          <p:nvPr/>
        </p:nvSpPr>
        <p:spPr>
          <a:xfrm>
            <a:off x="1134293" y="5078529"/>
            <a:ext cx="10413693" cy="52322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800" b="1"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rPr>
              <a:t>Here are the results that we obtained along with the plots:</a:t>
            </a:r>
            <a:endParaRPr kumimoji="0" lang="en-IN" sz="2800" b="1" i="0" u="none" strike="noStrike" kern="0" cap="none" spc="0" normalizeH="0" baseline="0" noProof="0">
              <a:ln>
                <a:noFill/>
              </a:ln>
              <a:solidFill>
                <a:srgbClr val="000000"/>
              </a:solidFill>
              <a:effectLst/>
              <a:uLnTx/>
              <a:uFillTx/>
              <a:latin typeface="Cambria" panose="02040503050406030204" pitchFamily="18" charset="0"/>
              <a:ea typeface="Cambria" panose="02040503050406030204" pitchFamily="18" charset="0"/>
              <a:cs typeface="Arial"/>
              <a:sym typeface="Arial"/>
            </a:endParaRPr>
          </a:p>
        </p:txBody>
      </p:sp>
    </p:spTree>
    <p:extLst>
      <p:ext uri="{BB962C8B-B14F-4D97-AF65-F5344CB8AC3E}">
        <p14:creationId xmlns:p14="http://schemas.microsoft.com/office/powerpoint/2010/main" val="1645256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DDE89A-E3C0-4189-86C7-8ADB7B6F85EA}"/>
            </a:ext>
          </a:extLst>
        </p:cNvPr>
        <p:cNvGrpSpPr/>
        <p:nvPr/>
      </p:nvGrpSpPr>
      <p:grpSpPr>
        <a:xfrm>
          <a:off x="0" y="0"/>
          <a:ext cx="0" cy="0"/>
          <a:chOff x="0" y="0"/>
          <a:chExt cx="0" cy="0"/>
        </a:xfrm>
      </p:grpSpPr>
      <p:pic>
        <p:nvPicPr>
          <p:cNvPr id="9" name="Picture 8">
            <a:extLst>
              <a:ext uri="{FF2B5EF4-FFF2-40B4-BE49-F238E27FC236}">
                <a16:creationId xmlns:a16="http://schemas.microsoft.com/office/drawing/2014/main" id="{67692685-FABD-E563-FBD7-D17BB08F0332}"/>
              </a:ext>
            </a:extLst>
          </p:cNvPr>
          <p:cNvPicPr>
            <a:picLocks noChangeAspect="1"/>
          </p:cNvPicPr>
          <p:nvPr/>
        </p:nvPicPr>
        <p:blipFill>
          <a:blip r:embed="rId2"/>
          <a:stretch>
            <a:fillRect/>
          </a:stretch>
        </p:blipFill>
        <p:spPr>
          <a:xfrm>
            <a:off x="125606" y="5776661"/>
            <a:ext cx="6290571" cy="3640161"/>
          </a:xfrm>
          <a:prstGeom prst="rect">
            <a:avLst/>
          </a:prstGeom>
        </p:spPr>
      </p:pic>
      <p:pic>
        <p:nvPicPr>
          <p:cNvPr id="11" name="Picture 10">
            <a:extLst>
              <a:ext uri="{FF2B5EF4-FFF2-40B4-BE49-F238E27FC236}">
                <a16:creationId xmlns:a16="http://schemas.microsoft.com/office/drawing/2014/main" id="{BB099650-0DF5-EB86-B953-1E0D9B396CF9}"/>
              </a:ext>
            </a:extLst>
          </p:cNvPr>
          <p:cNvPicPr>
            <a:picLocks noChangeAspect="1"/>
          </p:cNvPicPr>
          <p:nvPr/>
        </p:nvPicPr>
        <p:blipFill>
          <a:blip r:embed="rId3"/>
          <a:srcRect l="960" r="1891"/>
          <a:stretch/>
        </p:blipFill>
        <p:spPr>
          <a:xfrm>
            <a:off x="12207546" y="5796836"/>
            <a:ext cx="5954848" cy="3599813"/>
          </a:xfrm>
          <a:prstGeom prst="rect">
            <a:avLst/>
          </a:prstGeom>
        </p:spPr>
      </p:pic>
      <p:pic>
        <p:nvPicPr>
          <p:cNvPr id="13" name="Picture 12">
            <a:extLst>
              <a:ext uri="{FF2B5EF4-FFF2-40B4-BE49-F238E27FC236}">
                <a16:creationId xmlns:a16="http://schemas.microsoft.com/office/drawing/2014/main" id="{79788553-63A1-9F77-B353-6DA018D8974C}"/>
              </a:ext>
            </a:extLst>
          </p:cNvPr>
          <p:cNvPicPr>
            <a:picLocks noChangeAspect="1"/>
          </p:cNvPicPr>
          <p:nvPr/>
        </p:nvPicPr>
        <p:blipFill>
          <a:blip r:embed="rId4"/>
          <a:srcRect l="1385" r="2097"/>
          <a:stretch/>
        </p:blipFill>
        <p:spPr>
          <a:xfrm>
            <a:off x="6166576" y="5769694"/>
            <a:ext cx="5954848" cy="3654094"/>
          </a:xfrm>
          <a:prstGeom prst="rect">
            <a:avLst/>
          </a:prstGeom>
        </p:spPr>
      </p:pic>
      <p:sp>
        <p:nvSpPr>
          <p:cNvPr id="14" name="Rectangle 3">
            <a:extLst>
              <a:ext uri="{FF2B5EF4-FFF2-40B4-BE49-F238E27FC236}">
                <a16:creationId xmlns:a16="http://schemas.microsoft.com/office/drawing/2014/main" id="{8DFD2839-75DD-C911-61BE-8BE8ADF6A66C}"/>
              </a:ext>
            </a:extLst>
          </p:cNvPr>
          <p:cNvSpPr>
            <a:spLocks noChangeArrowheads="1"/>
          </p:cNvSpPr>
          <p:nvPr/>
        </p:nvSpPr>
        <p:spPr bwMode="auto">
          <a:xfrm>
            <a:off x="1912637" y="890351"/>
            <a:ext cx="14462726" cy="46474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2400" b="1" i="0" u="none" strike="noStrike" cap="none" normalizeH="0" baseline="0" dirty="0">
                <a:ln>
                  <a:noFill/>
                </a:ln>
                <a:solidFill>
                  <a:srgbClr val="2133DD"/>
                </a:solidFill>
                <a:effectLst/>
                <a:latin typeface="Cambria" panose="02040503050406030204" pitchFamily="18" charset="0"/>
                <a:ea typeface="Cambria" panose="02040503050406030204" pitchFamily="18" charset="0"/>
              </a:rPr>
              <a:t> Gradient Boosting Regressor:</a:t>
            </a:r>
            <a:endParaRPr kumimoji="0" lang="en-US" altLang="en-US" sz="2400" b="0" i="0" u="none" strike="noStrike" cap="none" normalizeH="0" baseline="0" dirty="0">
              <a:ln>
                <a:noFill/>
              </a:ln>
              <a:solidFill>
                <a:srgbClr val="2133DD"/>
              </a:solidFill>
              <a:effectLst/>
              <a:latin typeface="Cambria" panose="02040503050406030204" pitchFamily="18" charset="0"/>
              <a:ea typeface="Cambria"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Demonstrates superior predictive accuracy across conditions with the best R^2 scores and lowest MAPE.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Ideal for scenarios requiring high accuracy and low error metrics. </a:t>
            </a: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2400" b="1" i="0" u="none" strike="noStrike" cap="none" normalizeH="0" baseline="0" dirty="0">
                <a:ln>
                  <a:noFill/>
                </a:ln>
                <a:solidFill>
                  <a:srgbClr val="2133DD"/>
                </a:solidFill>
                <a:effectLst/>
                <a:latin typeface="Cambria" panose="02040503050406030204" pitchFamily="18" charset="0"/>
                <a:ea typeface="Cambria" panose="02040503050406030204" pitchFamily="18" charset="0"/>
              </a:rPr>
              <a:t>  CCP Pruned Decision Tree Regressor:</a:t>
            </a:r>
            <a:endParaRPr kumimoji="0" lang="en-US" altLang="en-US" sz="2400" b="0" i="0" u="none" strike="noStrike" cap="none" normalizeH="0" baseline="0" dirty="0">
              <a:ln>
                <a:noFill/>
              </a:ln>
              <a:solidFill>
                <a:srgbClr val="2133DD"/>
              </a:solidFill>
              <a:effectLst/>
              <a:latin typeface="Cambria" panose="02040503050406030204" pitchFamily="18" charset="0"/>
              <a:ea typeface="Cambria"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Performs competitively in specific conditions, such as smaller particle sizes and moderate temperatures (e.g., 100nm_20deg, 100nm_40deg).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Achieves comparable R^2 scores and lower RMSE than other models in these cases. </a:t>
            </a: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2400" b="1" i="0" u="none" strike="noStrike" cap="none" normalizeH="0" baseline="0" dirty="0">
                <a:ln>
                  <a:noFill/>
                </a:ln>
                <a:solidFill>
                  <a:srgbClr val="2133DD"/>
                </a:solidFill>
                <a:effectLst/>
                <a:latin typeface="Cambria" panose="02040503050406030204" pitchFamily="18" charset="0"/>
                <a:ea typeface="Cambria" panose="02040503050406030204" pitchFamily="18" charset="0"/>
              </a:rPr>
              <a:t> Random Forest Regressor:</a:t>
            </a:r>
            <a:endParaRPr kumimoji="0" lang="en-US" altLang="en-US" sz="2400" b="0" i="0" u="none" strike="noStrike" cap="none" normalizeH="0" baseline="0" dirty="0">
              <a:ln>
                <a:noFill/>
              </a:ln>
              <a:solidFill>
                <a:srgbClr val="2133DD"/>
              </a:solidFill>
              <a:effectLst/>
              <a:latin typeface="Cambria" panose="02040503050406030204" pitchFamily="18" charset="0"/>
              <a:ea typeface="Cambria"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Maintains good overall performance but with slightly higher RMSE compared to Gradient Boosting.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Delivers reliable R^2 scores, ensuring reasonable model fit for most datasets. </a:t>
            </a:r>
          </a:p>
          <a:p>
            <a:pPr marL="0" marR="0" lvl="0" indent="0" algn="just" defTabSz="914400" rtl="0" eaLnBrk="0" fontAlgn="base" latinLnBrk="0" hangingPunct="0">
              <a:lnSpc>
                <a:spcPct val="100000"/>
              </a:lnSpc>
              <a:spcBef>
                <a:spcPct val="0"/>
              </a:spcBef>
              <a:spcAft>
                <a:spcPct val="0"/>
              </a:spcAft>
              <a:buClrTx/>
              <a:buSzTx/>
              <a:buFontTx/>
              <a:buAutoNum type="arabicPeriod" startAt="4"/>
              <a:tabLst/>
            </a:pPr>
            <a:r>
              <a:rPr kumimoji="0" lang="en-US" altLang="en-US" sz="2400" b="1" i="0" u="none" strike="noStrike" cap="none" normalizeH="0" baseline="0" dirty="0">
                <a:ln>
                  <a:noFill/>
                </a:ln>
                <a:solidFill>
                  <a:srgbClr val="2133DD"/>
                </a:solidFill>
                <a:effectLst/>
                <a:latin typeface="Cambria" panose="02040503050406030204" pitchFamily="18" charset="0"/>
                <a:ea typeface="Cambria" panose="02040503050406030204" pitchFamily="18" charset="0"/>
              </a:rPr>
              <a:t> KNN Regressor:</a:t>
            </a:r>
            <a:endParaRPr kumimoji="0" lang="en-US" altLang="en-US" sz="2400" b="0" i="0" u="none" strike="noStrike" cap="none" normalizeH="0" baseline="0" dirty="0">
              <a:ln>
                <a:noFill/>
              </a:ln>
              <a:solidFill>
                <a:srgbClr val="2133DD"/>
              </a:solidFill>
              <a:effectLst/>
              <a:latin typeface="Cambria" panose="02040503050406030204" pitchFamily="18" charset="0"/>
              <a:ea typeface="Cambria" panose="020405030504060302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Lags behind other models, with significantly higher RMSE and MAPE. </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May not be suitable for this dataset or problem type, highlighting its limitations. </a:t>
            </a:r>
          </a:p>
        </p:txBody>
      </p:sp>
      <p:sp>
        <p:nvSpPr>
          <p:cNvPr id="15" name="Google Shape;362;p32">
            <a:extLst>
              <a:ext uri="{FF2B5EF4-FFF2-40B4-BE49-F238E27FC236}">
                <a16:creationId xmlns:a16="http://schemas.microsoft.com/office/drawing/2014/main" id="{E92C208B-803E-0181-0450-10961C598C81}"/>
              </a:ext>
            </a:extLst>
          </p:cNvPr>
          <p:cNvSpPr txBox="1"/>
          <p:nvPr/>
        </p:nvSpPr>
        <p:spPr>
          <a:xfrm>
            <a:off x="1325028" y="224561"/>
            <a:ext cx="15637944" cy="947952"/>
          </a:xfrm>
          <a:prstGeom prst="rect">
            <a:avLst/>
          </a:prstGeom>
          <a:noFill/>
          <a:ln>
            <a:noFill/>
          </a:ln>
        </p:spPr>
        <p:txBody>
          <a:bodyPr spcFirstLastPara="1" wrap="square" lIns="0" tIns="0" rIns="0" bIns="0"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ctr" rtl="0">
              <a:lnSpc>
                <a:spcPct val="140004"/>
              </a:lnSpc>
              <a:spcBef>
                <a:spcPts val="0"/>
              </a:spcBef>
              <a:spcAft>
                <a:spcPts val="0"/>
              </a:spcAft>
              <a:buNone/>
            </a:pPr>
            <a:r>
              <a:rPr lang="en-US" sz="4400">
                <a:solidFill>
                  <a:srgbClr val="6874E8"/>
                </a:solidFill>
                <a:latin typeface="Poppins Black"/>
                <a:ea typeface="Poppins"/>
                <a:cs typeface="Poppins Black"/>
                <a:sym typeface="Poppins Black"/>
              </a:rPr>
              <a:t>3.2 </a:t>
            </a:r>
            <a:r>
              <a:rPr lang="en-US" sz="4400" dirty="0">
                <a:solidFill>
                  <a:srgbClr val="6874E8"/>
                </a:solidFill>
                <a:latin typeface="Poppins Black"/>
                <a:ea typeface="Poppins"/>
                <a:cs typeface="Poppins Black"/>
                <a:sym typeface="Poppins Black"/>
              </a:rPr>
              <a:t>Comparison between different models</a:t>
            </a:r>
            <a:endParaRPr sz="4400" dirty="0">
              <a:solidFill>
                <a:srgbClr val="6874E8"/>
              </a:solidFill>
              <a:latin typeface="Poppins"/>
              <a:ea typeface="Poppins"/>
              <a:cs typeface="Poppins"/>
              <a:sym typeface="Poppins"/>
            </a:endParaRPr>
          </a:p>
        </p:txBody>
      </p:sp>
      <p:sp>
        <p:nvSpPr>
          <p:cNvPr id="2" name="Rectangle 1">
            <a:extLst>
              <a:ext uri="{FF2B5EF4-FFF2-40B4-BE49-F238E27FC236}">
                <a16:creationId xmlns:a16="http://schemas.microsoft.com/office/drawing/2014/main" id="{A159FB6F-CEC1-063B-D0FF-B483295E9921}"/>
              </a:ext>
            </a:extLst>
          </p:cNvPr>
          <p:cNvSpPr/>
          <p:nvPr/>
        </p:nvSpPr>
        <p:spPr>
          <a:xfrm>
            <a:off x="1325028" y="6046839"/>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3" name="Rectangle 2">
            <a:extLst>
              <a:ext uri="{FF2B5EF4-FFF2-40B4-BE49-F238E27FC236}">
                <a16:creationId xmlns:a16="http://schemas.microsoft.com/office/drawing/2014/main" id="{020EFAB5-4432-1A9E-CC59-ACCCF18436F9}"/>
              </a:ext>
            </a:extLst>
          </p:cNvPr>
          <p:cNvSpPr/>
          <p:nvPr/>
        </p:nvSpPr>
        <p:spPr>
          <a:xfrm>
            <a:off x="1325028" y="7113639"/>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4" name="Rectangle 3">
            <a:extLst>
              <a:ext uri="{FF2B5EF4-FFF2-40B4-BE49-F238E27FC236}">
                <a16:creationId xmlns:a16="http://schemas.microsoft.com/office/drawing/2014/main" id="{A8707A5A-DDB5-19F0-6401-787099B5AA5B}"/>
              </a:ext>
            </a:extLst>
          </p:cNvPr>
          <p:cNvSpPr/>
          <p:nvPr/>
        </p:nvSpPr>
        <p:spPr>
          <a:xfrm>
            <a:off x="1325028" y="8265230"/>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5" name="Rectangle 4">
            <a:extLst>
              <a:ext uri="{FF2B5EF4-FFF2-40B4-BE49-F238E27FC236}">
                <a16:creationId xmlns:a16="http://schemas.microsoft.com/office/drawing/2014/main" id="{0EE6F170-769F-934B-1B40-7E4062312FB7}"/>
              </a:ext>
            </a:extLst>
          </p:cNvPr>
          <p:cNvSpPr/>
          <p:nvPr/>
        </p:nvSpPr>
        <p:spPr>
          <a:xfrm>
            <a:off x="7340292" y="6046838"/>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6" name="Rectangle 5">
            <a:extLst>
              <a:ext uri="{FF2B5EF4-FFF2-40B4-BE49-F238E27FC236}">
                <a16:creationId xmlns:a16="http://schemas.microsoft.com/office/drawing/2014/main" id="{0DD79311-6F01-FF68-1DF9-7B8287F8FEF9}"/>
              </a:ext>
            </a:extLst>
          </p:cNvPr>
          <p:cNvSpPr/>
          <p:nvPr/>
        </p:nvSpPr>
        <p:spPr>
          <a:xfrm>
            <a:off x="7365998" y="7113639"/>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7" name="Rectangle 6">
            <a:extLst>
              <a:ext uri="{FF2B5EF4-FFF2-40B4-BE49-F238E27FC236}">
                <a16:creationId xmlns:a16="http://schemas.microsoft.com/office/drawing/2014/main" id="{2257DE24-B997-34CF-4601-7D59EFA61940}"/>
              </a:ext>
            </a:extLst>
          </p:cNvPr>
          <p:cNvSpPr/>
          <p:nvPr/>
        </p:nvSpPr>
        <p:spPr>
          <a:xfrm>
            <a:off x="7279876" y="8187158"/>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8" name="Rectangle 7">
            <a:extLst>
              <a:ext uri="{FF2B5EF4-FFF2-40B4-BE49-F238E27FC236}">
                <a16:creationId xmlns:a16="http://schemas.microsoft.com/office/drawing/2014/main" id="{AA8E1D05-408D-976B-91A2-4288E12DD0D6}"/>
              </a:ext>
            </a:extLst>
          </p:cNvPr>
          <p:cNvSpPr/>
          <p:nvPr/>
        </p:nvSpPr>
        <p:spPr>
          <a:xfrm>
            <a:off x="13392510" y="6046838"/>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0" name="Rectangle 9">
            <a:extLst>
              <a:ext uri="{FF2B5EF4-FFF2-40B4-BE49-F238E27FC236}">
                <a16:creationId xmlns:a16="http://schemas.microsoft.com/office/drawing/2014/main" id="{0D527C8C-70F3-CBD3-B1B7-FAED83170BCE}"/>
              </a:ext>
            </a:extLst>
          </p:cNvPr>
          <p:cNvSpPr/>
          <p:nvPr/>
        </p:nvSpPr>
        <p:spPr>
          <a:xfrm>
            <a:off x="13392510" y="7157639"/>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
        <p:nvSpPr>
          <p:cNvPr id="12" name="Rectangle 11">
            <a:extLst>
              <a:ext uri="{FF2B5EF4-FFF2-40B4-BE49-F238E27FC236}">
                <a16:creationId xmlns:a16="http://schemas.microsoft.com/office/drawing/2014/main" id="{1408F065-CABA-2ADA-376E-2599B4B1337E}"/>
              </a:ext>
            </a:extLst>
          </p:cNvPr>
          <p:cNvSpPr/>
          <p:nvPr/>
        </p:nvSpPr>
        <p:spPr>
          <a:xfrm>
            <a:off x="13367962" y="8187157"/>
            <a:ext cx="4755426" cy="368709"/>
          </a:xfrm>
          <a:prstGeom prst="rect">
            <a:avLst/>
          </a:prstGeom>
          <a:noFill/>
          <a:ln w="254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IN"/>
          </a:p>
        </p:txBody>
      </p:sp>
    </p:spTree>
    <p:extLst>
      <p:ext uri="{BB962C8B-B14F-4D97-AF65-F5344CB8AC3E}">
        <p14:creationId xmlns:p14="http://schemas.microsoft.com/office/powerpoint/2010/main" val="4566346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2">
          <a:extLst>
            <a:ext uri="{FF2B5EF4-FFF2-40B4-BE49-F238E27FC236}">
              <a16:creationId xmlns:a16="http://schemas.microsoft.com/office/drawing/2014/main" id="{BBE76B80-4456-2EDC-9056-0C10110012F3}"/>
            </a:ext>
          </a:extLst>
        </p:cNvPr>
        <p:cNvGrpSpPr/>
        <p:nvPr/>
      </p:nvGrpSpPr>
      <p:grpSpPr>
        <a:xfrm>
          <a:off x="0" y="0"/>
          <a:ext cx="0" cy="0"/>
          <a:chOff x="0" y="0"/>
          <a:chExt cx="0" cy="0"/>
        </a:xfrm>
      </p:grpSpPr>
      <p:sp>
        <p:nvSpPr>
          <p:cNvPr id="113" name="Google Shape;113;p16">
            <a:extLst>
              <a:ext uri="{FF2B5EF4-FFF2-40B4-BE49-F238E27FC236}">
                <a16:creationId xmlns:a16="http://schemas.microsoft.com/office/drawing/2014/main" id="{C2BBE9A1-0BB7-20A9-17AB-730D82EDEE2B}"/>
              </a:ext>
            </a:extLst>
          </p:cNvPr>
          <p:cNvSpPr txBox="1"/>
          <p:nvPr/>
        </p:nvSpPr>
        <p:spPr>
          <a:xfrm>
            <a:off x="-428635" y="-308815"/>
            <a:ext cx="2669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04</a:t>
            </a:r>
            <a:r>
              <a:rPr lang="en-US" sz="6000" i="0" u="none" strike="noStrike" cap="none" dirty="0">
                <a:solidFill>
                  <a:srgbClr val="6874E8"/>
                </a:solidFill>
                <a:latin typeface="Poppins Black"/>
                <a:ea typeface="Poppins Black"/>
                <a:cs typeface="Poppins Black"/>
                <a:sym typeface="Poppins Black"/>
              </a:rPr>
              <a:t>.</a:t>
            </a:r>
            <a:endParaRPr sz="6000" dirty="0">
              <a:solidFill>
                <a:srgbClr val="6874E8"/>
              </a:solidFill>
              <a:latin typeface="Poppins"/>
              <a:ea typeface="Poppins"/>
              <a:cs typeface="Poppins"/>
              <a:sym typeface="Poppins"/>
            </a:endParaRPr>
          </a:p>
        </p:txBody>
      </p:sp>
      <p:sp>
        <p:nvSpPr>
          <p:cNvPr id="114" name="Google Shape;114;p16">
            <a:extLst>
              <a:ext uri="{FF2B5EF4-FFF2-40B4-BE49-F238E27FC236}">
                <a16:creationId xmlns:a16="http://schemas.microsoft.com/office/drawing/2014/main" id="{1E6D5485-5C7B-5125-EDA2-7432FBD2759F}"/>
              </a:ext>
            </a:extLst>
          </p:cNvPr>
          <p:cNvSpPr txBox="1"/>
          <p:nvPr/>
        </p:nvSpPr>
        <p:spPr>
          <a:xfrm>
            <a:off x="6078216" y="8533525"/>
            <a:ext cx="11746309"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Conclusion</a:t>
            </a:r>
            <a:endParaRPr sz="9000" dirty="0">
              <a:solidFill>
                <a:srgbClr val="6874E8"/>
              </a:solidFill>
              <a:latin typeface="Poppins"/>
              <a:ea typeface="Poppins"/>
              <a:cs typeface="Poppins"/>
              <a:sym typeface="Poppins"/>
            </a:endParaRPr>
          </a:p>
        </p:txBody>
      </p:sp>
      <p:cxnSp>
        <p:nvCxnSpPr>
          <p:cNvPr id="115" name="Google Shape;115;p16">
            <a:extLst>
              <a:ext uri="{FF2B5EF4-FFF2-40B4-BE49-F238E27FC236}">
                <a16:creationId xmlns:a16="http://schemas.microsoft.com/office/drawing/2014/main" id="{357FDCBB-092B-6A4C-B47F-372C9DE35A4B}"/>
              </a:ext>
            </a:extLst>
          </p:cNvPr>
          <p:cNvCxnSpPr/>
          <p:nvPr/>
        </p:nvCxnSpPr>
        <p:spPr>
          <a:xfrm>
            <a:off x="4638177" y="2245984"/>
            <a:ext cx="9799801" cy="0"/>
          </a:xfrm>
          <a:prstGeom prst="straightConnector1">
            <a:avLst/>
          </a:prstGeom>
          <a:noFill/>
          <a:ln w="38100" cap="flat" cmpd="sng">
            <a:solidFill>
              <a:srgbClr val="F3F6FA"/>
            </a:solidFill>
            <a:prstDash val="solid"/>
            <a:round/>
            <a:headEnd type="none" w="sm" len="sm"/>
            <a:tailEnd type="none" w="sm" len="sm"/>
          </a:ln>
        </p:spPr>
      </p:cxnSp>
      <p:sp>
        <p:nvSpPr>
          <p:cNvPr id="119" name="Google Shape;119;p16">
            <a:extLst>
              <a:ext uri="{FF2B5EF4-FFF2-40B4-BE49-F238E27FC236}">
                <a16:creationId xmlns:a16="http://schemas.microsoft.com/office/drawing/2014/main" id="{CF7AD860-27B5-D918-EB79-2AAE9CF36552}"/>
              </a:ext>
            </a:extLst>
          </p:cNvPr>
          <p:cNvSpPr txBox="1"/>
          <p:nvPr/>
        </p:nvSpPr>
        <p:spPr>
          <a:xfrm>
            <a:off x="818979" y="6886201"/>
            <a:ext cx="5470500" cy="800189"/>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b="0" i="0" dirty="0">
                <a:solidFill>
                  <a:srgbClr val="222222"/>
                </a:solidFill>
                <a:effectLst/>
                <a:highlight>
                  <a:srgbClr val="FFFFFF"/>
                </a:highlight>
                <a:latin typeface="Merriweather" panose="020F0502020204030204" pitchFamily="2" charset="0"/>
              </a:rPr>
              <a:t>Schematics of Shear Thinning and Shear Thickening Effect</a:t>
            </a:r>
            <a:endParaRPr sz="2000" dirty="0">
              <a:solidFill>
                <a:schemeClr val="dk1"/>
              </a:solidFill>
              <a:latin typeface="Poppins"/>
              <a:ea typeface="Poppins"/>
              <a:cs typeface="Poppins"/>
              <a:sym typeface="Poppins"/>
            </a:endParaRPr>
          </a:p>
        </p:txBody>
      </p:sp>
      <p:pic>
        <p:nvPicPr>
          <p:cNvPr id="3076" name="Picture 4" descr="Non-Newtonian Fabric-Fluid Composites: Fabrication, Characterization and  Testing for Anti-Ballistics Applications">
            <a:extLst>
              <a:ext uri="{FF2B5EF4-FFF2-40B4-BE49-F238E27FC236}">
                <a16:creationId xmlns:a16="http://schemas.microsoft.com/office/drawing/2014/main" id="{67733725-39C9-BDEE-655C-1597BC47CF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738" y="2779321"/>
            <a:ext cx="5805243" cy="381427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3D4D1DC1-66A0-DEFF-CA5E-C1844B95C209}"/>
              </a:ext>
            </a:extLst>
          </p:cNvPr>
          <p:cNvSpPr txBox="1"/>
          <p:nvPr/>
        </p:nvSpPr>
        <p:spPr>
          <a:xfrm>
            <a:off x="7315201" y="2067273"/>
            <a:ext cx="10298061" cy="6152453"/>
          </a:xfrm>
          <a:prstGeom prst="rect">
            <a:avLst/>
          </a:prstGeom>
          <a:noFill/>
        </p:spPr>
        <p:txBody>
          <a:bodyPr wrap="square">
            <a:spAutoFit/>
          </a:bodyPr>
          <a:lstStyle/>
          <a:p>
            <a:pPr marL="457200" indent="-457200" algn="just">
              <a:lnSpc>
                <a:spcPct val="115000"/>
              </a:lnSpc>
              <a:spcAft>
                <a:spcPts val="800"/>
              </a:spcAft>
              <a:buFont typeface="Arial" panose="020B0604020202020204" pitchFamily="34" charset="0"/>
              <a:buChar char="•"/>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Successfully synthesized multiple Shear Thickening Fluids (STFs) using silica particles of different sizes, specifically 100 nm, 300 nm, and 500 nm. </a:t>
            </a:r>
          </a:p>
          <a:p>
            <a:pPr marL="457200" indent="-457200" algn="just">
              <a:lnSpc>
                <a:spcPct val="115000"/>
              </a:lnSpc>
              <a:spcAft>
                <a:spcPts val="800"/>
              </a:spcAft>
              <a:buFont typeface="Arial" panose="020B0604020202020204" pitchFamily="34" charset="0"/>
              <a:buChar char="•"/>
            </a:pP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Conducted rheological studies on the prepared STFs using a rheometer and collected data showing the variation of viscosity with temperature and particle sizes. </a:t>
            </a:r>
          </a:p>
          <a:p>
            <a:pPr marL="457200" indent="-457200" algn="just">
              <a:lnSpc>
                <a:spcPct val="115000"/>
              </a:lnSpc>
              <a:spcAft>
                <a:spcPts val="800"/>
              </a:spcAft>
              <a:buFont typeface="Arial" panose="020B0604020202020204" pitchFamily="34" charset="0"/>
              <a:buChar char="•"/>
            </a:pPr>
            <a:r>
              <a:rPr lang="en-IN" sz="2800" kern="100" dirty="0" err="1">
                <a:effectLst/>
                <a:latin typeface="Cambria" panose="02040503050406030204" pitchFamily="18" charset="0"/>
                <a:ea typeface="Cambria" panose="02040503050406030204" pitchFamily="18" charset="0"/>
                <a:cs typeface="Times New Roman" panose="02020603050405020304" pitchFamily="18" charset="0"/>
              </a:rPr>
              <a:t>Analyzed</a:t>
            </a:r>
            <a:r>
              <a:rPr lang="en-IN" sz="2800" kern="100" dirty="0">
                <a:effectLst/>
                <a:latin typeface="Cambria" panose="02040503050406030204" pitchFamily="18" charset="0"/>
                <a:ea typeface="Cambria" panose="02040503050406030204" pitchFamily="18" charset="0"/>
                <a:cs typeface="Times New Roman" panose="02020603050405020304" pitchFamily="18" charset="0"/>
              </a:rPr>
              <a:t> the collected data and built a predictive model using curve fitting techniques and machine learning models, providing data-driven insights. </a:t>
            </a:r>
          </a:p>
          <a:p>
            <a:pPr marL="457200" indent="-457200" algn="just">
              <a:buFont typeface="Arial" panose="020B0604020202020204" pitchFamily="34" charset="0"/>
              <a:buChar char="•"/>
            </a:pPr>
            <a:r>
              <a:rPr lang="en-IN" sz="2800" dirty="0">
                <a:effectLst/>
                <a:latin typeface="Cambria" panose="02040503050406030204" pitchFamily="18" charset="0"/>
                <a:ea typeface="Cambria" panose="02040503050406030204" pitchFamily="18" charset="0"/>
                <a:cs typeface="Times New Roman" panose="02020603050405020304" pitchFamily="18" charset="0"/>
              </a:rPr>
              <a:t>Identified and implemented improvements to existing models by evaluating various machine learning techniques to address shortcomings observed. </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5762578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35"/>
          <p:cNvSpPr txBox="1"/>
          <p:nvPr/>
        </p:nvSpPr>
        <p:spPr>
          <a:xfrm>
            <a:off x="206477" y="1689325"/>
            <a:ext cx="17394900" cy="8232993"/>
          </a:xfrm>
          <a:prstGeom prst="rect">
            <a:avLst/>
          </a:prstGeom>
          <a:noFill/>
          <a:ln>
            <a:noFill/>
          </a:ln>
        </p:spPr>
        <p:txBody>
          <a:bodyPr spcFirstLastPara="1" wrap="square" lIns="91425" tIns="91425" rIns="91425" bIns="91425" anchor="t" anchorCtr="0">
            <a:spAutoFit/>
          </a:bodyPr>
          <a:lstStyle/>
          <a:p>
            <a:pPr marL="457200" algn="just" rtl="0" fontAlgn="base">
              <a:spcBef>
                <a:spcPts val="120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F.J. Galindo-</a:t>
            </a:r>
            <a:r>
              <a:rPr lang="en-IN" sz="2700" b="0" i="0" u="none" strike="noStrike" dirty="0" err="1">
                <a:solidFill>
                  <a:srgbClr val="000000"/>
                </a:solidFill>
                <a:effectLst/>
                <a:latin typeface="Cambria" panose="02040503050406030204" pitchFamily="18" charset="0"/>
              </a:rPr>
              <a:t>Rosales,F.J</a:t>
            </a:r>
            <a:r>
              <a:rPr lang="en-IN" sz="2700" b="0" i="0" u="none" strike="noStrike" dirty="0">
                <a:solidFill>
                  <a:srgbClr val="000000"/>
                </a:solidFill>
                <a:effectLst/>
                <a:latin typeface="Cambria" panose="02040503050406030204" pitchFamily="18" charset="0"/>
              </a:rPr>
              <a:t>. Rubio-Hernández, and A. Sevilla, (2011) ‘An apparent viscosity function for shear thickening fluids’, </a:t>
            </a:r>
            <a:r>
              <a:rPr lang="en-IN" sz="2700" b="0" i="1" u="none" strike="noStrike" dirty="0">
                <a:solidFill>
                  <a:srgbClr val="000000"/>
                </a:solidFill>
                <a:effectLst/>
                <a:latin typeface="Cambria" panose="02040503050406030204" pitchFamily="18" charset="0"/>
              </a:rPr>
              <a:t>Journal of Non-Newtonian Fluid Mechanics</a:t>
            </a:r>
            <a:r>
              <a:rPr lang="en-IN" sz="2700" b="0" i="0" u="none" strike="noStrike" dirty="0">
                <a:solidFill>
                  <a:srgbClr val="000000"/>
                </a:solidFill>
                <a:effectLst/>
                <a:latin typeface="Cambria" panose="02040503050406030204" pitchFamily="18" charset="0"/>
              </a:rPr>
              <a:t>, 166(5–6), pp. 321–325. doi:10.1016/j.jnnfm.2011.01.001. </a:t>
            </a:r>
          </a:p>
          <a:p>
            <a:pPr marL="457200" algn="just" rtl="0" fontAlgn="base">
              <a:spcBef>
                <a:spcPts val="0"/>
              </a:spcBef>
              <a:spcAft>
                <a:spcPts val="0"/>
              </a:spcAft>
            </a:pPr>
            <a:r>
              <a:rPr lang="en-IN" sz="2700" b="0" i="0" u="none" strike="noStrike" dirty="0">
                <a:solidFill>
                  <a:srgbClr val="000000"/>
                </a:solidFill>
                <a:effectLst/>
                <a:latin typeface="Cambria" panose="02040503050406030204" pitchFamily="18" charset="0"/>
              </a:rPr>
              <a:t> </a:t>
            </a: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Mohammad </a:t>
            </a:r>
            <a:r>
              <a:rPr lang="en-IN" sz="2700" b="0" i="0" u="none" strike="noStrike" dirty="0" err="1">
                <a:solidFill>
                  <a:srgbClr val="000000"/>
                </a:solidFill>
                <a:effectLst/>
                <a:latin typeface="Cambria" panose="02040503050406030204" pitchFamily="18" charset="0"/>
              </a:rPr>
              <a:t>Hemmat</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Esfe,Seyfolah</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Saedodin,Nima</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Sina,Masoud</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Afrand,Sara</a:t>
            </a:r>
            <a:r>
              <a:rPr lang="en-IN" sz="2700" b="0" i="0" u="none" strike="noStrike" dirty="0">
                <a:solidFill>
                  <a:srgbClr val="000000"/>
                </a:solidFill>
                <a:effectLst/>
                <a:latin typeface="Cambria" panose="02040503050406030204" pitchFamily="18" charset="0"/>
              </a:rPr>
              <a:t> Rostami, (2015) ‘Designing an artificial neural network to predict thermal conductivity and dynamic viscosity of ferromagnetic nanofluid’, </a:t>
            </a:r>
            <a:r>
              <a:rPr lang="en-IN" sz="2700" b="0" i="1" u="none" strike="noStrike" dirty="0">
                <a:solidFill>
                  <a:srgbClr val="000000"/>
                </a:solidFill>
                <a:effectLst/>
                <a:latin typeface="Cambria" panose="02040503050406030204" pitchFamily="18" charset="0"/>
              </a:rPr>
              <a:t>International Communications in Heat and Mass Transfer</a:t>
            </a:r>
            <a:r>
              <a:rPr lang="en-IN" sz="2700" b="0" i="0" u="none" strike="noStrike" dirty="0">
                <a:solidFill>
                  <a:srgbClr val="000000"/>
                </a:solidFill>
                <a:effectLst/>
                <a:latin typeface="Cambria" panose="02040503050406030204" pitchFamily="18" charset="0"/>
              </a:rPr>
              <a:t>, 68, pp. 50–57. doi:10.1016/j.icheatmasstransfer.2015.06.013.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Marziyeh</a:t>
            </a:r>
            <a:r>
              <a:rPr lang="en-IN" sz="2700" b="0" i="0" u="none" strike="noStrike" dirty="0">
                <a:solidFill>
                  <a:srgbClr val="000000"/>
                </a:solidFill>
                <a:effectLst/>
                <a:latin typeface="Cambria" panose="02040503050406030204" pitchFamily="18" charset="0"/>
              </a:rPr>
              <a:t> Ramzi , Mahdi </a:t>
            </a:r>
            <a:r>
              <a:rPr lang="en-IN" sz="2700" b="0" i="0" u="none" strike="noStrike" dirty="0" err="1">
                <a:solidFill>
                  <a:srgbClr val="000000"/>
                </a:solidFill>
                <a:effectLst/>
                <a:latin typeface="Cambria" panose="02040503050406030204" pitchFamily="18" charset="0"/>
              </a:rPr>
              <a:t>Kashaninejad</a:t>
            </a:r>
            <a:r>
              <a:rPr lang="en-IN" sz="2700" b="0" i="0" u="none" strike="noStrike" dirty="0">
                <a:solidFill>
                  <a:srgbClr val="000000"/>
                </a:solidFill>
                <a:effectLst/>
                <a:latin typeface="Cambria" panose="02040503050406030204" pitchFamily="18" charset="0"/>
              </a:rPr>
              <a:t> , Fakhreddin Salehi , Ali Reza Sadeghi </a:t>
            </a:r>
            <a:r>
              <a:rPr lang="en-IN" sz="2700" b="0" i="0" u="none" strike="noStrike" dirty="0" err="1">
                <a:solidFill>
                  <a:srgbClr val="000000"/>
                </a:solidFill>
                <a:effectLst/>
                <a:latin typeface="Cambria" panose="02040503050406030204" pitchFamily="18" charset="0"/>
              </a:rPr>
              <a:t>Mahoonak</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Seyed</a:t>
            </a:r>
            <a:r>
              <a:rPr lang="en-IN" sz="2700" b="0" i="0" u="none" strike="noStrike" dirty="0">
                <a:solidFill>
                  <a:srgbClr val="000000"/>
                </a:solidFill>
                <a:effectLst/>
                <a:latin typeface="Cambria" panose="02040503050406030204" pitchFamily="18" charset="0"/>
              </a:rPr>
              <a:t> Mohammad Ali </a:t>
            </a:r>
            <a:r>
              <a:rPr lang="en-IN" sz="2700" b="0" i="0" u="none" strike="noStrike" dirty="0" err="1">
                <a:solidFill>
                  <a:srgbClr val="000000"/>
                </a:solidFill>
                <a:effectLst/>
                <a:latin typeface="Cambria" panose="02040503050406030204" pitchFamily="18" charset="0"/>
              </a:rPr>
              <a:t>Razavi</a:t>
            </a:r>
            <a:r>
              <a:rPr lang="en-IN" sz="2700" b="0" i="0" u="none" strike="noStrike" dirty="0">
                <a:solidFill>
                  <a:srgbClr val="000000"/>
                </a:solidFill>
                <a:effectLst/>
                <a:latin typeface="Cambria" panose="02040503050406030204" pitchFamily="18" charset="0"/>
              </a:rPr>
              <a:t> (2015) ‘</a:t>
            </a:r>
            <a:r>
              <a:rPr lang="en-IN" sz="2700" b="0" i="0" u="none" strike="noStrike" dirty="0" err="1">
                <a:solidFill>
                  <a:srgbClr val="000000"/>
                </a:solidFill>
                <a:effectLst/>
                <a:latin typeface="Cambria" panose="02040503050406030204" pitchFamily="18" charset="0"/>
              </a:rPr>
              <a:t>Modeling</a:t>
            </a:r>
            <a:r>
              <a:rPr lang="en-IN" sz="2700" b="0" i="0" u="none" strike="noStrike" dirty="0">
                <a:solidFill>
                  <a:srgbClr val="000000"/>
                </a:solidFill>
                <a:effectLst/>
                <a:latin typeface="Cambria" panose="02040503050406030204" pitchFamily="18" charset="0"/>
              </a:rPr>
              <a:t> of rheological </a:t>
            </a:r>
            <a:r>
              <a:rPr lang="en-IN" sz="2700" b="0" i="0" u="none" strike="noStrike" dirty="0" err="1">
                <a:solidFill>
                  <a:srgbClr val="000000"/>
                </a:solidFill>
                <a:effectLst/>
                <a:latin typeface="Cambria" panose="02040503050406030204" pitchFamily="18" charset="0"/>
              </a:rPr>
              <a:t>behavior</a:t>
            </a:r>
            <a:r>
              <a:rPr lang="en-IN" sz="2700" b="0" i="0" u="none" strike="noStrike" dirty="0">
                <a:solidFill>
                  <a:srgbClr val="000000"/>
                </a:solidFill>
                <a:effectLst/>
                <a:latin typeface="Cambria" panose="02040503050406030204" pitchFamily="18" charset="0"/>
              </a:rPr>
              <a:t> of honey using genetic algorithm–artificial neural network and adaptive neuro-fuzzy inference system’, </a:t>
            </a:r>
            <a:r>
              <a:rPr lang="en-IN" sz="2700" b="0" i="1" u="none" strike="noStrike" dirty="0">
                <a:solidFill>
                  <a:srgbClr val="000000"/>
                </a:solidFill>
                <a:effectLst/>
                <a:latin typeface="Cambria" panose="02040503050406030204" pitchFamily="18" charset="0"/>
              </a:rPr>
              <a:t>Food Bioscience</a:t>
            </a:r>
            <a:r>
              <a:rPr lang="en-IN" sz="2700" b="0" i="0" u="none" strike="noStrike" dirty="0">
                <a:solidFill>
                  <a:srgbClr val="000000"/>
                </a:solidFill>
                <a:effectLst/>
                <a:latin typeface="Cambria" panose="02040503050406030204" pitchFamily="18" charset="0"/>
              </a:rPr>
              <a:t>, 9, pp. 60–67. doi:10.1016/j.fbio.2014.12.001.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Zarei</a:t>
            </a:r>
            <a:r>
              <a:rPr lang="en-IN" sz="2700" b="0" i="0" u="none" strike="noStrike" dirty="0">
                <a:solidFill>
                  <a:srgbClr val="000000"/>
                </a:solidFill>
                <a:effectLst/>
                <a:latin typeface="Cambria" panose="02040503050406030204" pitchFamily="18" charset="0"/>
              </a:rPr>
              <a:t>, M. and </a:t>
            </a:r>
            <a:r>
              <a:rPr lang="en-IN" sz="2700" b="0" i="0" u="none" strike="noStrike" dirty="0" err="1">
                <a:solidFill>
                  <a:srgbClr val="000000"/>
                </a:solidFill>
                <a:effectLst/>
                <a:latin typeface="Cambria" panose="02040503050406030204" pitchFamily="18" charset="0"/>
              </a:rPr>
              <a:t>Aalaie</a:t>
            </a:r>
            <a:r>
              <a:rPr lang="en-IN" sz="2700" b="0" i="0" u="none" strike="noStrike" dirty="0">
                <a:solidFill>
                  <a:srgbClr val="000000"/>
                </a:solidFill>
                <a:effectLst/>
                <a:latin typeface="Cambria" panose="02040503050406030204" pitchFamily="18" charset="0"/>
              </a:rPr>
              <a:t>, J. (2020) ‘Application of shear thickening fluids in material development’, </a:t>
            </a:r>
            <a:r>
              <a:rPr lang="en-IN" sz="2700" b="0" i="1" u="none" strike="noStrike" dirty="0">
                <a:solidFill>
                  <a:srgbClr val="000000"/>
                </a:solidFill>
                <a:effectLst/>
                <a:latin typeface="Cambria" panose="02040503050406030204" pitchFamily="18" charset="0"/>
              </a:rPr>
              <a:t>Journal of Materials Research and Technology</a:t>
            </a:r>
            <a:r>
              <a:rPr lang="en-IN" sz="2700" b="0" i="0" u="none" strike="noStrike" dirty="0">
                <a:solidFill>
                  <a:srgbClr val="000000"/>
                </a:solidFill>
                <a:effectLst/>
                <a:latin typeface="Cambria" panose="02040503050406030204" pitchFamily="18" charset="0"/>
              </a:rPr>
              <a:t>, 9(5), pp. 10411–10433. doi:10.1016/j.jmrt.2020.07.049. </a:t>
            </a:r>
          </a:p>
          <a:p>
            <a:pPr marL="457200" algn="just" rtl="0" fontAlgn="base">
              <a:spcBef>
                <a:spcPts val="0"/>
              </a:spcBef>
              <a:spcAft>
                <a:spcPts val="0"/>
              </a:spcAft>
            </a:pPr>
            <a:endParaRPr lang="en-IN" sz="2700" b="0" i="0" u="none" strike="noStrike" dirty="0">
              <a:solidFill>
                <a:srgbClr val="000000"/>
              </a:solidFill>
              <a:effectLst/>
              <a:latin typeface="Cambria" panose="02040503050406030204" pitchFamily="18" charset="0"/>
            </a:endParaRPr>
          </a:p>
          <a:p>
            <a:pPr marL="457200" algn="just" rtl="0" fontAlgn="base">
              <a:spcBef>
                <a:spcPts val="0"/>
              </a:spcBef>
              <a:spcAft>
                <a:spcPts val="0"/>
              </a:spcAft>
              <a:buFont typeface="Arial" panose="020B0604020202020204" pitchFamily="34" charset="0"/>
              <a:buChar char="•"/>
            </a:pPr>
            <a:r>
              <a:rPr lang="en-IN" sz="2700" b="0" i="0" u="none" strike="noStrike" dirty="0">
                <a:solidFill>
                  <a:srgbClr val="000000"/>
                </a:solidFill>
                <a:effectLst/>
                <a:latin typeface="Cambria" panose="02040503050406030204" pitchFamily="18" charset="0"/>
              </a:rPr>
              <a:t>  Sanchi Arora, </a:t>
            </a:r>
            <a:r>
              <a:rPr lang="en-IN" sz="2700" b="0" i="0" u="none" strike="noStrike" dirty="0" err="1">
                <a:solidFill>
                  <a:srgbClr val="000000"/>
                </a:solidFill>
                <a:effectLst/>
                <a:latin typeface="Cambria" panose="02040503050406030204" pitchFamily="18" charset="0"/>
              </a:rPr>
              <a:t>Animesh</a:t>
            </a:r>
            <a:r>
              <a:rPr lang="en-IN" sz="2700" b="0" i="0" u="none" strike="noStrike" dirty="0">
                <a:solidFill>
                  <a:srgbClr val="000000"/>
                </a:solidFill>
                <a:effectLst/>
                <a:latin typeface="Cambria" panose="02040503050406030204" pitchFamily="18" charset="0"/>
              </a:rPr>
              <a:t> </a:t>
            </a:r>
            <a:r>
              <a:rPr lang="en-IN" sz="2700" b="0" i="0" u="none" strike="noStrike" dirty="0" err="1">
                <a:solidFill>
                  <a:srgbClr val="000000"/>
                </a:solidFill>
                <a:effectLst/>
                <a:latin typeface="Cambria" panose="02040503050406030204" pitchFamily="18" charset="0"/>
              </a:rPr>
              <a:t>Laha</a:t>
            </a:r>
            <a:r>
              <a:rPr lang="en-IN" sz="2700" b="0" i="0" u="none" strike="noStrike" dirty="0">
                <a:solidFill>
                  <a:srgbClr val="000000"/>
                </a:solidFill>
                <a:effectLst/>
                <a:latin typeface="Cambria" panose="02040503050406030204" pitchFamily="18" charset="0"/>
              </a:rPr>
              <a:t>, Abhijit Majumdar and Bhupendra Singh </a:t>
            </a:r>
            <a:r>
              <a:rPr lang="en-IN" sz="2700" b="0" i="0" u="none" strike="noStrike" dirty="0" err="1">
                <a:solidFill>
                  <a:srgbClr val="000000"/>
                </a:solidFill>
                <a:effectLst/>
                <a:latin typeface="Cambria" panose="02040503050406030204" pitchFamily="18" charset="0"/>
              </a:rPr>
              <a:t>Butola</a:t>
            </a:r>
            <a:r>
              <a:rPr lang="en-IN" sz="2700" b="0" i="0" u="none" strike="noStrike" dirty="0">
                <a:solidFill>
                  <a:srgbClr val="000000"/>
                </a:solidFill>
                <a:effectLst/>
                <a:latin typeface="Cambria" panose="02040503050406030204" pitchFamily="18" charset="0"/>
              </a:rPr>
              <a:t> (2017) ‘Prediction of rheology of shear thickening fluids using phenomenological and artificial neural network models’, </a:t>
            </a:r>
            <a:r>
              <a:rPr lang="en-IN" sz="2700" b="0" i="1" u="none" strike="noStrike" dirty="0">
                <a:solidFill>
                  <a:srgbClr val="000000"/>
                </a:solidFill>
                <a:effectLst/>
                <a:latin typeface="Cambria" panose="02040503050406030204" pitchFamily="18" charset="0"/>
              </a:rPr>
              <a:t>Korea-Australia Rheology Journal</a:t>
            </a:r>
            <a:r>
              <a:rPr lang="en-IN" sz="2700" b="0" i="0" u="none" strike="noStrike" dirty="0">
                <a:solidFill>
                  <a:srgbClr val="000000"/>
                </a:solidFill>
                <a:effectLst/>
                <a:latin typeface="Cambria" panose="02040503050406030204" pitchFamily="18" charset="0"/>
              </a:rPr>
              <a:t>, 29(3), pp. 185–193. doi:10.1007/s13367-017-0019-x.</a:t>
            </a:r>
            <a:endParaRPr sz="2700" dirty="0"/>
          </a:p>
        </p:txBody>
      </p:sp>
      <p:sp>
        <p:nvSpPr>
          <p:cNvPr id="427" name="Google Shape;427;p35"/>
          <p:cNvSpPr txBox="1"/>
          <p:nvPr/>
        </p:nvSpPr>
        <p:spPr>
          <a:xfrm>
            <a:off x="-125" y="303925"/>
            <a:ext cx="18288000" cy="138540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9000">
                <a:solidFill>
                  <a:srgbClr val="6874E8"/>
                </a:solidFill>
                <a:latin typeface="Poppins Black"/>
                <a:ea typeface="Poppins Black"/>
                <a:cs typeface="Poppins Black"/>
                <a:sym typeface="Poppins Black"/>
              </a:rPr>
              <a:t>References</a:t>
            </a:r>
            <a:endParaRPr sz="9000">
              <a:solidFill>
                <a:srgbClr val="6874E8"/>
              </a:solidFill>
              <a:latin typeface="Poppins"/>
              <a:ea typeface="Poppins"/>
              <a:cs typeface="Poppins"/>
              <a:sym typeface="Poppin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31"/>
        <p:cNvGrpSpPr/>
        <p:nvPr/>
      </p:nvGrpSpPr>
      <p:grpSpPr>
        <a:xfrm>
          <a:off x="0" y="0"/>
          <a:ext cx="0" cy="0"/>
          <a:chOff x="0" y="0"/>
          <a:chExt cx="0" cy="0"/>
        </a:xfrm>
      </p:grpSpPr>
      <p:sp>
        <p:nvSpPr>
          <p:cNvPr id="432" name="Google Shape;432;p36"/>
          <p:cNvSpPr txBox="1"/>
          <p:nvPr/>
        </p:nvSpPr>
        <p:spPr>
          <a:xfrm>
            <a:off x="4471925" y="3291000"/>
            <a:ext cx="9755400" cy="38790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THANK </a:t>
            </a:r>
            <a:endParaRPr sz="12000">
              <a:solidFill>
                <a:srgbClr val="6874E8"/>
              </a:solidFill>
              <a:latin typeface="Poppins Black"/>
              <a:ea typeface="Poppins Black"/>
              <a:cs typeface="Poppins Black"/>
              <a:sym typeface="Poppins Black"/>
            </a:endParaRPr>
          </a:p>
          <a:p>
            <a:pPr marL="0" lvl="0" indent="0" algn="ctr" rtl="0">
              <a:spcBef>
                <a:spcPts val="0"/>
              </a:spcBef>
              <a:spcAft>
                <a:spcPts val="0"/>
              </a:spcAft>
              <a:buNone/>
            </a:pPr>
            <a:r>
              <a:rPr lang="en-US" sz="12000">
                <a:solidFill>
                  <a:srgbClr val="6874E8"/>
                </a:solidFill>
                <a:latin typeface="Poppins Black"/>
                <a:ea typeface="Poppins Black"/>
                <a:cs typeface="Poppins Black"/>
                <a:sym typeface="Poppins Black"/>
              </a:rPr>
              <a:t>YOU!</a:t>
            </a:r>
            <a:endParaRPr sz="12000">
              <a:solidFill>
                <a:srgbClr val="6874E8"/>
              </a:solidFill>
              <a:latin typeface="Poppins Black"/>
              <a:ea typeface="Poppins Black"/>
              <a:cs typeface="Poppins Black"/>
              <a:sym typeface="Poppins Black"/>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28" name="Shape 3">
            <a:extLst>
              <a:ext uri="{FF2B5EF4-FFF2-40B4-BE49-F238E27FC236}">
                <a16:creationId xmlns:a16="http://schemas.microsoft.com/office/drawing/2014/main" id="{79F1F811-E14E-CA6E-C2C1-54E1DB09D11D}"/>
              </a:ext>
            </a:extLst>
          </p:cNvPr>
          <p:cNvSpPr/>
          <p:nvPr/>
        </p:nvSpPr>
        <p:spPr>
          <a:xfrm>
            <a:off x="1285213" y="2331473"/>
            <a:ext cx="1975546" cy="761209"/>
          </a:xfrm>
          <a:prstGeom prst="roundRect">
            <a:avLst>
              <a:gd name="adj" fmla="val 10414"/>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29" name="Text 4">
            <a:extLst>
              <a:ext uri="{FF2B5EF4-FFF2-40B4-BE49-F238E27FC236}">
                <a16:creationId xmlns:a16="http://schemas.microsoft.com/office/drawing/2014/main" id="{07340DE2-D5C3-9524-71DD-908B2D1B19A7}"/>
              </a:ext>
            </a:extLst>
          </p:cNvPr>
          <p:cNvSpPr/>
          <p:nvPr/>
        </p:nvSpPr>
        <p:spPr>
          <a:xfrm flipH="1">
            <a:off x="1721071" y="2519523"/>
            <a:ext cx="404603"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1</a:t>
            </a:r>
            <a:endParaRPr lang="en-US" sz="2800" dirty="0"/>
          </a:p>
        </p:txBody>
      </p:sp>
      <p:sp>
        <p:nvSpPr>
          <p:cNvPr id="30" name="Text 5">
            <a:extLst>
              <a:ext uri="{FF2B5EF4-FFF2-40B4-BE49-F238E27FC236}">
                <a16:creationId xmlns:a16="http://schemas.microsoft.com/office/drawing/2014/main" id="{9BB87EEF-0555-B42C-947B-35D3468AB3C3}"/>
              </a:ext>
            </a:extLst>
          </p:cNvPr>
          <p:cNvSpPr/>
          <p:nvPr/>
        </p:nvSpPr>
        <p:spPr>
          <a:xfrm>
            <a:off x="9896349" y="2570737"/>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Objectives</a:t>
            </a:r>
            <a:endParaRPr lang="en-US" sz="2800" dirty="0"/>
          </a:p>
        </p:txBody>
      </p:sp>
      <p:sp>
        <p:nvSpPr>
          <p:cNvPr id="32" name="Shape 7">
            <a:extLst>
              <a:ext uri="{FF2B5EF4-FFF2-40B4-BE49-F238E27FC236}">
                <a16:creationId xmlns:a16="http://schemas.microsoft.com/office/drawing/2014/main" id="{E87CE011-E3C1-AAFF-D6B9-E8F97E9844DC}"/>
              </a:ext>
            </a:extLst>
          </p:cNvPr>
          <p:cNvSpPr/>
          <p:nvPr/>
        </p:nvSpPr>
        <p:spPr>
          <a:xfrm flipV="1">
            <a:off x="3225098" y="2914151"/>
            <a:ext cx="8885389" cy="76661"/>
          </a:xfrm>
          <a:prstGeom prst="rect">
            <a:avLst/>
          </a:prstGeom>
          <a:solidFill>
            <a:srgbClr val="C9C9CE"/>
          </a:solidFill>
          <a:ln/>
        </p:spPr>
        <p:txBody>
          <a:bodyPr/>
          <a:lstStyle/>
          <a:p>
            <a:endParaRPr lang="en-IN"/>
          </a:p>
        </p:txBody>
      </p:sp>
      <p:sp>
        <p:nvSpPr>
          <p:cNvPr id="33" name="Shape 8">
            <a:extLst>
              <a:ext uri="{FF2B5EF4-FFF2-40B4-BE49-F238E27FC236}">
                <a16:creationId xmlns:a16="http://schemas.microsoft.com/office/drawing/2014/main" id="{BC0ACC87-448D-CD9C-4B48-6934DA04A27A}"/>
              </a:ext>
            </a:extLst>
          </p:cNvPr>
          <p:cNvSpPr/>
          <p:nvPr/>
        </p:nvSpPr>
        <p:spPr>
          <a:xfrm>
            <a:off x="1265210" y="3197238"/>
            <a:ext cx="2742910" cy="787070"/>
          </a:xfrm>
          <a:prstGeom prst="roundRect">
            <a:avLst>
              <a:gd name="adj" fmla="val 10414"/>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34" name="Text 9">
            <a:extLst>
              <a:ext uri="{FF2B5EF4-FFF2-40B4-BE49-F238E27FC236}">
                <a16:creationId xmlns:a16="http://schemas.microsoft.com/office/drawing/2014/main" id="{0B7B7759-B560-3178-34D8-631C1CD778DA}"/>
              </a:ext>
            </a:extLst>
          </p:cNvPr>
          <p:cNvSpPr/>
          <p:nvPr/>
        </p:nvSpPr>
        <p:spPr>
          <a:xfrm>
            <a:off x="1625559" y="3344458"/>
            <a:ext cx="595625" cy="49886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2</a:t>
            </a:r>
            <a:endParaRPr lang="en-US" sz="2800" dirty="0"/>
          </a:p>
        </p:txBody>
      </p:sp>
      <p:sp>
        <p:nvSpPr>
          <p:cNvPr id="38" name="Shape 13">
            <a:extLst>
              <a:ext uri="{FF2B5EF4-FFF2-40B4-BE49-F238E27FC236}">
                <a16:creationId xmlns:a16="http://schemas.microsoft.com/office/drawing/2014/main" id="{8AFEAF1D-D4EC-A5D4-1B79-29935DE52EC1}"/>
              </a:ext>
            </a:extLst>
          </p:cNvPr>
          <p:cNvSpPr/>
          <p:nvPr/>
        </p:nvSpPr>
        <p:spPr>
          <a:xfrm>
            <a:off x="1285213" y="4049838"/>
            <a:ext cx="3662390" cy="828648"/>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39" name="Text 14">
            <a:extLst>
              <a:ext uri="{FF2B5EF4-FFF2-40B4-BE49-F238E27FC236}">
                <a16:creationId xmlns:a16="http://schemas.microsoft.com/office/drawing/2014/main" id="{C1D6247C-3207-EFB2-8221-A3E9C9C158DF}"/>
              </a:ext>
            </a:extLst>
          </p:cNvPr>
          <p:cNvSpPr/>
          <p:nvPr/>
        </p:nvSpPr>
        <p:spPr>
          <a:xfrm>
            <a:off x="1742853" y="4161607"/>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ea typeface="Playfair Display" pitchFamily="34" charset="-122"/>
                <a:cs typeface="Playfair Display" pitchFamily="34" charset="-120"/>
              </a:rPr>
              <a:t>3</a:t>
            </a:r>
            <a:endParaRPr lang="en-US" sz="2800" dirty="0"/>
          </a:p>
        </p:txBody>
      </p:sp>
      <p:sp>
        <p:nvSpPr>
          <p:cNvPr id="44" name="Shape 12">
            <a:extLst>
              <a:ext uri="{FF2B5EF4-FFF2-40B4-BE49-F238E27FC236}">
                <a16:creationId xmlns:a16="http://schemas.microsoft.com/office/drawing/2014/main" id="{5EF27902-ABF0-5910-99AB-E520BA8B4303}"/>
              </a:ext>
            </a:extLst>
          </p:cNvPr>
          <p:cNvSpPr/>
          <p:nvPr/>
        </p:nvSpPr>
        <p:spPr>
          <a:xfrm>
            <a:off x="4947604" y="4713058"/>
            <a:ext cx="7166076" cy="70505"/>
          </a:xfrm>
          <a:prstGeom prst="rect">
            <a:avLst/>
          </a:prstGeom>
          <a:solidFill>
            <a:srgbClr val="C9C9CE"/>
          </a:solidFill>
          <a:ln/>
        </p:spPr>
        <p:txBody>
          <a:bodyPr/>
          <a:lstStyle/>
          <a:p>
            <a:endParaRPr lang="en-IN"/>
          </a:p>
        </p:txBody>
      </p:sp>
      <p:sp>
        <p:nvSpPr>
          <p:cNvPr id="45" name="Text 5">
            <a:extLst>
              <a:ext uri="{FF2B5EF4-FFF2-40B4-BE49-F238E27FC236}">
                <a16:creationId xmlns:a16="http://schemas.microsoft.com/office/drawing/2014/main" id="{090004E0-9290-7B42-CD1E-B317021A5619}"/>
              </a:ext>
            </a:extLst>
          </p:cNvPr>
          <p:cNvSpPr/>
          <p:nvPr/>
        </p:nvSpPr>
        <p:spPr>
          <a:xfrm>
            <a:off x="9817087" y="5199335"/>
            <a:ext cx="1987160" cy="304104"/>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Conclusion</a:t>
            </a:r>
            <a:endParaRPr lang="en-US" sz="2800" dirty="0"/>
          </a:p>
        </p:txBody>
      </p:sp>
      <p:sp>
        <p:nvSpPr>
          <p:cNvPr id="46" name="Text 5">
            <a:extLst>
              <a:ext uri="{FF2B5EF4-FFF2-40B4-BE49-F238E27FC236}">
                <a16:creationId xmlns:a16="http://schemas.microsoft.com/office/drawing/2014/main" id="{209FFEAE-5106-AE01-1121-DF1B1E2244A3}"/>
              </a:ext>
            </a:extLst>
          </p:cNvPr>
          <p:cNvSpPr/>
          <p:nvPr/>
        </p:nvSpPr>
        <p:spPr>
          <a:xfrm>
            <a:off x="9484523" y="3388998"/>
            <a:ext cx="1662305" cy="308625"/>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Methodology</a:t>
            </a:r>
            <a:endParaRPr lang="en-US" sz="2800" dirty="0"/>
          </a:p>
        </p:txBody>
      </p:sp>
      <p:sp>
        <p:nvSpPr>
          <p:cNvPr id="47" name="Shape 13">
            <a:extLst>
              <a:ext uri="{FF2B5EF4-FFF2-40B4-BE49-F238E27FC236}">
                <a16:creationId xmlns:a16="http://schemas.microsoft.com/office/drawing/2014/main" id="{2DEBA52C-37FF-B2F8-599A-9C1012A13266}"/>
              </a:ext>
            </a:extLst>
          </p:cNvPr>
          <p:cNvSpPr/>
          <p:nvPr/>
        </p:nvSpPr>
        <p:spPr>
          <a:xfrm>
            <a:off x="1285213" y="4968401"/>
            <a:ext cx="4292310" cy="768540"/>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a:p>
        </p:txBody>
      </p:sp>
      <p:sp>
        <p:nvSpPr>
          <p:cNvPr id="48" name="Text 14">
            <a:extLst>
              <a:ext uri="{FF2B5EF4-FFF2-40B4-BE49-F238E27FC236}">
                <a16:creationId xmlns:a16="http://schemas.microsoft.com/office/drawing/2014/main" id="{CFFEB862-C840-B813-7D64-F38B2890F2E8}"/>
              </a:ext>
            </a:extLst>
          </p:cNvPr>
          <p:cNvSpPr/>
          <p:nvPr/>
        </p:nvSpPr>
        <p:spPr>
          <a:xfrm>
            <a:off x="1762855" y="5063018"/>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4</a:t>
            </a:r>
            <a:endParaRPr lang="en-US" sz="2800" dirty="0"/>
          </a:p>
        </p:txBody>
      </p:sp>
      <p:sp>
        <p:nvSpPr>
          <p:cNvPr id="49" name="Shape 12">
            <a:extLst>
              <a:ext uri="{FF2B5EF4-FFF2-40B4-BE49-F238E27FC236}">
                <a16:creationId xmlns:a16="http://schemas.microsoft.com/office/drawing/2014/main" id="{A0439274-F947-2A3A-143B-97BF94A80C25}"/>
              </a:ext>
            </a:extLst>
          </p:cNvPr>
          <p:cNvSpPr/>
          <p:nvPr/>
        </p:nvSpPr>
        <p:spPr>
          <a:xfrm flipV="1">
            <a:off x="5536882" y="5595980"/>
            <a:ext cx="6576797" cy="60428"/>
          </a:xfrm>
          <a:prstGeom prst="rect">
            <a:avLst/>
          </a:prstGeom>
          <a:solidFill>
            <a:srgbClr val="C9C9CE"/>
          </a:solidFill>
          <a:ln/>
        </p:spPr>
        <p:txBody>
          <a:bodyPr/>
          <a:lstStyle/>
          <a:p>
            <a:endParaRPr lang="en-IN"/>
          </a:p>
        </p:txBody>
      </p:sp>
      <p:sp>
        <p:nvSpPr>
          <p:cNvPr id="50" name="Text 5">
            <a:extLst>
              <a:ext uri="{FF2B5EF4-FFF2-40B4-BE49-F238E27FC236}">
                <a16:creationId xmlns:a16="http://schemas.microsoft.com/office/drawing/2014/main" id="{05B1D97A-6AA2-DCF0-3D70-04E43CA5BCDC}"/>
              </a:ext>
            </a:extLst>
          </p:cNvPr>
          <p:cNvSpPr/>
          <p:nvPr/>
        </p:nvSpPr>
        <p:spPr>
          <a:xfrm>
            <a:off x="8162212" y="4334113"/>
            <a:ext cx="2644621" cy="342611"/>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Results &amp; Discussion</a:t>
            </a:r>
            <a:endParaRPr lang="en-US" sz="2800" dirty="0"/>
          </a:p>
        </p:txBody>
      </p:sp>
      <p:sp>
        <p:nvSpPr>
          <p:cNvPr id="51" name="Shape 13">
            <a:extLst>
              <a:ext uri="{FF2B5EF4-FFF2-40B4-BE49-F238E27FC236}">
                <a16:creationId xmlns:a16="http://schemas.microsoft.com/office/drawing/2014/main" id="{17CE4425-2FF8-EDCA-29A4-14D56E807DEF}"/>
              </a:ext>
            </a:extLst>
          </p:cNvPr>
          <p:cNvSpPr/>
          <p:nvPr/>
        </p:nvSpPr>
        <p:spPr>
          <a:xfrm>
            <a:off x="1282021" y="5836958"/>
            <a:ext cx="4952710" cy="712400"/>
          </a:xfrm>
          <a:prstGeom prst="roundRect">
            <a:avLst>
              <a:gd name="adj" fmla="val 8150"/>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a:lstStyle/>
          <a:p>
            <a:endParaRPr lang="en-IN" dirty="0"/>
          </a:p>
        </p:txBody>
      </p:sp>
      <p:sp>
        <p:nvSpPr>
          <p:cNvPr id="52" name="Text 14">
            <a:extLst>
              <a:ext uri="{FF2B5EF4-FFF2-40B4-BE49-F238E27FC236}">
                <a16:creationId xmlns:a16="http://schemas.microsoft.com/office/drawing/2014/main" id="{2E64AA4B-6F18-DE7C-CDD7-524EA1781D3C}"/>
              </a:ext>
            </a:extLst>
          </p:cNvPr>
          <p:cNvSpPr/>
          <p:nvPr/>
        </p:nvSpPr>
        <p:spPr>
          <a:xfrm>
            <a:off x="1762855" y="5928586"/>
            <a:ext cx="361040" cy="586703"/>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ctr">
              <a:lnSpc>
                <a:spcPts val="3144"/>
              </a:lnSpc>
              <a:buNone/>
            </a:pPr>
            <a:r>
              <a:rPr lang="en-US" sz="2800" b="1" dirty="0">
                <a:solidFill>
                  <a:srgbClr val="101014"/>
                </a:solidFill>
                <a:latin typeface="Playfair Display" pitchFamily="34" charset="0"/>
              </a:rPr>
              <a:t>5</a:t>
            </a:r>
            <a:endParaRPr lang="en-US" sz="2800" dirty="0"/>
          </a:p>
        </p:txBody>
      </p:sp>
      <p:sp>
        <p:nvSpPr>
          <p:cNvPr id="53" name="Shape 12">
            <a:extLst>
              <a:ext uri="{FF2B5EF4-FFF2-40B4-BE49-F238E27FC236}">
                <a16:creationId xmlns:a16="http://schemas.microsoft.com/office/drawing/2014/main" id="{CCA691D3-ED38-D699-0DD2-34E1603F084F}"/>
              </a:ext>
            </a:extLst>
          </p:cNvPr>
          <p:cNvSpPr/>
          <p:nvPr/>
        </p:nvSpPr>
        <p:spPr>
          <a:xfrm flipV="1">
            <a:off x="6199170" y="6419113"/>
            <a:ext cx="5911317" cy="60426"/>
          </a:xfrm>
          <a:prstGeom prst="rect">
            <a:avLst/>
          </a:prstGeom>
          <a:solidFill>
            <a:srgbClr val="C9C9CE"/>
          </a:solidFill>
          <a:ln/>
        </p:spPr>
        <p:txBody>
          <a:bodyPr/>
          <a:lstStyle/>
          <a:p>
            <a:endParaRPr lang="en-IN"/>
          </a:p>
        </p:txBody>
      </p:sp>
      <p:sp>
        <p:nvSpPr>
          <p:cNvPr id="54" name="Text 5">
            <a:extLst>
              <a:ext uri="{FF2B5EF4-FFF2-40B4-BE49-F238E27FC236}">
                <a16:creationId xmlns:a16="http://schemas.microsoft.com/office/drawing/2014/main" id="{11ECE5DB-A306-599D-0AE4-0B9D33D29DA5}"/>
              </a:ext>
            </a:extLst>
          </p:cNvPr>
          <p:cNvSpPr/>
          <p:nvPr/>
        </p:nvSpPr>
        <p:spPr>
          <a:xfrm>
            <a:off x="10384002" y="6041560"/>
            <a:ext cx="1420245" cy="389240"/>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endParaRPr lang="en-US" sz="2800" dirty="0"/>
          </a:p>
        </p:txBody>
      </p:sp>
      <p:sp>
        <p:nvSpPr>
          <p:cNvPr id="58" name="Text 5">
            <a:extLst>
              <a:ext uri="{FF2B5EF4-FFF2-40B4-BE49-F238E27FC236}">
                <a16:creationId xmlns:a16="http://schemas.microsoft.com/office/drawing/2014/main" id="{F8F04833-A2C8-B919-C369-9F27EE2701EC}"/>
              </a:ext>
            </a:extLst>
          </p:cNvPr>
          <p:cNvSpPr/>
          <p:nvPr/>
        </p:nvSpPr>
        <p:spPr>
          <a:xfrm>
            <a:off x="9817087" y="6024304"/>
            <a:ext cx="3119438" cy="376419"/>
          </a:xfrm>
          <a:prstGeom prst="rect">
            <a:avLst/>
          </a:prstGeom>
          <a:noFill/>
          <a:ln/>
        </p:spPr>
        <p:txBody>
          <a:bodyPr wrap="none" rtlCol="0" anchor="t"/>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lgn="l">
              <a:lnSpc>
                <a:spcPts val="2456"/>
              </a:lnSpc>
              <a:buNone/>
            </a:pPr>
            <a:r>
              <a:rPr lang="en-US" sz="2800" b="1" dirty="0">
                <a:solidFill>
                  <a:srgbClr val="101014"/>
                </a:solidFill>
                <a:latin typeface="Playfair Display" pitchFamily="34" charset="0"/>
                <a:ea typeface="Playfair Display" pitchFamily="34" charset="-122"/>
                <a:cs typeface="Playfair Display" pitchFamily="34" charset="-120"/>
              </a:rPr>
              <a:t>References</a:t>
            </a:r>
            <a:endParaRPr lang="en-US" sz="2800" dirty="0"/>
          </a:p>
        </p:txBody>
      </p:sp>
      <p:pic>
        <p:nvPicPr>
          <p:cNvPr id="3" name="Picture 2" descr="A jar with foil on top&#10;&#10;Description automatically generated">
            <a:extLst>
              <a:ext uri="{FF2B5EF4-FFF2-40B4-BE49-F238E27FC236}">
                <a16:creationId xmlns:a16="http://schemas.microsoft.com/office/drawing/2014/main" id="{DFEE361E-09BF-5719-8718-AAD17CCCA079}"/>
              </a:ext>
            </a:extLst>
          </p:cNvPr>
          <p:cNvPicPr>
            <a:picLocks noChangeAspect="1"/>
          </p:cNvPicPr>
          <p:nvPr/>
        </p:nvPicPr>
        <p:blipFill>
          <a:blip r:embed="rId3"/>
          <a:stretch>
            <a:fillRect/>
          </a:stretch>
        </p:blipFill>
        <p:spPr>
          <a:xfrm>
            <a:off x="12268227" y="0"/>
            <a:ext cx="6032786" cy="10287000"/>
          </a:xfrm>
          <a:prstGeom prst="rect">
            <a:avLst/>
          </a:prstGeom>
        </p:spPr>
      </p:pic>
      <p:sp>
        <p:nvSpPr>
          <p:cNvPr id="4" name="Google Shape;177;p23">
            <a:extLst>
              <a:ext uri="{FF2B5EF4-FFF2-40B4-BE49-F238E27FC236}">
                <a16:creationId xmlns:a16="http://schemas.microsoft.com/office/drawing/2014/main" id="{FC3946AC-F6AE-9568-9813-C271D3115D82}"/>
              </a:ext>
            </a:extLst>
          </p:cNvPr>
          <p:cNvSpPr txBox="1"/>
          <p:nvPr/>
        </p:nvSpPr>
        <p:spPr>
          <a:xfrm>
            <a:off x="-52664" y="515497"/>
            <a:ext cx="10021461" cy="1384995"/>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7500" dirty="0">
                <a:solidFill>
                  <a:srgbClr val="6874E8"/>
                </a:solidFill>
                <a:latin typeface="Poppins Black"/>
                <a:ea typeface="Poppins Black"/>
                <a:cs typeface="Poppins Black"/>
                <a:sym typeface="Poppins Black"/>
              </a:rPr>
              <a:t>Table of Contents</a:t>
            </a:r>
            <a:endParaRPr sz="7500" dirty="0">
              <a:solidFill>
                <a:srgbClr val="6874E8"/>
              </a:solidFill>
              <a:latin typeface="Poppins"/>
              <a:ea typeface="Poppins"/>
              <a:cs typeface="Poppins"/>
              <a:sym typeface="Poppins"/>
            </a:endParaRPr>
          </a:p>
        </p:txBody>
      </p:sp>
      <p:sp>
        <p:nvSpPr>
          <p:cNvPr id="2" name="Shape 12">
            <a:extLst>
              <a:ext uri="{FF2B5EF4-FFF2-40B4-BE49-F238E27FC236}">
                <a16:creationId xmlns:a16="http://schemas.microsoft.com/office/drawing/2014/main" id="{6AB92F98-9921-F30A-28CA-E09DEF5144B9}"/>
              </a:ext>
            </a:extLst>
          </p:cNvPr>
          <p:cNvSpPr/>
          <p:nvPr/>
        </p:nvSpPr>
        <p:spPr>
          <a:xfrm>
            <a:off x="4008120" y="3780032"/>
            <a:ext cx="8102367" cy="74571"/>
          </a:xfrm>
          <a:prstGeom prst="rect">
            <a:avLst/>
          </a:prstGeom>
          <a:solidFill>
            <a:srgbClr val="C9C9CE"/>
          </a:solidFill>
          <a:ln/>
        </p:spPr>
        <p:txBody>
          <a:bodyPr/>
          <a:lstStyle/>
          <a:p>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6" name="Google Shape;126;p17"/>
          <p:cNvSpPr txBox="1"/>
          <p:nvPr/>
        </p:nvSpPr>
        <p:spPr>
          <a:xfrm>
            <a:off x="15367250" y="9698100"/>
            <a:ext cx="2481300" cy="492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US" sz="2000">
                <a:solidFill>
                  <a:schemeClr val="lt1"/>
                </a:solidFill>
                <a:latin typeface="Poppins"/>
                <a:ea typeface="Poppins"/>
                <a:cs typeface="Poppins"/>
                <a:sym typeface="Poppins"/>
              </a:rPr>
              <a:t>(self generated)</a:t>
            </a:r>
            <a:endParaRPr sz="2000">
              <a:solidFill>
                <a:schemeClr val="lt1"/>
              </a:solidFill>
              <a:latin typeface="Poppins"/>
              <a:ea typeface="Poppins"/>
              <a:cs typeface="Poppins"/>
              <a:sym typeface="Poppins"/>
            </a:endParaRPr>
          </a:p>
        </p:txBody>
      </p:sp>
      <p:sp>
        <p:nvSpPr>
          <p:cNvPr id="3" name="TextBox 2">
            <a:extLst>
              <a:ext uri="{FF2B5EF4-FFF2-40B4-BE49-F238E27FC236}">
                <a16:creationId xmlns:a16="http://schemas.microsoft.com/office/drawing/2014/main" id="{F81E0B4D-5553-4048-3A51-83132221A4E1}"/>
              </a:ext>
            </a:extLst>
          </p:cNvPr>
          <p:cNvSpPr txBox="1"/>
          <p:nvPr/>
        </p:nvSpPr>
        <p:spPr>
          <a:xfrm>
            <a:off x="1731063" y="2649117"/>
            <a:ext cx="9754855" cy="3036729"/>
          </a:xfrm>
          <a:prstGeom prst="rect">
            <a:avLst/>
          </a:prstGeom>
          <a:noFill/>
        </p:spPr>
        <p:txBody>
          <a:bodyPr wrap="square">
            <a:spAutoFit/>
          </a:bodyPr>
          <a:lstStyle/>
          <a:p>
            <a:pPr algn="just" rtl="0">
              <a:spcBef>
                <a:spcPts val="0"/>
              </a:spcBef>
              <a:spcAft>
                <a:spcPts val="900"/>
              </a:spcAft>
            </a:pPr>
            <a:r>
              <a:rPr lang="en-US" sz="2800" b="0" i="0" u="none" strike="noStrike" dirty="0">
                <a:solidFill>
                  <a:srgbClr val="000000"/>
                </a:solidFill>
                <a:effectLst/>
                <a:latin typeface="Cambria" panose="02040503050406030204" pitchFamily="18" charset="0"/>
              </a:rPr>
              <a:t>The main objective of our project is to </a:t>
            </a:r>
            <a:r>
              <a:rPr lang="en-US" sz="2800" i="0" u="none" strike="noStrike" dirty="0">
                <a:solidFill>
                  <a:srgbClr val="000000"/>
                </a:solidFill>
                <a:effectLst/>
                <a:latin typeface="Cambria" panose="02040503050406030204" pitchFamily="18" charset="0"/>
              </a:rPr>
              <a:t>analyze the changes in viscosity of a non-Newtonian fluid due to changing parameters such as particle size and temperature</a:t>
            </a:r>
            <a:r>
              <a:rPr lang="en-US" sz="2800" b="0" i="0" u="none" strike="noStrike" dirty="0">
                <a:solidFill>
                  <a:srgbClr val="000000"/>
                </a:solidFill>
                <a:effectLst/>
                <a:latin typeface="Cambria" panose="02040503050406030204" pitchFamily="18" charset="0"/>
              </a:rPr>
              <a:t>.</a:t>
            </a:r>
          </a:p>
          <a:p>
            <a:pPr algn="just" rtl="0">
              <a:spcBef>
                <a:spcPts val="0"/>
              </a:spcBef>
              <a:spcAft>
                <a:spcPts val="900"/>
              </a:spcAft>
            </a:pPr>
            <a:r>
              <a:rPr lang="en-US" sz="2800" b="0" i="0" u="none" strike="noStrike" dirty="0">
                <a:solidFill>
                  <a:srgbClr val="000000"/>
                </a:solidFill>
                <a:effectLst/>
                <a:latin typeface="Cambria" panose="02040503050406030204" pitchFamily="18" charset="0"/>
              </a:rPr>
              <a:t> </a:t>
            </a:r>
            <a:endParaRPr lang="en-US" sz="2800" b="0" dirty="0">
              <a:effectLst/>
            </a:endParaRPr>
          </a:p>
          <a:p>
            <a:pPr algn="just" rtl="0" fontAlgn="base">
              <a:spcBef>
                <a:spcPts val="0"/>
              </a:spcBef>
              <a:spcAft>
                <a:spcPts val="1010"/>
              </a:spcAft>
            </a:pPr>
            <a:r>
              <a:rPr lang="en-US" sz="2800" b="1" dirty="0">
                <a:latin typeface="Cambria" panose="02040503050406030204" pitchFamily="18" charset="0"/>
                <a:sym typeface="Wingdings" panose="05000000000000000000" pitchFamily="2" charset="2"/>
              </a:rPr>
              <a:t>1</a:t>
            </a:r>
            <a:r>
              <a:rPr lang="en-US" sz="2800" dirty="0">
                <a:latin typeface="Cambria" panose="02040503050406030204" pitchFamily="18" charset="0"/>
                <a:sym typeface="Wingdings" panose="05000000000000000000" pitchFamily="2" charset="2"/>
              </a:rPr>
              <a:t>. </a:t>
            </a:r>
            <a:r>
              <a:rPr lang="en-US" sz="2800" b="1" i="0" u="none" strike="noStrike" dirty="0">
                <a:solidFill>
                  <a:srgbClr val="000000"/>
                </a:solidFill>
                <a:effectLst/>
                <a:latin typeface="Cambria" panose="02040503050406030204" pitchFamily="18" charset="0"/>
              </a:rPr>
              <a:t>Synthesis of Shear Thickening Fluids (STFs) </a:t>
            </a:r>
          </a:p>
          <a:p>
            <a:pPr algn="just" rtl="0" fontAlgn="base">
              <a:spcBef>
                <a:spcPts val="0"/>
              </a:spcBef>
              <a:spcAft>
                <a:spcPts val="1010"/>
              </a:spcAft>
            </a:pPr>
            <a:r>
              <a:rPr lang="en-US" sz="2800" b="1" i="0" u="none" strike="noStrike" dirty="0">
                <a:solidFill>
                  <a:srgbClr val="000000"/>
                </a:solidFill>
                <a:effectLst/>
                <a:latin typeface="Cambria" panose="02040503050406030204" pitchFamily="18" charset="0"/>
                <a:sym typeface="Wingdings" panose="05000000000000000000" pitchFamily="2" charset="2"/>
              </a:rPr>
              <a:t>2. </a:t>
            </a:r>
            <a:r>
              <a:rPr lang="en-US" sz="2800" b="1" i="0" u="none" strike="noStrike" dirty="0">
                <a:solidFill>
                  <a:srgbClr val="000000"/>
                </a:solidFill>
                <a:effectLst/>
                <a:latin typeface="Cambria" panose="02040503050406030204" pitchFamily="18" charset="0"/>
              </a:rPr>
              <a:t>Perform rheological studies on the prepared STFs</a:t>
            </a:r>
            <a:endParaRPr lang="en-US" sz="2800" b="1" i="0" u="none" strike="noStrike" dirty="0">
              <a:solidFill>
                <a:srgbClr val="000000"/>
              </a:solidFill>
              <a:effectLst/>
              <a:latin typeface="Calibri" panose="020F0502020204030204" pitchFamily="34" charset="0"/>
            </a:endParaRPr>
          </a:p>
        </p:txBody>
      </p:sp>
      <p:sp>
        <p:nvSpPr>
          <p:cNvPr id="5" name="TextBox 4">
            <a:extLst>
              <a:ext uri="{FF2B5EF4-FFF2-40B4-BE49-F238E27FC236}">
                <a16:creationId xmlns:a16="http://schemas.microsoft.com/office/drawing/2014/main" id="{29B9253E-898A-8042-2FAF-4C1CC67F5373}"/>
              </a:ext>
            </a:extLst>
          </p:cNvPr>
          <p:cNvSpPr txBox="1"/>
          <p:nvPr/>
        </p:nvSpPr>
        <p:spPr>
          <a:xfrm>
            <a:off x="1731063" y="5772832"/>
            <a:ext cx="15660270" cy="1931298"/>
          </a:xfrm>
          <a:prstGeom prst="rect">
            <a:avLst/>
          </a:prstGeom>
          <a:noFill/>
        </p:spPr>
        <p:txBody>
          <a:bodyPr wrap="square">
            <a:spAutoFit/>
          </a:bodyPr>
          <a:lstStyle/>
          <a:p>
            <a:pPr algn="just" rtl="0" fontAlgn="base">
              <a:spcBef>
                <a:spcPts val="0"/>
              </a:spcBef>
              <a:spcAft>
                <a:spcPts val="900"/>
              </a:spcAft>
            </a:pPr>
            <a:r>
              <a:rPr lang="en-US" sz="2800" b="1" dirty="0">
                <a:latin typeface="Cambria" panose="02040503050406030204" pitchFamily="18" charset="0"/>
                <a:sym typeface="Wingdings" panose="05000000000000000000" pitchFamily="2" charset="2"/>
              </a:rPr>
              <a:t>3.</a:t>
            </a:r>
            <a:r>
              <a:rPr lang="en-US" sz="2800" b="1" i="0" u="none" strike="noStrike" dirty="0">
                <a:solidFill>
                  <a:srgbClr val="000000"/>
                </a:solidFill>
                <a:effectLst/>
                <a:latin typeface="Cambria" panose="02040503050406030204" pitchFamily="18" charset="0"/>
                <a:sym typeface="Wingdings" panose="05000000000000000000" pitchFamily="2" charset="2"/>
              </a:rPr>
              <a:t> </a:t>
            </a:r>
            <a:r>
              <a:rPr lang="en-US" sz="2800" b="1" i="0" u="none" strike="noStrike" dirty="0">
                <a:solidFill>
                  <a:srgbClr val="000000"/>
                </a:solidFill>
                <a:effectLst/>
                <a:latin typeface="Cambria" panose="02040503050406030204" pitchFamily="18" charset="0"/>
              </a:rPr>
              <a:t>Data Driven Insights can be taken by analyzing the data collected and building a predictive model using curve-fitting techniques and artificial neural networks.</a:t>
            </a:r>
            <a:endParaRPr lang="en-US" sz="2800" b="1" i="0" u="none" strike="noStrike" dirty="0">
              <a:solidFill>
                <a:srgbClr val="000000"/>
              </a:solidFill>
              <a:effectLst/>
              <a:latin typeface="Calibri" panose="020F0502020204030204" pitchFamily="34" charset="0"/>
            </a:endParaRPr>
          </a:p>
          <a:p>
            <a:pPr algn="just" rtl="0" fontAlgn="base">
              <a:spcBef>
                <a:spcPts val="0"/>
              </a:spcBef>
              <a:spcAft>
                <a:spcPts val="900"/>
              </a:spcAft>
            </a:pPr>
            <a:r>
              <a:rPr lang="en-US" sz="2800" b="1" dirty="0">
                <a:latin typeface="Cambria" panose="02040503050406030204" pitchFamily="18" charset="0"/>
                <a:sym typeface="Wingdings" panose="05000000000000000000" pitchFamily="2" charset="2"/>
              </a:rPr>
              <a:t>4. </a:t>
            </a:r>
            <a:r>
              <a:rPr lang="en-US" sz="2800" b="1" i="0" u="none" strike="noStrike" dirty="0">
                <a:solidFill>
                  <a:srgbClr val="000000"/>
                </a:solidFill>
                <a:effectLst/>
                <a:latin typeface="Cambria" panose="02040503050406030204" pitchFamily="18" charset="0"/>
              </a:rPr>
              <a:t>Identify and implement suitable changes to current models to address their shortcomings on the given dataset by evaluating several configurations.</a:t>
            </a:r>
            <a:endParaRPr lang="en-US" sz="2800" b="1" i="0" u="none" strike="noStrike" dirty="0">
              <a:solidFill>
                <a:srgbClr val="000000"/>
              </a:solidFill>
              <a:effectLst/>
              <a:latin typeface="Calibri" panose="020F0502020204030204" pitchFamily="34" charset="0"/>
            </a:endParaRPr>
          </a:p>
        </p:txBody>
      </p:sp>
      <p:sp>
        <p:nvSpPr>
          <p:cNvPr id="2" name="Google Shape;176;p23">
            <a:extLst>
              <a:ext uri="{FF2B5EF4-FFF2-40B4-BE49-F238E27FC236}">
                <a16:creationId xmlns:a16="http://schemas.microsoft.com/office/drawing/2014/main" id="{49435BEE-123F-8652-B936-EBF6FC796B0B}"/>
              </a:ext>
            </a:extLst>
          </p:cNvPr>
          <p:cNvSpPr txBox="1"/>
          <p:nvPr/>
        </p:nvSpPr>
        <p:spPr>
          <a:xfrm>
            <a:off x="-286758" y="-249920"/>
            <a:ext cx="26967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01.</a:t>
            </a:r>
            <a:endParaRPr sz="9000" dirty="0">
              <a:solidFill>
                <a:srgbClr val="6874E8"/>
              </a:solidFill>
              <a:latin typeface="Poppins"/>
              <a:ea typeface="Poppins"/>
              <a:cs typeface="Poppins"/>
              <a:sym typeface="Poppins"/>
            </a:endParaRPr>
          </a:p>
        </p:txBody>
      </p:sp>
      <p:sp>
        <p:nvSpPr>
          <p:cNvPr id="4" name="Google Shape;177;p23">
            <a:extLst>
              <a:ext uri="{FF2B5EF4-FFF2-40B4-BE49-F238E27FC236}">
                <a16:creationId xmlns:a16="http://schemas.microsoft.com/office/drawing/2014/main" id="{998DD689-2788-0C93-37B8-185A07550C29}"/>
              </a:ext>
            </a:extLst>
          </p:cNvPr>
          <p:cNvSpPr txBox="1"/>
          <p:nvPr/>
        </p:nvSpPr>
        <p:spPr>
          <a:xfrm>
            <a:off x="11384280" y="8664175"/>
            <a:ext cx="6517046" cy="1661993"/>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Objectives</a:t>
            </a:r>
            <a:endParaRPr sz="9000" dirty="0">
              <a:solidFill>
                <a:srgbClr val="6874E8"/>
              </a:solidFill>
              <a:latin typeface="Poppins"/>
              <a:ea typeface="Poppins"/>
              <a:cs typeface="Poppins"/>
              <a:sym typeface="Poppins"/>
            </a:endParaRPr>
          </a:p>
        </p:txBody>
      </p:sp>
      <p:pic>
        <p:nvPicPr>
          <p:cNvPr id="1026" name="Picture 2" descr="New Shear Thickening Fluid (STF) enables flexible, comfortable armor">
            <a:extLst>
              <a:ext uri="{FF2B5EF4-FFF2-40B4-BE49-F238E27FC236}">
                <a16:creationId xmlns:a16="http://schemas.microsoft.com/office/drawing/2014/main" id="{4FC5E16C-54FB-761C-DF63-0BC06C7505F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123967" y="837234"/>
            <a:ext cx="5267366" cy="351157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4"/>
          <p:cNvSpPr txBox="1"/>
          <p:nvPr/>
        </p:nvSpPr>
        <p:spPr>
          <a:xfrm>
            <a:off x="-298007" y="-239979"/>
            <a:ext cx="2755200" cy="1938992"/>
          </a:xfrm>
          <a:prstGeom prst="rect">
            <a:avLst/>
          </a:prstGeom>
          <a:noFill/>
          <a:ln>
            <a:noFill/>
          </a:ln>
        </p:spPr>
        <p:txBody>
          <a:bodyPr spcFirstLastPara="1" wrap="square" lIns="0" tIns="0" rIns="0" bIns="0" anchor="t" anchorCtr="0">
            <a:spAutoFit/>
          </a:bodyPr>
          <a:lstStyle/>
          <a:p>
            <a:pPr marL="0" marR="0" lvl="0" indent="0" algn="ctr" rtl="0">
              <a:lnSpc>
                <a:spcPct val="140004"/>
              </a:lnSpc>
              <a:spcBef>
                <a:spcPts val="0"/>
              </a:spcBef>
              <a:spcAft>
                <a:spcPts val="0"/>
              </a:spcAft>
              <a:buNone/>
            </a:pPr>
            <a:r>
              <a:rPr lang="en-US" sz="9000" i="0" u="none" strike="noStrike" cap="none" dirty="0">
                <a:solidFill>
                  <a:srgbClr val="6874E8"/>
                </a:solidFill>
                <a:latin typeface="Poppins Black"/>
                <a:ea typeface="Poppins Black"/>
                <a:cs typeface="Poppins Black"/>
                <a:sym typeface="Poppins Black"/>
              </a:rPr>
              <a:t>02.</a:t>
            </a:r>
            <a:endParaRPr sz="9000" dirty="0">
              <a:solidFill>
                <a:srgbClr val="6874E8"/>
              </a:solidFill>
              <a:latin typeface="Poppins"/>
              <a:ea typeface="Poppins"/>
              <a:cs typeface="Poppins"/>
              <a:sym typeface="Poppins"/>
            </a:endParaRPr>
          </a:p>
        </p:txBody>
      </p:sp>
      <p:sp>
        <p:nvSpPr>
          <p:cNvPr id="185" name="Google Shape;185;p24"/>
          <p:cNvSpPr txBox="1"/>
          <p:nvPr/>
        </p:nvSpPr>
        <p:spPr>
          <a:xfrm>
            <a:off x="8068571" y="8587986"/>
            <a:ext cx="9909000" cy="1385400"/>
          </a:xfrm>
          <a:prstGeom prst="rect">
            <a:avLst/>
          </a:prstGeom>
          <a:noFill/>
          <a:ln>
            <a:noFill/>
          </a:ln>
        </p:spPr>
        <p:txBody>
          <a:bodyPr spcFirstLastPara="1" wrap="square" lIns="0" tIns="0" rIns="0" bIns="0" anchor="t" anchorCtr="0">
            <a:spAutoFit/>
          </a:bodyPr>
          <a:lstStyle/>
          <a:p>
            <a:pPr marL="0" marR="0" lvl="0" indent="0" algn="r" rtl="0">
              <a:lnSpc>
                <a:spcPct val="120000"/>
              </a:lnSpc>
              <a:spcBef>
                <a:spcPts val="0"/>
              </a:spcBef>
              <a:spcAft>
                <a:spcPts val="0"/>
              </a:spcAft>
              <a:buNone/>
            </a:pPr>
            <a:r>
              <a:rPr lang="en-US" sz="9000" dirty="0">
                <a:solidFill>
                  <a:srgbClr val="6874E8"/>
                </a:solidFill>
                <a:latin typeface="Poppins Black"/>
                <a:ea typeface="Poppins Black"/>
                <a:cs typeface="Poppins Black"/>
                <a:sym typeface="Poppins Black"/>
              </a:rPr>
              <a:t>Methodology</a:t>
            </a:r>
            <a:endParaRPr sz="9000" dirty="0">
              <a:solidFill>
                <a:srgbClr val="6874E8"/>
              </a:solidFill>
              <a:latin typeface="Poppins"/>
              <a:ea typeface="Poppins"/>
              <a:cs typeface="Poppins"/>
              <a:sym typeface="Poppins"/>
            </a:endParaRPr>
          </a:p>
        </p:txBody>
      </p:sp>
      <p:pic>
        <p:nvPicPr>
          <p:cNvPr id="3" name="Picture 2" descr="A screen shot of a computer&#10;&#10;Description automatically generated">
            <a:extLst>
              <a:ext uri="{FF2B5EF4-FFF2-40B4-BE49-F238E27FC236}">
                <a16:creationId xmlns:a16="http://schemas.microsoft.com/office/drawing/2014/main" id="{D8693E4E-1B58-FD78-8AFB-53E999FE1F23}"/>
              </a:ext>
            </a:extLst>
          </p:cNvPr>
          <p:cNvPicPr>
            <a:picLocks noChangeAspect="1"/>
          </p:cNvPicPr>
          <p:nvPr/>
        </p:nvPicPr>
        <p:blipFill>
          <a:blip r:embed="rId3"/>
          <a:stretch>
            <a:fillRect/>
          </a:stretch>
        </p:blipFill>
        <p:spPr>
          <a:xfrm>
            <a:off x="4154273" y="2615892"/>
            <a:ext cx="8868798" cy="505521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91"/>
        <p:cNvGrpSpPr/>
        <p:nvPr/>
      </p:nvGrpSpPr>
      <p:grpSpPr>
        <a:xfrm>
          <a:off x="0" y="0"/>
          <a:ext cx="0" cy="0"/>
          <a:chOff x="0" y="0"/>
          <a:chExt cx="0" cy="0"/>
        </a:xfrm>
      </p:grpSpPr>
      <p:sp>
        <p:nvSpPr>
          <p:cNvPr id="4" name="Rectangle 5">
            <a:extLst>
              <a:ext uri="{FF2B5EF4-FFF2-40B4-BE49-F238E27FC236}">
                <a16:creationId xmlns:a16="http://schemas.microsoft.com/office/drawing/2014/main" id="{9282933F-16AD-46C3-9294-93CAA8FA0BEF}"/>
              </a:ext>
            </a:extLst>
          </p:cNvPr>
          <p:cNvSpPr>
            <a:spLocks noChangeArrowheads="1"/>
          </p:cNvSpPr>
          <p:nvPr/>
        </p:nvSpPr>
        <p:spPr bwMode="auto">
          <a:xfrm>
            <a:off x="671777" y="1887493"/>
            <a:ext cx="16383000" cy="9694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3500" b="1" i="0" u="none" strike="noStrike" cap="none" normalizeH="0" baseline="0" dirty="0">
                <a:ln>
                  <a:noFill/>
                </a:ln>
                <a:solidFill>
                  <a:srgbClr val="0D0D0D"/>
                </a:solidFill>
                <a:effectLst/>
                <a:latin typeface="Cambria" panose="02040503050406030204" pitchFamily="18" charset="0"/>
              </a:rPr>
              <a:t>2.1 Experimental Design</a:t>
            </a:r>
            <a:r>
              <a:rPr kumimoji="0" lang="en-US" altLang="en-US" sz="2800" b="0" i="0" u="none" strike="noStrike" cap="none" normalizeH="0" baseline="0" dirty="0">
                <a:ln>
                  <a:noFill/>
                </a:ln>
                <a:solidFill>
                  <a:srgbClr val="0D0D0D"/>
                </a:solidFill>
                <a:effectLst/>
                <a:latin typeface="Cambria" panose="02040503050406030204" pitchFamily="18" charset="0"/>
              </a:rPr>
              <a:t>       </a:t>
            </a:r>
            <a:endParaRPr kumimoji="0" lang="en-US" altLang="en-US" sz="28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
        <p:nvSpPr>
          <p:cNvPr id="5" name="Google Shape;337;p29">
            <a:extLst>
              <a:ext uri="{FF2B5EF4-FFF2-40B4-BE49-F238E27FC236}">
                <a16:creationId xmlns:a16="http://schemas.microsoft.com/office/drawing/2014/main" id="{0C640A19-986E-2614-97EC-74AF4F6207B3}"/>
              </a:ext>
            </a:extLst>
          </p:cNvPr>
          <p:cNvSpPr txBox="1"/>
          <p:nvPr/>
        </p:nvSpPr>
        <p:spPr>
          <a:xfrm>
            <a:off x="0" y="369168"/>
            <a:ext cx="18288000" cy="1261854"/>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Experimental aspect:</a:t>
            </a:r>
          </a:p>
        </p:txBody>
      </p:sp>
      <p:pic>
        <p:nvPicPr>
          <p:cNvPr id="1028" name="Picture 4" descr="Weighing machine - Free shipping and delivery icons">
            <a:extLst>
              <a:ext uri="{FF2B5EF4-FFF2-40B4-BE49-F238E27FC236}">
                <a16:creationId xmlns:a16="http://schemas.microsoft.com/office/drawing/2014/main" id="{C077934F-1972-A4F8-8790-21DB9F75E1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4997" y="7336943"/>
            <a:ext cx="1841300" cy="184130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Polyethylene Glycol (PEG) 200 (Carbowax™, Ethonas™) | Aik Moh Singapore">
            <a:extLst>
              <a:ext uri="{FF2B5EF4-FFF2-40B4-BE49-F238E27FC236}">
                <a16:creationId xmlns:a16="http://schemas.microsoft.com/office/drawing/2014/main" id="{9B303CE0-6880-2507-4D22-F119A2E41F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70223" y="7420484"/>
            <a:ext cx="1848889" cy="1664000"/>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A close-up of a machine&#10;&#10;Description automatically generated">
            <a:extLst>
              <a:ext uri="{FF2B5EF4-FFF2-40B4-BE49-F238E27FC236}">
                <a16:creationId xmlns:a16="http://schemas.microsoft.com/office/drawing/2014/main" id="{5333DE61-9B98-B8F5-43F9-B2520CA70E27}"/>
              </a:ext>
            </a:extLst>
          </p:cNvPr>
          <p:cNvPicPr>
            <a:picLocks noChangeAspect="1"/>
          </p:cNvPicPr>
          <p:nvPr/>
        </p:nvPicPr>
        <p:blipFill>
          <a:blip r:embed="rId5"/>
          <a:stretch>
            <a:fillRect/>
          </a:stretch>
        </p:blipFill>
        <p:spPr>
          <a:xfrm>
            <a:off x="9623944" y="6879208"/>
            <a:ext cx="3011672" cy="2258754"/>
          </a:xfrm>
          <a:prstGeom prst="rect">
            <a:avLst/>
          </a:prstGeom>
        </p:spPr>
      </p:pic>
      <p:sp>
        <p:nvSpPr>
          <p:cNvPr id="3" name="TextBox 2">
            <a:extLst>
              <a:ext uri="{FF2B5EF4-FFF2-40B4-BE49-F238E27FC236}">
                <a16:creationId xmlns:a16="http://schemas.microsoft.com/office/drawing/2014/main" id="{7FB73D7D-DA49-6099-B916-5011D2898C3D}"/>
              </a:ext>
            </a:extLst>
          </p:cNvPr>
          <p:cNvSpPr txBox="1"/>
          <p:nvPr/>
        </p:nvSpPr>
        <p:spPr>
          <a:xfrm>
            <a:off x="14956241" y="9246342"/>
            <a:ext cx="2142302" cy="707886"/>
          </a:xfrm>
          <a:prstGeom prst="rect">
            <a:avLst/>
          </a:prstGeom>
          <a:noFill/>
        </p:spPr>
        <p:txBody>
          <a:bodyPr wrap="square">
            <a:spAutoFit/>
          </a:bodyPr>
          <a:lstStyle/>
          <a:p>
            <a:pPr marL="0" marR="0" lvl="0" indent="0" algn="ctr" defTabSz="914400" rtl="0" eaLnBrk="0" fontAlgn="base" latinLnBrk="0" hangingPunct="0">
              <a:lnSpc>
                <a:spcPct val="100000"/>
              </a:lnSpc>
              <a:spcBef>
                <a:spcPct val="0"/>
              </a:spcBef>
              <a:spcAft>
                <a:spcPct val="0"/>
              </a:spcAft>
              <a:buClrTx/>
              <a:buSzTx/>
              <a:tabLst/>
            </a:pPr>
            <a:r>
              <a:rPr lang="en-IN" sz="2000" dirty="0"/>
              <a:t>Mixture allowed to rest in Oven</a:t>
            </a:r>
          </a:p>
        </p:txBody>
      </p:sp>
      <p:pic>
        <p:nvPicPr>
          <p:cNvPr id="8" name="Graphic 7" descr="Arrow Down outline">
            <a:extLst>
              <a:ext uri="{FF2B5EF4-FFF2-40B4-BE49-F238E27FC236}">
                <a16:creationId xmlns:a16="http://schemas.microsoft.com/office/drawing/2014/main" id="{E0CDB0DC-3A62-4377-D164-854CC5B9CC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3366876" y="7526347"/>
            <a:ext cx="914400" cy="1668789"/>
          </a:xfrm>
          <a:prstGeom prst="rect">
            <a:avLst/>
          </a:prstGeom>
        </p:spPr>
      </p:pic>
      <p:pic>
        <p:nvPicPr>
          <p:cNvPr id="9" name="Graphic 8" descr="Arrow Down outline">
            <a:extLst>
              <a:ext uri="{FF2B5EF4-FFF2-40B4-BE49-F238E27FC236}">
                <a16:creationId xmlns:a16="http://schemas.microsoft.com/office/drawing/2014/main" id="{D0E45219-5D32-F6B4-6770-B87DED82C7F6}"/>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8042660" y="7549451"/>
            <a:ext cx="914400" cy="1668789"/>
          </a:xfrm>
          <a:prstGeom prst="rect">
            <a:avLst/>
          </a:prstGeom>
        </p:spPr>
      </p:pic>
      <p:sp>
        <p:nvSpPr>
          <p:cNvPr id="11" name="TextBox 10">
            <a:extLst>
              <a:ext uri="{FF2B5EF4-FFF2-40B4-BE49-F238E27FC236}">
                <a16:creationId xmlns:a16="http://schemas.microsoft.com/office/drawing/2014/main" id="{D3FC3C19-0F4A-E813-A20A-88FB7EE4437D}"/>
              </a:ext>
            </a:extLst>
          </p:cNvPr>
          <p:cNvSpPr txBox="1"/>
          <p:nvPr/>
        </p:nvSpPr>
        <p:spPr>
          <a:xfrm>
            <a:off x="679416" y="9261858"/>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W</a:t>
            </a:r>
            <a:r>
              <a:rPr kumimoji="0" lang="en-US" altLang="en-US" sz="2000" b="0" i="0" u="none" strike="noStrike" cap="none" normalizeH="0" baseline="0" dirty="0">
                <a:ln>
                  <a:noFill/>
                </a:ln>
                <a:solidFill>
                  <a:srgbClr val="0D0D0D"/>
                </a:solidFill>
                <a:effectLst/>
                <a:latin typeface="Cambria" panose="02040503050406030204" pitchFamily="18" charset="0"/>
              </a:rPr>
              <a:t>eigh and Measure</a:t>
            </a:r>
            <a:endParaRPr lang="en-IN" sz="2000" dirty="0"/>
          </a:p>
        </p:txBody>
      </p:sp>
      <p:sp>
        <p:nvSpPr>
          <p:cNvPr id="13" name="TextBox 12">
            <a:extLst>
              <a:ext uri="{FF2B5EF4-FFF2-40B4-BE49-F238E27FC236}">
                <a16:creationId xmlns:a16="http://schemas.microsoft.com/office/drawing/2014/main" id="{CC0A9B9C-E32E-E207-5379-88F62BB9A481}"/>
              </a:ext>
            </a:extLst>
          </p:cNvPr>
          <p:cNvSpPr txBox="1"/>
          <p:nvPr/>
        </p:nvSpPr>
        <p:spPr>
          <a:xfrm>
            <a:off x="4711352" y="9210949"/>
            <a:ext cx="2492462" cy="400110"/>
          </a:xfrm>
          <a:prstGeom prst="rect">
            <a:avLst/>
          </a:prstGeom>
          <a:noFill/>
        </p:spPr>
        <p:txBody>
          <a:bodyPr wrap="square">
            <a:spAutoFit/>
          </a:bodyPr>
          <a:lstStyle/>
          <a:p>
            <a:pPr algn="ctr"/>
            <a:r>
              <a:rPr lang="en-US" altLang="en-US" sz="2000" dirty="0">
                <a:solidFill>
                  <a:srgbClr val="0D0D0D"/>
                </a:solidFill>
                <a:latin typeface="Cambria" panose="02040503050406030204" pitchFamily="18" charset="0"/>
              </a:rPr>
              <a:t>D</a:t>
            </a:r>
            <a:r>
              <a:rPr kumimoji="0" lang="en-US" altLang="en-US" sz="2000" b="0" i="0" u="none" strike="noStrike" cap="none" normalizeH="0" baseline="0" dirty="0">
                <a:ln>
                  <a:noFill/>
                </a:ln>
                <a:solidFill>
                  <a:srgbClr val="0D0D0D"/>
                </a:solidFill>
                <a:effectLst/>
                <a:latin typeface="Cambria" panose="02040503050406030204" pitchFamily="18" charset="0"/>
              </a:rPr>
              <a:t>isperse in the PEG</a:t>
            </a:r>
            <a:endParaRPr lang="en-IN" sz="2000" dirty="0"/>
          </a:p>
        </p:txBody>
      </p:sp>
      <p:sp>
        <p:nvSpPr>
          <p:cNvPr id="15" name="TextBox 14">
            <a:extLst>
              <a:ext uri="{FF2B5EF4-FFF2-40B4-BE49-F238E27FC236}">
                <a16:creationId xmlns:a16="http://schemas.microsoft.com/office/drawing/2014/main" id="{32059ABC-0B90-AF3C-C9BA-D9E9FC5427D2}"/>
              </a:ext>
            </a:extLst>
          </p:cNvPr>
          <p:cNvSpPr txBox="1"/>
          <p:nvPr/>
        </p:nvSpPr>
        <p:spPr>
          <a:xfrm>
            <a:off x="8648992" y="9247115"/>
            <a:ext cx="4927600" cy="400110"/>
          </a:xfrm>
          <a:prstGeom prst="rect">
            <a:avLst/>
          </a:prstGeom>
          <a:noFill/>
        </p:spPr>
        <p:txBody>
          <a:bodyPr wrap="square">
            <a:spAutoFit/>
          </a:bodyPr>
          <a:lstStyle/>
          <a:p>
            <a:pPr algn="ctr"/>
            <a:r>
              <a:rPr lang="en-US" altLang="en-US" sz="2000" dirty="0" err="1">
                <a:solidFill>
                  <a:srgbClr val="0D0D0D"/>
                </a:solidFill>
                <a:latin typeface="Cambria" panose="02040503050406030204" pitchFamily="18" charset="0"/>
              </a:rPr>
              <a:t>U</a:t>
            </a:r>
            <a:r>
              <a:rPr kumimoji="0" lang="en-US" altLang="en-US" sz="2000" b="0" i="0" u="none" strike="noStrike" cap="none" normalizeH="0" baseline="0" dirty="0" err="1">
                <a:ln>
                  <a:noFill/>
                </a:ln>
                <a:solidFill>
                  <a:srgbClr val="0D0D0D"/>
                </a:solidFill>
                <a:effectLst/>
                <a:latin typeface="Cambria" panose="02040503050406030204" pitchFamily="18" charset="0"/>
              </a:rPr>
              <a:t>ltrasonicator</a:t>
            </a:r>
            <a:r>
              <a:rPr kumimoji="0" lang="en-US" altLang="en-US" sz="2000" b="0" i="0" u="none" strike="noStrike" cap="none" normalizeH="0" baseline="0" dirty="0">
                <a:ln>
                  <a:noFill/>
                </a:ln>
                <a:solidFill>
                  <a:srgbClr val="0D0D0D"/>
                </a:solidFill>
                <a:effectLst/>
                <a:latin typeface="Cambria" panose="02040503050406030204" pitchFamily="18" charset="0"/>
              </a:rPr>
              <a:t> to ensure proper mixing</a:t>
            </a:r>
            <a:endParaRPr lang="en-IN" sz="2000" dirty="0"/>
          </a:p>
        </p:txBody>
      </p:sp>
      <p:pic>
        <p:nvPicPr>
          <p:cNvPr id="16" name="Graphic 15" descr="Arrow Down outline">
            <a:extLst>
              <a:ext uri="{FF2B5EF4-FFF2-40B4-BE49-F238E27FC236}">
                <a16:creationId xmlns:a16="http://schemas.microsoft.com/office/drawing/2014/main" id="{81C9B65F-C739-BC23-0117-538CA6349ED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6200000">
            <a:off x="13125946" y="7430216"/>
            <a:ext cx="914400" cy="1668789"/>
          </a:xfrm>
          <a:prstGeom prst="rect">
            <a:avLst/>
          </a:prstGeom>
        </p:spPr>
      </p:pic>
      <p:pic>
        <p:nvPicPr>
          <p:cNvPr id="1036" name="Picture 12" descr="In Focus – Polyethylene Glycol (PEG) – Pharma Grade – ExSyn">
            <a:extLst>
              <a:ext uri="{FF2B5EF4-FFF2-40B4-BE49-F238E27FC236}">
                <a16:creationId xmlns:a16="http://schemas.microsoft.com/office/drawing/2014/main" id="{D8DF7BAD-11EB-3544-28BA-7706AA84E26F}"/>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172135" y="4552569"/>
            <a:ext cx="2897675" cy="1181862"/>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Lab Coat Icon Images – Browse 13,854 Stock Photos, Vectors, and Video |  Adobe Stock">
            <a:extLst>
              <a:ext uri="{FF2B5EF4-FFF2-40B4-BE49-F238E27FC236}">
                <a16:creationId xmlns:a16="http://schemas.microsoft.com/office/drawing/2014/main" id="{3C8CB955-23E6-F228-AE6E-8D2934C93C85}"/>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35497" y="4340531"/>
            <a:ext cx="1668790" cy="1668790"/>
          </a:xfrm>
          <a:prstGeom prst="rect">
            <a:avLst/>
          </a:prstGeom>
          <a:noFill/>
          <a:extLst>
            <a:ext uri="{909E8E84-426E-40DD-AFC4-6F175D3DCCD1}">
              <a14:hiddenFill xmlns:a14="http://schemas.microsoft.com/office/drawing/2010/main">
                <a:solidFill>
                  <a:srgbClr val="FFFFFF"/>
                </a:solidFill>
              </a14:hiddenFill>
            </a:ext>
          </a:extLst>
        </p:spPr>
      </p:pic>
      <p:sp>
        <p:nvSpPr>
          <p:cNvPr id="19" name="Google Shape;357;p32">
            <a:extLst>
              <a:ext uri="{FF2B5EF4-FFF2-40B4-BE49-F238E27FC236}">
                <a16:creationId xmlns:a16="http://schemas.microsoft.com/office/drawing/2014/main" id="{1FCC1899-BB30-E23B-4A8E-1564057A3E64}"/>
              </a:ext>
            </a:extLst>
          </p:cNvPr>
          <p:cNvSpPr txBox="1"/>
          <p:nvPr/>
        </p:nvSpPr>
        <p:spPr>
          <a:xfrm>
            <a:off x="1525284" y="3082249"/>
            <a:ext cx="2832600"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Particle sizes</a:t>
            </a:r>
            <a:endParaRPr lang="en-US" dirty="0">
              <a:latin typeface="Poppins"/>
              <a:ea typeface="Poppins"/>
              <a:cs typeface="Poppins"/>
              <a:sym typeface="Poppins"/>
            </a:endParaRPr>
          </a:p>
        </p:txBody>
      </p:sp>
      <p:sp>
        <p:nvSpPr>
          <p:cNvPr id="24" name="Google Shape;383;p32">
            <a:extLst>
              <a:ext uri="{FF2B5EF4-FFF2-40B4-BE49-F238E27FC236}">
                <a16:creationId xmlns:a16="http://schemas.microsoft.com/office/drawing/2014/main" id="{049DBE17-6074-B592-C678-C08733749F5F}"/>
              </a:ext>
            </a:extLst>
          </p:cNvPr>
          <p:cNvSpPr txBox="1"/>
          <p:nvPr/>
        </p:nvSpPr>
        <p:spPr>
          <a:xfrm>
            <a:off x="13464266" y="3095818"/>
            <a:ext cx="2832600" cy="1181862"/>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err="1">
                <a:solidFill>
                  <a:srgbClr val="0B1320"/>
                </a:solidFill>
                <a:latin typeface="Poppins"/>
                <a:ea typeface="Poppins"/>
                <a:cs typeface="Poppins"/>
                <a:sym typeface="Poppins"/>
              </a:rPr>
              <a:t>Equipments</a:t>
            </a:r>
            <a:r>
              <a:rPr lang="en-US" sz="3200" b="1" dirty="0">
                <a:solidFill>
                  <a:srgbClr val="0B1320"/>
                </a:solidFill>
                <a:latin typeface="Poppins"/>
                <a:ea typeface="Poppins"/>
                <a:cs typeface="Poppins"/>
                <a:sym typeface="Poppins"/>
              </a:rPr>
              <a:t> used</a:t>
            </a:r>
            <a:endParaRPr dirty="0">
              <a:latin typeface="Poppins"/>
              <a:ea typeface="Poppins"/>
              <a:cs typeface="Poppins"/>
              <a:sym typeface="Poppins"/>
            </a:endParaRPr>
          </a:p>
        </p:txBody>
      </p:sp>
      <p:cxnSp>
        <p:nvCxnSpPr>
          <p:cNvPr id="27" name="Google Shape;359;p32">
            <a:extLst>
              <a:ext uri="{FF2B5EF4-FFF2-40B4-BE49-F238E27FC236}">
                <a16:creationId xmlns:a16="http://schemas.microsoft.com/office/drawing/2014/main" id="{D881F4A8-74DA-C61D-E838-3A825C5CCA39}"/>
              </a:ext>
            </a:extLst>
          </p:cNvPr>
          <p:cNvCxnSpPr>
            <a:cxnSpLocks/>
          </p:cNvCxnSpPr>
          <p:nvPr/>
        </p:nvCxnSpPr>
        <p:spPr>
          <a:xfrm>
            <a:off x="2945425" y="2836620"/>
            <a:ext cx="12010816" cy="13517"/>
          </a:xfrm>
          <a:prstGeom prst="straightConnector1">
            <a:avLst/>
          </a:prstGeom>
          <a:noFill/>
          <a:ln w="38100" cap="flat" cmpd="sng">
            <a:solidFill>
              <a:srgbClr val="000000"/>
            </a:solidFill>
            <a:prstDash val="solid"/>
            <a:round/>
            <a:headEnd type="none" w="sm" len="sm"/>
            <a:tailEnd type="none" w="sm" len="sm"/>
          </a:ln>
        </p:spPr>
      </p:cxnSp>
      <p:grpSp>
        <p:nvGrpSpPr>
          <p:cNvPr id="28" name="Google Shape;363;p32">
            <a:extLst>
              <a:ext uri="{FF2B5EF4-FFF2-40B4-BE49-F238E27FC236}">
                <a16:creationId xmlns:a16="http://schemas.microsoft.com/office/drawing/2014/main" id="{D57B4B1C-097B-355F-0031-7B780F2B1C55}"/>
              </a:ext>
            </a:extLst>
          </p:cNvPr>
          <p:cNvGrpSpPr/>
          <p:nvPr/>
        </p:nvGrpSpPr>
        <p:grpSpPr>
          <a:xfrm>
            <a:off x="2759639" y="2623765"/>
            <a:ext cx="371572" cy="373238"/>
            <a:chOff x="1813" y="0"/>
            <a:chExt cx="809173" cy="812800"/>
          </a:xfrm>
        </p:grpSpPr>
        <p:sp>
          <p:nvSpPr>
            <p:cNvPr id="29" name="Google Shape;364;p32">
              <a:extLst>
                <a:ext uri="{FF2B5EF4-FFF2-40B4-BE49-F238E27FC236}">
                  <a16:creationId xmlns:a16="http://schemas.microsoft.com/office/drawing/2014/main" id="{3C8D5923-BC7A-74B2-B2D6-57C6AE01703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60;p32">
              <a:extLst>
                <a:ext uri="{FF2B5EF4-FFF2-40B4-BE49-F238E27FC236}">
                  <a16:creationId xmlns:a16="http://schemas.microsoft.com/office/drawing/2014/main" id="{1B192A5A-1F42-CE5E-C6D8-4703FDA81D5B}"/>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31" name="Google Shape;380;p32">
            <a:extLst>
              <a:ext uri="{FF2B5EF4-FFF2-40B4-BE49-F238E27FC236}">
                <a16:creationId xmlns:a16="http://schemas.microsoft.com/office/drawing/2014/main" id="{469666C1-6D80-9EBA-8D4F-FD6FCC1E6CC6}"/>
              </a:ext>
            </a:extLst>
          </p:cNvPr>
          <p:cNvGrpSpPr/>
          <p:nvPr/>
        </p:nvGrpSpPr>
        <p:grpSpPr>
          <a:xfrm>
            <a:off x="14851076" y="2656759"/>
            <a:ext cx="371572" cy="373238"/>
            <a:chOff x="1813" y="0"/>
            <a:chExt cx="809173" cy="812800"/>
          </a:xfrm>
        </p:grpSpPr>
        <p:sp>
          <p:nvSpPr>
            <p:cNvPr id="32" name="Google Shape;381;p32">
              <a:extLst>
                <a:ext uri="{FF2B5EF4-FFF2-40B4-BE49-F238E27FC236}">
                  <a16:creationId xmlns:a16="http://schemas.microsoft.com/office/drawing/2014/main" id="{0D1D9F6A-AD1F-8FE2-3919-515079637B15}"/>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82;p32">
              <a:extLst>
                <a:ext uri="{FF2B5EF4-FFF2-40B4-BE49-F238E27FC236}">
                  <a16:creationId xmlns:a16="http://schemas.microsoft.com/office/drawing/2014/main" id="{CBAA36A1-1CAE-6D39-A062-9314697C3E2D}"/>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dirty="0">
                <a:solidFill>
                  <a:schemeClr val="dk1"/>
                </a:solidFill>
                <a:latin typeface="Calibri"/>
                <a:ea typeface="Calibri"/>
                <a:cs typeface="Calibri"/>
                <a:sym typeface="Calibri"/>
              </a:endParaRPr>
            </a:p>
          </p:txBody>
        </p:sp>
      </p:grpSp>
      <p:pic>
        <p:nvPicPr>
          <p:cNvPr id="1042" name="Picture 18" descr="Rheometers - TA Instruments">
            <a:extLst>
              <a:ext uri="{FF2B5EF4-FFF2-40B4-BE49-F238E27FC236}">
                <a16:creationId xmlns:a16="http://schemas.microsoft.com/office/drawing/2014/main" id="{B28D8680-5AAC-6769-D41E-4C09AEB2E57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092333" y="4435558"/>
            <a:ext cx="1390651" cy="1390651"/>
          </a:xfrm>
          <a:prstGeom prst="rect">
            <a:avLst/>
          </a:prstGeom>
          <a:noFill/>
          <a:extLst>
            <a:ext uri="{909E8E84-426E-40DD-AFC4-6F175D3DCCD1}">
              <a14:hiddenFill xmlns:a14="http://schemas.microsoft.com/office/drawing/2010/main">
                <a:solidFill>
                  <a:srgbClr val="FFFFFF"/>
                </a:solidFill>
              </a14:hiddenFill>
            </a:ext>
          </a:extLst>
        </p:spPr>
      </p:pic>
      <p:grpSp>
        <p:nvGrpSpPr>
          <p:cNvPr id="42" name="Google Shape;363;p32">
            <a:extLst>
              <a:ext uri="{FF2B5EF4-FFF2-40B4-BE49-F238E27FC236}">
                <a16:creationId xmlns:a16="http://schemas.microsoft.com/office/drawing/2014/main" id="{E66A63BE-9DD6-C2E3-D15E-D7A553AEC419}"/>
              </a:ext>
            </a:extLst>
          </p:cNvPr>
          <p:cNvGrpSpPr/>
          <p:nvPr/>
        </p:nvGrpSpPr>
        <p:grpSpPr>
          <a:xfrm>
            <a:off x="8579261" y="2645756"/>
            <a:ext cx="371572" cy="373238"/>
            <a:chOff x="1813" y="0"/>
            <a:chExt cx="809173" cy="812800"/>
          </a:xfrm>
        </p:grpSpPr>
        <p:sp>
          <p:nvSpPr>
            <p:cNvPr id="43" name="Google Shape;364;p32">
              <a:extLst>
                <a:ext uri="{FF2B5EF4-FFF2-40B4-BE49-F238E27FC236}">
                  <a16:creationId xmlns:a16="http://schemas.microsoft.com/office/drawing/2014/main" id="{D28EDA55-8C8B-7A48-03B9-01176750FC1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6874E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360;p32">
              <a:extLst>
                <a:ext uri="{FF2B5EF4-FFF2-40B4-BE49-F238E27FC236}">
                  <a16:creationId xmlns:a16="http://schemas.microsoft.com/office/drawing/2014/main" id="{1A38CC77-D284-C852-AA37-66D0151F9EE1}"/>
                </a:ext>
              </a:extLst>
            </p:cNvPr>
            <p:cNvSpPr txBox="1"/>
            <p:nvPr/>
          </p:nvSpPr>
          <p:spPr>
            <a:xfrm>
              <a:off x="76200" y="19050"/>
              <a:ext cx="660300" cy="71760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45" name="Google Shape;357;p32">
            <a:extLst>
              <a:ext uri="{FF2B5EF4-FFF2-40B4-BE49-F238E27FC236}">
                <a16:creationId xmlns:a16="http://schemas.microsoft.com/office/drawing/2014/main" id="{A59A0292-2FB8-CC8D-8E51-9E1B7C6F7875}"/>
              </a:ext>
            </a:extLst>
          </p:cNvPr>
          <p:cNvSpPr txBox="1"/>
          <p:nvPr/>
        </p:nvSpPr>
        <p:spPr>
          <a:xfrm>
            <a:off x="7069138" y="3166685"/>
            <a:ext cx="3295423" cy="590931"/>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dirty="0">
                <a:solidFill>
                  <a:srgbClr val="0B1320"/>
                </a:solidFill>
                <a:latin typeface="Poppins"/>
                <a:ea typeface="Poppins"/>
                <a:cs typeface="Poppins"/>
                <a:sym typeface="Poppins"/>
              </a:rPr>
              <a:t>Temperatures</a:t>
            </a:r>
            <a:endParaRPr dirty="0">
              <a:latin typeface="Poppins"/>
              <a:ea typeface="Poppins"/>
              <a:cs typeface="Poppins"/>
              <a:sym typeface="Poppins"/>
            </a:endParaRPr>
          </a:p>
        </p:txBody>
      </p:sp>
      <p:pic>
        <p:nvPicPr>
          <p:cNvPr id="18" name="Graphic 17" descr="Arrow Down with solid fill">
            <a:extLst>
              <a:ext uri="{FF2B5EF4-FFF2-40B4-BE49-F238E27FC236}">
                <a16:creationId xmlns:a16="http://schemas.microsoft.com/office/drawing/2014/main" id="{678A812F-0FDB-482D-23A7-D93C3EC7F545}"/>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484384" y="3657096"/>
            <a:ext cx="914400" cy="1703012"/>
          </a:xfrm>
          <a:prstGeom prst="rect">
            <a:avLst/>
          </a:prstGeom>
        </p:spPr>
      </p:pic>
      <p:pic>
        <p:nvPicPr>
          <p:cNvPr id="20" name="Graphic 19" descr="Arrow Down with solid fill">
            <a:extLst>
              <a:ext uri="{FF2B5EF4-FFF2-40B4-BE49-F238E27FC236}">
                <a16:creationId xmlns:a16="http://schemas.microsoft.com/office/drawing/2014/main" id="{2E865A0D-EFB1-5DA1-51E0-152DC0DBD07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753511">
            <a:off x="3191529" y="3344310"/>
            <a:ext cx="914400" cy="2045646"/>
          </a:xfrm>
          <a:prstGeom prst="rect">
            <a:avLst/>
          </a:prstGeom>
        </p:spPr>
      </p:pic>
      <p:pic>
        <p:nvPicPr>
          <p:cNvPr id="21" name="Graphic 20" descr="Arrow Down with solid fill">
            <a:extLst>
              <a:ext uri="{FF2B5EF4-FFF2-40B4-BE49-F238E27FC236}">
                <a16:creationId xmlns:a16="http://schemas.microsoft.com/office/drawing/2014/main" id="{16DD0D0B-56B1-4607-3D5D-8B71E739DB3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929553">
            <a:off x="1785504" y="3336927"/>
            <a:ext cx="914400" cy="2045646"/>
          </a:xfrm>
          <a:prstGeom prst="rect">
            <a:avLst/>
          </a:prstGeom>
        </p:spPr>
      </p:pic>
      <p:sp>
        <p:nvSpPr>
          <p:cNvPr id="22" name="TextBox 21">
            <a:extLst>
              <a:ext uri="{FF2B5EF4-FFF2-40B4-BE49-F238E27FC236}">
                <a16:creationId xmlns:a16="http://schemas.microsoft.com/office/drawing/2014/main" id="{7E831CFF-5C17-408F-ED85-413F34402562}"/>
              </a:ext>
            </a:extLst>
          </p:cNvPr>
          <p:cNvSpPr txBox="1"/>
          <p:nvPr/>
        </p:nvSpPr>
        <p:spPr>
          <a:xfrm>
            <a:off x="776117" y="4995570"/>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100 nm</a:t>
            </a:r>
            <a:endParaRPr lang="en-IN" sz="3000" dirty="0"/>
          </a:p>
        </p:txBody>
      </p:sp>
      <p:sp>
        <p:nvSpPr>
          <p:cNvPr id="23" name="TextBox 22">
            <a:extLst>
              <a:ext uri="{FF2B5EF4-FFF2-40B4-BE49-F238E27FC236}">
                <a16:creationId xmlns:a16="http://schemas.microsoft.com/office/drawing/2014/main" id="{8BBD7738-4E58-7158-5C67-867D03A1F832}"/>
              </a:ext>
            </a:extLst>
          </p:cNvPr>
          <p:cNvSpPr txBox="1"/>
          <p:nvPr/>
        </p:nvSpPr>
        <p:spPr>
          <a:xfrm>
            <a:off x="2170441" y="5360252"/>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300 nm</a:t>
            </a:r>
            <a:endParaRPr lang="en-IN" sz="3000" dirty="0"/>
          </a:p>
        </p:txBody>
      </p:sp>
      <p:sp>
        <p:nvSpPr>
          <p:cNvPr id="25" name="TextBox 24">
            <a:extLst>
              <a:ext uri="{FF2B5EF4-FFF2-40B4-BE49-F238E27FC236}">
                <a16:creationId xmlns:a16="http://schemas.microsoft.com/office/drawing/2014/main" id="{87EC6349-2492-DE73-3EE5-2947DA9CD7F2}"/>
              </a:ext>
            </a:extLst>
          </p:cNvPr>
          <p:cNvSpPr txBox="1"/>
          <p:nvPr/>
        </p:nvSpPr>
        <p:spPr>
          <a:xfrm>
            <a:off x="3776331" y="5006390"/>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500 nm</a:t>
            </a:r>
            <a:endParaRPr lang="en-IN" sz="3000" dirty="0"/>
          </a:p>
        </p:txBody>
      </p:sp>
      <p:pic>
        <p:nvPicPr>
          <p:cNvPr id="36" name="Graphic 35" descr="Arrow Down with solid fill">
            <a:extLst>
              <a:ext uri="{FF2B5EF4-FFF2-40B4-BE49-F238E27FC236}">
                <a16:creationId xmlns:a16="http://schemas.microsoft.com/office/drawing/2014/main" id="{73241AB8-1AE1-F901-ABEC-11FA64300D78}"/>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8275200" y="3732904"/>
            <a:ext cx="914400" cy="1703012"/>
          </a:xfrm>
          <a:prstGeom prst="rect">
            <a:avLst/>
          </a:prstGeom>
        </p:spPr>
      </p:pic>
      <p:pic>
        <p:nvPicPr>
          <p:cNvPr id="37" name="Graphic 36" descr="Arrow Down with solid fill">
            <a:extLst>
              <a:ext uri="{FF2B5EF4-FFF2-40B4-BE49-F238E27FC236}">
                <a16:creationId xmlns:a16="http://schemas.microsoft.com/office/drawing/2014/main" id="{6A0D80FE-5398-FF1A-EBAB-9DC0C4226416}"/>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18753511">
            <a:off x="8982345" y="3420118"/>
            <a:ext cx="914400" cy="2045646"/>
          </a:xfrm>
          <a:prstGeom prst="rect">
            <a:avLst/>
          </a:prstGeom>
        </p:spPr>
      </p:pic>
      <p:pic>
        <p:nvPicPr>
          <p:cNvPr id="38" name="Graphic 37" descr="Arrow Down with solid fill">
            <a:extLst>
              <a:ext uri="{FF2B5EF4-FFF2-40B4-BE49-F238E27FC236}">
                <a16:creationId xmlns:a16="http://schemas.microsoft.com/office/drawing/2014/main" id="{507D1EE0-0100-70FF-760D-C2BB09444229}"/>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rot="2929553">
            <a:off x="7576320" y="3412735"/>
            <a:ext cx="914400" cy="2045646"/>
          </a:xfrm>
          <a:prstGeom prst="rect">
            <a:avLst/>
          </a:prstGeom>
        </p:spPr>
      </p:pic>
      <p:sp>
        <p:nvSpPr>
          <p:cNvPr id="39" name="TextBox 38">
            <a:extLst>
              <a:ext uri="{FF2B5EF4-FFF2-40B4-BE49-F238E27FC236}">
                <a16:creationId xmlns:a16="http://schemas.microsoft.com/office/drawing/2014/main" id="{E68123A9-D0BC-E2DC-70D4-C8919C18AB33}"/>
              </a:ext>
            </a:extLst>
          </p:cNvPr>
          <p:cNvSpPr txBox="1"/>
          <p:nvPr/>
        </p:nvSpPr>
        <p:spPr>
          <a:xfrm>
            <a:off x="6566933" y="5071378"/>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20˚C </a:t>
            </a:r>
            <a:endParaRPr lang="en-IN" sz="3000" dirty="0"/>
          </a:p>
        </p:txBody>
      </p:sp>
      <p:sp>
        <p:nvSpPr>
          <p:cNvPr id="40" name="TextBox 39">
            <a:extLst>
              <a:ext uri="{FF2B5EF4-FFF2-40B4-BE49-F238E27FC236}">
                <a16:creationId xmlns:a16="http://schemas.microsoft.com/office/drawing/2014/main" id="{C0C48CC2-4604-BEFF-6A2E-6FE6FE6A506F}"/>
              </a:ext>
            </a:extLst>
          </p:cNvPr>
          <p:cNvSpPr txBox="1"/>
          <p:nvPr/>
        </p:nvSpPr>
        <p:spPr>
          <a:xfrm>
            <a:off x="8067040" y="5435679"/>
            <a:ext cx="1556904" cy="553998"/>
          </a:xfrm>
          <a:prstGeom prst="rect">
            <a:avLst/>
          </a:prstGeom>
          <a:noFill/>
        </p:spPr>
        <p:txBody>
          <a:bodyPr wrap="square">
            <a:spAutoFit/>
          </a:bodyPr>
          <a:lstStyle/>
          <a:p>
            <a:pPr algn="ctr"/>
            <a:r>
              <a:rPr lang="en-US" altLang="en-US" sz="3000" dirty="0">
                <a:solidFill>
                  <a:srgbClr val="0D0D0D"/>
                </a:solidFill>
                <a:latin typeface="Cambria" panose="02040503050406030204" pitchFamily="18" charset="0"/>
              </a:rPr>
              <a:t>30 ˚C</a:t>
            </a:r>
            <a:endParaRPr lang="en-IN" sz="3000" dirty="0"/>
          </a:p>
        </p:txBody>
      </p:sp>
      <p:sp>
        <p:nvSpPr>
          <p:cNvPr id="41" name="TextBox 40">
            <a:extLst>
              <a:ext uri="{FF2B5EF4-FFF2-40B4-BE49-F238E27FC236}">
                <a16:creationId xmlns:a16="http://schemas.microsoft.com/office/drawing/2014/main" id="{CB690F8C-FEF7-D97E-0EBA-BAB61F369873}"/>
              </a:ext>
            </a:extLst>
          </p:cNvPr>
          <p:cNvSpPr txBox="1"/>
          <p:nvPr/>
        </p:nvSpPr>
        <p:spPr>
          <a:xfrm>
            <a:off x="9567147" y="5082198"/>
            <a:ext cx="1556904" cy="553998"/>
          </a:xfrm>
          <a:prstGeom prst="rect">
            <a:avLst/>
          </a:prstGeom>
          <a:noFill/>
        </p:spPr>
        <p:txBody>
          <a:bodyPr wrap="square">
            <a:spAutoFit/>
          </a:bodyPr>
          <a:lstStyle/>
          <a:p>
            <a:pPr algn="ctr"/>
            <a:r>
              <a:rPr lang="en-US" sz="3000" dirty="0">
                <a:solidFill>
                  <a:srgbClr val="0D0D0D"/>
                </a:solidFill>
                <a:latin typeface="Cambria" panose="02040503050406030204" pitchFamily="18" charset="0"/>
              </a:rPr>
              <a:t>40</a:t>
            </a:r>
            <a:r>
              <a:rPr lang="en-US" altLang="en-US" sz="3000" dirty="0">
                <a:solidFill>
                  <a:srgbClr val="0D0D0D"/>
                </a:solidFill>
                <a:latin typeface="Cambria" panose="02040503050406030204" pitchFamily="18" charset="0"/>
              </a:rPr>
              <a:t> ˚C</a:t>
            </a:r>
            <a:endParaRPr lang="en-IN" sz="3000" dirty="0"/>
          </a:p>
        </p:txBody>
      </p:sp>
      <p:pic>
        <p:nvPicPr>
          <p:cNvPr id="1038" name="Picture 14" descr="Gloves - Free sports icons">
            <a:extLst>
              <a:ext uri="{FF2B5EF4-FFF2-40B4-BE49-F238E27FC236}">
                <a16:creationId xmlns:a16="http://schemas.microsoft.com/office/drawing/2014/main" id="{3E148A2F-4007-8089-C933-9CBF5AF14DFE}"/>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2447441" y="4593765"/>
            <a:ext cx="1223990" cy="1223990"/>
          </a:xfrm>
          <a:prstGeom prst="rect">
            <a:avLst/>
          </a:prstGeom>
          <a:noFill/>
          <a:extLst>
            <a:ext uri="{909E8E84-426E-40DD-AFC4-6F175D3DCCD1}">
              <a14:hiddenFill xmlns:a14="http://schemas.microsoft.com/office/drawing/2010/main">
                <a:solidFill>
                  <a:srgbClr val="FFFFFF"/>
                </a:solidFill>
              </a14:hiddenFill>
            </a:ext>
          </a:extLst>
        </p:spPr>
      </p:pic>
      <p:pic>
        <p:nvPicPr>
          <p:cNvPr id="47" name="Picture 46" descr="A blue and white metal box&#10;&#10;Description automatically generated">
            <a:extLst>
              <a:ext uri="{FF2B5EF4-FFF2-40B4-BE49-F238E27FC236}">
                <a16:creationId xmlns:a16="http://schemas.microsoft.com/office/drawing/2014/main" id="{0B75B179-2680-15B6-2540-AED45A36E4B9}"/>
              </a:ext>
            </a:extLst>
          </p:cNvPr>
          <p:cNvPicPr>
            <a:picLocks noChangeAspect="1"/>
          </p:cNvPicPr>
          <p:nvPr/>
        </p:nvPicPr>
        <p:blipFill rotWithShape="1">
          <a:blip r:embed="rId14"/>
          <a:srcRect t="19150" b="19230"/>
          <a:stretch/>
        </p:blipFill>
        <p:spPr>
          <a:xfrm>
            <a:off x="14545350" y="6711042"/>
            <a:ext cx="2937634" cy="2373441"/>
          </a:xfrm>
          <a:prstGeom prst="rect">
            <a:avLst/>
          </a:prstGeom>
        </p:spPr>
      </p:pic>
      <p:sp>
        <p:nvSpPr>
          <p:cNvPr id="6" name="TextBox 5">
            <a:extLst>
              <a:ext uri="{FF2B5EF4-FFF2-40B4-BE49-F238E27FC236}">
                <a16:creationId xmlns:a16="http://schemas.microsoft.com/office/drawing/2014/main" id="{6FC99114-C34D-88E0-E1C6-69102A613206}"/>
              </a:ext>
            </a:extLst>
          </p:cNvPr>
          <p:cNvSpPr txBox="1"/>
          <p:nvPr/>
        </p:nvSpPr>
        <p:spPr>
          <a:xfrm>
            <a:off x="671777" y="6202581"/>
            <a:ext cx="9144000" cy="63094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3500" b="1" dirty="0">
                <a:latin typeface="Cambria" panose="02040503050406030204" pitchFamily="18" charset="0"/>
              </a:rPr>
              <a:t>2</a:t>
            </a:r>
            <a:r>
              <a:rPr kumimoji="0" lang="en-US" altLang="en-US" sz="3500" b="1" i="0" u="none" strike="noStrike" cap="none" normalizeH="0" baseline="0" dirty="0">
                <a:ln>
                  <a:noFill/>
                </a:ln>
                <a:solidFill>
                  <a:srgbClr val="000000"/>
                </a:solidFill>
                <a:effectLst/>
                <a:latin typeface="Cambria" panose="02040503050406030204" pitchFamily="18" charset="0"/>
              </a:rPr>
              <a:t>.2</a:t>
            </a:r>
            <a:r>
              <a:rPr kumimoji="0" lang="en-US" altLang="en-US" sz="3500" b="1" i="0" u="none" strike="noStrike" cap="none" normalizeH="0" baseline="0" dirty="0">
                <a:ln>
                  <a:noFill/>
                </a:ln>
                <a:solidFill>
                  <a:srgbClr val="0D0D0D"/>
                </a:solidFill>
                <a:effectLst/>
                <a:latin typeface="Cambria" panose="02040503050406030204" pitchFamily="18" charset="0"/>
              </a:rPr>
              <a:t> Sample Preparation</a:t>
            </a:r>
            <a:endParaRPr kumimoji="0" lang="en-US" altLang="en-US" sz="3500" b="1" i="0" u="none" strike="noStrike" cap="none" normalizeH="0" baseline="0" dirty="0">
              <a:ln>
                <a:noFill/>
              </a:ln>
              <a:solidFill>
                <a:schemeClr val="tx1"/>
              </a:solidFill>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3"/>
        <p:cNvGrpSpPr/>
        <p:nvPr/>
      </p:nvGrpSpPr>
      <p:grpSpPr>
        <a:xfrm>
          <a:off x="0" y="0"/>
          <a:ext cx="0" cy="0"/>
          <a:chOff x="0" y="0"/>
          <a:chExt cx="0" cy="0"/>
        </a:xfrm>
      </p:grpSpPr>
      <p:sp>
        <p:nvSpPr>
          <p:cNvPr id="3" name="TextBox 2">
            <a:extLst>
              <a:ext uri="{FF2B5EF4-FFF2-40B4-BE49-F238E27FC236}">
                <a16:creationId xmlns:a16="http://schemas.microsoft.com/office/drawing/2014/main" id="{91A2237A-930C-0343-0131-2FA753B38B13}"/>
              </a:ext>
            </a:extLst>
          </p:cNvPr>
          <p:cNvSpPr txBox="1"/>
          <p:nvPr/>
        </p:nvSpPr>
        <p:spPr>
          <a:xfrm>
            <a:off x="854792" y="5436623"/>
            <a:ext cx="10545711" cy="5016758"/>
          </a:xfrm>
          <a:prstGeom prst="rect">
            <a:avLst/>
          </a:prstGeom>
          <a:noFill/>
        </p:spPr>
        <p:txBody>
          <a:bodyPr wrap="square">
            <a:spAutoFit/>
          </a:bodyPr>
          <a:lstStyle/>
          <a:p>
            <a:pPr rtl="0" fontAlgn="base">
              <a:spcBef>
                <a:spcPts val="0"/>
              </a:spcBef>
              <a:spcAft>
                <a:spcPts val="1200"/>
              </a:spcAft>
            </a:pPr>
            <a:endParaRPr lang="en-US" sz="3000" b="0" i="0" u="none" strike="noStrike" dirty="0">
              <a:solidFill>
                <a:srgbClr val="0D0D0D"/>
              </a:solidFill>
              <a:effectLst/>
              <a:latin typeface="Cambria" panose="02040503050406030204" pitchFamily="18" charset="0"/>
            </a:endParaRPr>
          </a:p>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dirty="0">
                <a:latin typeface="Cambria" panose="02040503050406030204" pitchFamily="18" charset="0"/>
              </a:rPr>
              <a:t>2</a:t>
            </a:r>
            <a:r>
              <a:rPr lang="en-US" sz="4000" b="1" i="0" u="none" strike="noStrike" dirty="0">
                <a:solidFill>
                  <a:srgbClr val="000000"/>
                </a:solidFill>
                <a:effectLst/>
                <a:latin typeface="Cambria" panose="02040503050406030204" pitchFamily="18" charset="0"/>
              </a:rPr>
              <a:t>.</a:t>
            </a:r>
            <a:r>
              <a:rPr lang="en-US" sz="4000" b="1" i="0" u="none" strike="noStrike" dirty="0">
                <a:solidFill>
                  <a:srgbClr val="0D0D0D"/>
                </a:solidFill>
                <a:effectLst/>
                <a:latin typeface="Cambria" panose="02040503050406030204" pitchFamily="18" charset="0"/>
              </a:rPr>
              <a:t>4 Data Collection</a:t>
            </a:r>
            <a:endParaRPr lang="en-US" sz="4000" b="0" dirty="0">
              <a:effectLst/>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 The viscosity data obtained from the rheology tests served as the training dataset for the </a:t>
            </a:r>
            <a:r>
              <a:rPr lang="en-US" sz="3000" dirty="0">
                <a:solidFill>
                  <a:srgbClr val="0D0D0D"/>
                </a:solidFill>
                <a:latin typeface="Cambria" panose="02040503050406030204" pitchFamily="18" charset="0"/>
              </a:rPr>
              <a:t>machine learning</a:t>
            </a:r>
            <a:r>
              <a:rPr lang="en-US" sz="3000" b="0" i="0" u="none" strike="noStrike" dirty="0">
                <a:solidFill>
                  <a:srgbClr val="0D0D0D"/>
                </a:solidFill>
                <a:effectLst/>
                <a:latin typeface="Cambria" panose="02040503050406030204" pitchFamily="18" charset="0"/>
              </a:rPr>
              <a:t> models.</a:t>
            </a: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 Each data point will consist of:</a:t>
            </a:r>
          </a:p>
          <a:p>
            <a:pPr marL="12700" rtl="0" fontAlgn="base">
              <a:spcBef>
                <a:spcPts val="0"/>
              </a:spcBef>
              <a:spcAft>
                <a:spcPts val="0"/>
              </a:spcAft>
            </a:pPr>
            <a:r>
              <a:rPr lang="en-US" sz="3000" b="0" i="0" u="none" strike="noStrike" dirty="0">
                <a:solidFill>
                  <a:srgbClr val="0D0D0D"/>
                </a:solidFill>
                <a:effectLst/>
                <a:latin typeface="Cambria" panose="02040503050406030204" pitchFamily="18" charset="0"/>
              </a:rPr>
              <a:t>	Input: Shear rate, temperature, nanoparticle size</a:t>
            </a:r>
          </a:p>
          <a:p>
            <a:pPr marL="12700" rtl="0" fontAlgn="base">
              <a:spcBef>
                <a:spcPts val="0"/>
              </a:spcBef>
              <a:spcAft>
                <a:spcPts val="1200"/>
              </a:spcAft>
            </a:pPr>
            <a:r>
              <a:rPr lang="en-US" sz="3000" b="0" i="0" u="none" strike="noStrike" dirty="0">
                <a:solidFill>
                  <a:srgbClr val="0D0D0D"/>
                </a:solidFill>
                <a:effectLst/>
                <a:latin typeface="Cambria" panose="02040503050406030204" pitchFamily="18" charset="0"/>
              </a:rPr>
              <a:t>	Output: Viscosity</a:t>
            </a:r>
          </a:p>
          <a:p>
            <a:br>
              <a:rPr lang="en-US" sz="3000" dirty="0"/>
            </a:br>
            <a:endParaRPr lang="en-IN" sz="3000" dirty="0"/>
          </a:p>
        </p:txBody>
      </p:sp>
      <p:pic>
        <p:nvPicPr>
          <p:cNvPr id="4" name="Picture 3" descr="A machine on a table&#10;&#10;Description automatically generated">
            <a:extLst>
              <a:ext uri="{FF2B5EF4-FFF2-40B4-BE49-F238E27FC236}">
                <a16:creationId xmlns:a16="http://schemas.microsoft.com/office/drawing/2014/main" id="{271272FF-E952-484B-C1DD-D9CFF1F53DB3}"/>
              </a:ext>
            </a:extLst>
          </p:cNvPr>
          <p:cNvPicPr>
            <a:picLocks noChangeAspect="1"/>
          </p:cNvPicPr>
          <p:nvPr/>
        </p:nvPicPr>
        <p:blipFill>
          <a:blip r:embed="rId3"/>
          <a:stretch>
            <a:fillRect/>
          </a:stretch>
        </p:blipFill>
        <p:spPr>
          <a:xfrm>
            <a:off x="13229304" y="696791"/>
            <a:ext cx="3142021" cy="4189361"/>
          </a:xfrm>
          <a:prstGeom prst="rect">
            <a:avLst/>
          </a:prstGeom>
        </p:spPr>
      </p:pic>
      <p:sp>
        <p:nvSpPr>
          <p:cNvPr id="6" name="TextBox 5">
            <a:extLst>
              <a:ext uri="{FF2B5EF4-FFF2-40B4-BE49-F238E27FC236}">
                <a16:creationId xmlns:a16="http://schemas.microsoft.com/office/drawing/2014/main" id="{9A0B4D2C-9E6E-2063-A2B1-7483D704BB0D}"/>
              </a:ext>
            </a:extLst>
          </p:cNvPr>
          <p:cNvSpPr txBox="1"/>
          <p:nvPr/>
        </p:nvSpPr>
        <p:spPr>
          <a:xfrm>
            <a:off x="1275120" y="1277851"/>
            <a:ext cx="9705053" cy="4093428"/>
          </a:xfrm>
          <a:prstGeom prst="rect">
            <a:avLst/>
          </a:prstGeom>
          <a:noFill/>
        </p:spPr>
        <p:txBody>
          <a:bodyPr wrap="square">
            <a:spAutoFit/>
          </a:bodyPr>
          <a:lstStyle/>
          <a:p>
            <a:pPr algn="ctr" rtl="0">
              <a:spcBef>
                <a:spcPts val="1200"/>
              </a:spcBef>
              <a:spcAft>
                <a:spcPts val="1200"/>
              </a:spcAft>
            </a:pPr>
            <a:r>
              <a:rPr lang="en-US" sz="4000" b="1" i="0" u="none" strike="noStrike" dirty="0">
                <a:solidFill>
                  <a:srgbClr val="0D0D0D"/>
                </a:solidFill>
                <a:effectLst/>
                <a:latin typeface="Cambria" panose="02040503050406030204" pitchFamily="18" charset="0"/>
              </a:rPr>
              <a:t>2.3 Rheology Testing</a:t>
            </a:r>
            <a:endParaRPr lang="en-US" sz="4000" b="0" dirty="0">
              <a:effectLst/>
            </a:endParaRPr>
          </a:p>
          <a:p>
            <a:pPr rtl="0" fontAlgn="base">
              <a:spcBef>
                <a:spcPts val="0"/>
              </a:spcBef>
              <a:spcAft>
                <a:spcPts val="0"/>
              </a:spcAft>
              <a:buFont typeface="Arial" panose="020B0604020202020204" pitchFamily="34" charset="0"/>
              <a:buChar char="•"/>
            </a:pPr>
            <a:r>
              <a:rPr lang="en-US" sz="3000" b="0" i="0" u="none" strike="noStrike" dirty="0">
                <a:solidFill>
                  <a:srgbClr val="0D0D0D"/>
                </a:solidFill>
                <a:effectLst/>
                <a:latin typeface="Cambria" panose="02040503050406030204" pitchFamily="18" charset="0"/>
              </a:rPr>
              <a:t> </a:t>
            </a:r>
            <a:r>
              <a:rPr lang="en-IN" sz="3000" dirty="0">
                <a:latin typeface="Cambria" panose="02040503050406030204" pitchFamily="18" charset="0"/>
              </a:rPr>
              <a:t>Using the prepared samples, we conducted rheology testing on the rheometer.</a:t>
            </a:r>
          </a:p>
          <a:p>
            <a:pPr rtl="0" fontAlgn="base">
              <a:spcBef>
                <a:spcPts val="0"/>
              </a:spcBef>
              <a:spcAft>
                <a:spcPts val="0"/>
              </a:spcAft>
              <a:buFont typeface="Arial" panose="020B0604020202020204" pitchFamily="34" charset="0"/>
              <a:buChar char="•"/>
            </a:pPr>
            <a:r>
              <a:rPr lang="en-IN" sz="3000" dirty="0">
                <a:latin typeface="Cambria" panose="02040503050406030204" pitchFamily="18" charset="0"/>
              </a:rPr>
              <a:t> Viscosity measurements were taken at various shear rates (controlled by the rheometer settings) at the specified temperatures.</a:t>
            </a:r>
          </a:p>
          <a:p>
            <a:pPr rtl="0" fontAlgn="base">
              <a:spcBef>
                <a:spcPts val="0"/>
              </a:spcBef>
              <a:spcAft>
                <a:spcPts val="0"/>
              </a:spcAft>
              <a:buFont typeface="Arial" panose="020B0604020202020204" pitchFamily="34" charset="0"/>
              <a:buChar char="•"/>
            </a:pPr>
            <a:r>
              <a:rPr lang="en-IN" sz="3000" dirty="0">
                <a:latin typeface="Cambria" panose="02040503050406030204" pitchFamily="18" charset="0"/>
              </a:rPr>
              <a:t>Data collected included shear rate, temperature, and the corresponding viscosity values for each sample.</a:t>
            </a:r>
            <a:endParaRPr lang="en-US" sz="3000" b="0" i="0" u="none" strike="noStrike" dirty="0">
              <a:solidFill>
                <a:srgbClr val="0D0D0D"/>
              </a:solidFill>
              <a:effectLst/>
              <a:latin typeface="Cambria" panose="02040503050406030204" pitchFamily="18" charset="0"/>
            </a:endParaRPr>
          </a:p>
        </p:txBody>
      </p:sp>
      <p:pic>
        <p:nvPicPr>
          <p:cNvPr id="5" name="Picture 4" descr="A table of numbers and a few degrees&#10;&#10;Description automatically generated with medium confidence">
            <a:extLst>
              <a:ext uri="{FF2B5EF4-FFF2-40B4-BE49-F238E27FC236}">
                <a16:creationId xmlns:a16="http://schemas.microsoft.com/office/drawing/2014/main" id="{C08A5492-E30C-7007-B427-47B48B749E6A}"/>
              </a:ext>
            </a:extLst>
          </p:cNvPr>
          <p:cNvPicPr>
            <a:picLocks noChangeAspect="1"/>
          </p:cNvPicPr>
          <p:nvPr/>
        </p:nvPicPr>
        <p:blipFill>
          <a:blip r:embed="rId4"/>
          <a:stretch>
            <a:fillRect/>
          </a:stretch>
        </p:blipFill>
        <p:spPr>
          <a:xfrm>
            <a:off x="13229304" y="4993353"/>
            <a:ext cx="3292125" cy="4724809"/>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p:cNvGrpSpPr/>
        <p:nvPr/>
      </p:nvGrpSpPr>
      <p:grpSpPr>
        <a:xfrm>
          <a:off x="0" y="0"/>
          <a:ext cx="0" cy="0"/>
          <a:chOff x="0" y="0"/>
          <a:chExt cx="0" cy="0"/>
        </a:xfrm>
      </p:grpSpPr>
      <p:sp>
        <p:nvSpPr>
          <p:cNvPr id="3" name="TextBox 2">
            <a:extLst>
              <a:ext uri="{FF2B5EF4-FFF2-40B4-BE49-F238E27FC236}">
                <a16:creationId xmlns:a16="http://schemas.microsoft.com/office/drawing/2014/main" id="{1220372D-69A9-452A-8C2C-28DCBC3E43EE}"/>
              </a:ext>
            </a:extLst>
          </p:cNvPr>
          <p:cNvSpPr txBox="1"/>
          <p:nvPr/>
        </p:nvSpPr>
        <p:spPr>
          <a:xfrm>
            <a:off x="1516380" y="2388367"/>
            <a:ext cx="15255240" cy="4555093"/>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dirty="0">
                <a:latin typeface="Cambria" panose="02040503050406030204" pitchFamily="18" charset="0"/>
              </a:rPr>
              <a:t>2</a:t>
            </a:r>
            <a:r>
              <a:rPr lang="en-US" sz="4000" b="0" i="0" u="none" strike="noStrike" dirty="0">
                <a:solidFill>
                  <a:srgbClr val="000000"/>
                </a:solidFill>
                <a:effectLst/>
                <a:latin typeface="Cambria" panose="02040503050406030204" pitchFamily="18" charset="0"/>
              </a:rPr>
              <a:t>.</a:t>
            </a:r>
            <a:r>
              <a:rPr lang="en-US" sz="4000" b="1" i="0" u="none" strike="noStrike" dirty="0">
                <a:solidFill>
                  <a:srgbClr val="0D0D0D"/>
                </a:solidFill>
                <a:effectLst/>
                <a:latin typeface="Cambria" panose="02040503050406030204" pitchFamily="18" charset="0"/>
              </a:rPr>
              <a:t>5 Artificial Neural Network (ANN) Model Development</a:t>
            </a:r>
            <a:endParaRPr lang="en-US" sz="4000" b="0" dirty="0">
              <a:effectLst/>
            </a:endParaRPr>
          </a:p>
          <a:p>
            <a:pPr marL="457200" indent="-457200" rtl="0" fontAlgn="base">
              <a:spcBef>
                <a:spcPts val="0"/>
              </a:spcBef>
              <a:spcAft>
                <a:spcPts val="0"/>
              </a:spcAft>
              <a:buFont typeface="Arial" panose="020B0604020202020204" pitchFamily="34" charset="0"/>
              <a:buChar char="•"/>
            </a:pPr>
            <a:r>
              <a:rPr lang="en-US" sz="3000" dirty="0">
                <a:solidFill>
                  <a:srgbClr val="0D0D0D"/>
                </a:solidFill>
                <a:latin typeface="Cambria" panose="02040503050406030204" pitchFamily="18" charset="0"/>
              </a:rPr>
              <a:t>D</a:t>
            </a:r>
            <a:r>
              <a:rPr lang="en-US" sz="3000" b="0" i="0" u="none" strike="noStrike" dirty="0">
                <a:solidFill>
                  <a:srgbClr val="0D0D0D"/>
                </a:solidFill>
                <a:effectLst/>
                <a:latin typeface="Cambria" panose="02040503050406030204" pitchFamily="18" charset="0"/>
              </a:rPr>
              <a:t>esign an ANN model using software like TensorFlow or </a:t>
            </a:r>
            <a:r>
              <a:rPr lang="en-US" sz="3000" b="0" i="0" u="none" strike="noStrike" dirty="0" err="1">
                <a:solidFill>
                  <a:srgbClr val="0D0D0D"/>
                </a:solidFill>
                <a:effectLst/>
                <a:latin typeface="Cambria" panose="02040503050406030204" pitchFamily="18" charset="0"/>
              </a:rPr>
              <a:t>PyTorch</a:t>
            </a:r>
            <a:r>
              <a:rPr lang="en-US" sz="3000" b="0" i="0" u="none" strike="noStrike" dirty="0">
                <a:solidFill>
                  <a:srgbClr val="0D0D0D"/>
                </a:solidFill>
                <a:effectLst/>
                <a:latin typeface="Cambria" panose="02040503050406030204" pitchFamily="18" charset="0"/>
              </a:rPr>
              <a:t>.</a:t>
            </a:r>
          </a:p>
          <a:p>
            <a:pPr rtl="0" fontAlgn="base">
              <a:spcBef>
                <a:spcPts val="0"/>
              </a:spcBef>
              <a:spcAft>
                <a:spcPts val="0"/>
              </a:spcAft>
            </a:pPr>
            <a:endParaRPr lang="en-US" sz="3000" dirty="0">
              <a:solidFill>
                <a:srgbClr val="0D0D0D"/>
              </a:solidFill>
              <a:latin typeface="Cambria" panose="02040503050406030204" pitchFamily="18" charset="0"/>
            </a:endParaRPr>
          </a:p>
          <a:p>
            <a:pPr rtl="0" fontAlgn="base">
              <a:spcBef>
                <a:spcPts val="0"/>
              </a:spcBef>
              <a:spcAft>
                <a:spcPts val="0"/>
              </a:spcAft>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dirty="0">
              <a:solidFill>
                <a:srgbClr val="0D0D0D"/>
              </a:solidFill>
              <a:latin typeface="Cambria" panose="02040503050406030204" pitchFamily="18" charset="0"/>
            </a:endParaRPr>
          </a:p>
          <a:p>
            <a:pPr rtl="0" fontAlgn="base">
              <a:spcBef>
                <a:spcPts val="0"/>
              </a:spcBef>
              <a:spcAft>
                <a:spcPts val="0"/>
              </a:spcAft>
              <a:buFont typeface="Arial" panose="020B0604020202020204" pitchFamily="34" charset="0"/>
              <a:buChar char="•"/>
            </a:pPr>
            <a:endParaRPr lang="en-US" sz="3000" b="0" i="0" u="none" strike="noStrike" dirty="0">
              <a:solidFill>
                <a:srgbClr val="0D0D0D"/>
              </a:solidFill>
              <a:effectLst/>
              <a:latin typeface="Cambria" panose="02040503050406030204" pitchFamily="18" charset="0"/>
            </a:endParaRPr>
          </a:p>
        </p:txBody>
      </p:sp>
      <p:sp>
        <p:nvSpPr>
          <p:cNvPr id="4" name="Google Shape;337;p29">
            <a:extLst>
              <a:ext uri="{FF2B5EF4-FFF2-40B4-BE49-F238E27FC236}">
                <a16:creationId xmlns:a16="http://schemas.microsoft.com/office/drawing/2014/main" id="{9CA79551-72D6-33EE-C24C-431E733FA0C7}"/>
              </a:ext>
            </a:extLst>
          </p:cNvPr>
          <p:cNvSpPr txBox="1"/>
          <p:nvPr/>
        </p:nvSpPr>
        <p:spPr>
          <a:xfrm>
            <a:off x="0" y="430128"/>
            <a:ext cx="18288000" cy="187740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sz="7000" dirty="0">
                <a:solidFill>
                  <a:srgbClr val="6874E8"/>
                </a:solidFill>
                <a:latin typeface="Poppins Black"/>
                <a:ea typeface="Poppins Black"/>
                <a:cs typeface="Poppins Black"/>
                <a:sym typeface="Poppins Black"/>
              </a:rPr>
              <a:t>Computational aspect:</a:t>
            </a:r>
          </a:p>
          <a:p>
            <a:pPr marL="0" lvl="0" indent="0" algn="ctr" rtl="0">
              <a:spcBef>
                <a:spcPts val="0"/>
              </a:spcBef>
              <a:spcAft>
                <a:spcPts val="0"/>
              </a:spcAft>
              <a:buNone/>
            </a:pPr>
            <a:r>
              <a:rPr lang="en-US" sz="4000" dirty="0">
                <a:solidFill>
                  <a:srgbClr val="6874E8"/>
                </a:solidFill>
                <a:latin typeface="Poppins Black"/>
                <a:ea typeface="Poppins Black"/>
                <a:cs typeface="Poppins Black"/>
                <a:sym typeface="Poppins Black"/>
              </a:rPr>
              <a:t>(Proposed Earlier)</a:t>
            </a:r>
          </a:p>
        </p:txBody>
      </p:sp>
      <p:pic>
        <p:nvPicPr>
          <p:cNvPr id="3074" name="Picture 2" descr="Artificial neural network architecture (ANN i-h 1-h 2-h n-o). | Download  Scientific Diagram">
            <a:extLst>
              <a:ext uri="{FF2B5EF4-FFF2-40B4-BE49-F238E27FC236}">
                <a16:creationId xmlns:a16="http://schemas.microsoft.com/office/drawing/2014/main" id="{6FB36A42-6E6B-AFD8-AC54-1E5CB9823E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40768" y="4814920"/>
            <a:ext cx="6578519" cy="385423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0A4925E-6AB4-9AF5-4160-F1DD07044807}"/>
              </a:ext>
            </a:extLst>
          </p:cNvPr>
          <p:cNvSpPr txBox="1"/>
          <p:nvPr/>
        </p:nvSpPr>
        <p:spPr>
          <a:xfrm>
            <a:off x="13674886" y="6108095"/>
            <a:ext cx="3565311" cy="830997"/>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output layer will predict the viscosity.</a:t>
            </a:r>
          </a:p>
        </p:txBody>
      </p:sp>
      <p:sp>
        <p:nvSpPr>
          <p:cNvPr id="7" name="TextBox 6">
            <a:extLst>
              <a:ext uri="{FF2B5EF4-FFF2-40B4-BE49-F238E27FC236}">
                <a16:creationId xmlns:a16="http://schemas.microsoft.com/office/drawing/2014/main" id="{837D665A-218D-01CF-F3F9-A99E495BBB76}"/>
              </a:ext>
            </a:extLst>
          </p:cNvPr>
          <p:cNvSpPr txBox="1"/>
          <p:nvPr/>
        </p:nvSpPr>
        <p:spPr>
          <a:xfrm>
            <a:off x="856120" y="5897363"/>
            <a:ext cx="3747483" cy="1569660"/>
          </a:xfrm>
          <a:prstGeom prst="rect">
            <a:avLst/>
          </a:prstGeom>
          <a:noFill/>
        </p:spPr>
        <p:txBody>
          <a:bodyPr wrap="square">
            <a:spAutoFit/>
          </a:bodyPr>
          <a:lstStyle/>
          <a:p>
            <a:pPr algn="ctr" rtl="0" fontAlgn="base">
              <a:spcBef>
                <a:spcPts val="0"/>
              </a:spcBef>
              <a:spcAft>
                <a:spcPts val="0"/>
              </a:spcAft>
            </a:pPr>
            <a:r>
              <a:rPr lang="en-US" sz="2400" b="0" i="0" u="none" strike="noStrike" dirty="0">
                <a:solidFill>
                  <a:srgbClr val="0D0D0D"/>
                </a:solidFill>
                <a:effectLst/>
                <a:latin typeface="Cambria" panose="02040503050406030204" pitchFamily="18" charset="0"/>
              </a:rPr>
              <a:t>The input layer will have nodes for shear rate, temperature, and nanoparticle size.</a:t>
            </a:r>
          </a:p>
        </p:txBody>
      </p:sp>
      <p:pic>
        <p:nvPicPr>
          <p:cNvPr id="9" name="Graphic 8" descr="Arrow: Slight curve with solid fill">
            <a:extLst>
              <a:ext uri="{FF2B5EF4-FFF2-40B4-BE49-F238E27FC236}">
                <a16:creationId xmlns:a16="http://schemas.microsoft.com/office/drawing/2014/main" id="{827ED195-B998-C4F5-9004-4B65B81A792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81309" y="6030937"/>
            <a:ext cx="1302513" cy="1302513"/>
          </a:xfrm>
          <a:prstGeom prst="rect">
            <a:avLst/>
          </a:prstGeom>
        </p:spPr>
      </p:pic>
      <p:pic>
        <p:nvPicPr>
          <p:cNvPr id="10" name="Graphic 9" descr="Arrow: Slight curve with solid fill">
            <a:extLst>
              <a:ext uri="{FF2B5EF4-FFF2-40B4-BE49-F238E27FC236}">
                <a16:creationId xmlns:a16="http://schemas.microsoft.com/office/drawing/2014/main" id="{BFE753E7-FC45-7276-BBC3-1AE0E5B8FA2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rot="11007717">
            <a:off x="12688639" y="5636580"/>
            <a:ext cx="1302513" cy="13025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22">
          <a:extLst>
            <a:ext uri="{FF2B5EF4-FFF2-40B4-BE49-F238E27FC236}">
              <a16:creationId xmlns:a16="http://schemas.microsoft.com/office/drawing/2014/main" id="{04685FA8-9677-49AC-F251-1018FEDE3675}"/>
            </a:ext>
          </a:extLst>
        </p:cNvPr>
        <p:cNvGrpSpPr/>
        <p:nvPr/>
      </p:nvGrpSpPr>
      <p:grpSpPr>
        <a:xfrm>
          <a:off x="0" y="0"/>
          <a:ext cx="0" cy="0"/>
          <a:chOff x="0" y="0"/>
          <a:chExt cx="0" cy="0"/>
        </a:xfrm>
      </p:grpSpPr>
      <p:sp>
        <p:nvSpPr>
          <p:cNvPr id="4" name="Google Shape;337;p29">
            <a:extLst>
              <a:ext uri="{FF2B5EF4-FFF2-40B4-BE49-F238E27FC236}">
                <a16:creationId xmlns:a16="http://schemas.microsoft.com/office/drawing/2014/main" id="{C0B6F008-0D55-376D-8F37-999F82ECA9E9}"/>
              </a:ext>
            </a:extLst>
          </p:cNvPr>
          <p:cNvSpPr txBox="1"/>
          <p:nvPr/>
        </p:nvSpPr>
        <p:spPr>
          <a:xfrm>
            <a:off x="-339213" y="400631"/>
            <a:ext cx="9483213" cy="92329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IN" sz="4800" dirty="0">
                <a:solidFill>
                  <a:srgbClr val="6874E8"/>
                </a:solidFill>
                <a:latin typeface="Poppins Black" panose="00000A00000000000000" pitchFamily="2" charset="0"/>
                <a:cs typeface="Poppins Black" panose="00000A00000000000000" pitchFamily="2" charset="0"/>
              </a:rPr>
              <a:t>Refining Our Approach</a:t>
            </a:r>
            <a:endParaRPr lang="en-US" sz="4800" dirty="0">
              <a:solidFill>
                <a:srgbClr val="6874E8"/>
              </a:solidFill>
              <a:latin typeface="Poppins Black" panose="00000A00000000000000" pitchFamily="2" charset="0"/>
              <a:ea typeface="Poppins Black"/>
              <a:cs typeface="Poppins Black" panose="00000A00000000000000" pitchFamily="2" charset="0"/>
              <a:sym typeface="Poppins Black"/>
            </a:endParaRPr>
          </a:p>
        </p:txBody>
      </p:sp>
      <p:pic>
        <p:nvPicPr>
          <p:cNvPr id="6" name="Picture 5">
            <a:extLst>
              <a:ext uri="{FF2B5EF4-FFF2-40B4-BE49-F238E27FC236}">
                <a16:creationId xmlns:a16="http://schemas.microsoft.com/office/drawing/2014/main" id="{C9A1D349-0153-F98B-C4A6-350C1FC0EDFD}"/>
              </a:ext>
            </a:extLst>
          </p:cNvPr>
          <p:cNvPicPr>
            <a:picLocks noChangeAspect="1"/>
          </p:cNvPicPr>
          <p:nvPr/>
        </p:nvPicPr>
        <p:blipFill>
          <a:blip r:embed="rId3"/>
          <a:stretch>
            <a:fillRect/>
          </a:stretch>
        </p:blipFill>
        <p:spPr>
          <a:xfrm>
            <a:off x="1767523" y="1323930"/>
            <a:ext cx="8256200" cy="8370710"/>
          </a:xfrm>
          <a:prstGeom prst="rect">
            <a:avLst/>
          </a:prstGeom>
        </p:spPr>
      </p:pic>
      <p:pic>
        <p:nvPicPr>
          <p:cNvPr id="11" name="Picture 10">
            <a:extLst>
              <a:ext uri="{FF2B5EF4-FFF2-40B4-BE49-F238E27FC236}">
                <a16:creationId xmlns:a16="http://schemas.microsoft.com/office/drawing/2014/main" id="{0E250DEC-25C1-17E8-6B90-F92C5A84F06A}"/>
              </a:ext>
            </a:extLst>
          </p:cNvPr>
          <p:cNvPicPr>
            <a:picLocks noChangeAspect="1"/>
          </p:cNvPicPr>
          <p:nvPr/>
        </p:nvPicPr>
        <p:blipFill>
          <a:blip r:embed="rId4"/>
          <a:stretch>
            <a:fillRect/>
          </a:stretch>
        </p:blipFill>
        <p:spPr>
          <a:xfrm>
            <a:off x="11857703" y="4059056"/>
            <a:ext cx="5072026" cy="5635584"/>
          </a:xfrm>
          <a:prstGeom prst="rect">
            <a:avLst/>
          </a:prstGeom>
        </p:spPr>
      </p:pic>
      <p:sp>
        <p:nvSpPr>
          <p:cNvPr id="13" name="TextBox 12">
            <a:extLst>
              <a:ext uri="{FF2B5EF4-FFF2-40B4-BE49-F238E27FC236}">
                <a16:creationId xmlns:a16="http://schemas.microsoft.com/office/drawing/2014/main" id="{2C320030-40A5-3A63-8C22-0143DD9419D8}"/>
              </a:ext>
            </a:extLst>
          </p:cNvPr>
          <p:cNvSpPr txBox="1"/>
          <p:nvPr/>
        </p:nvSpPr>
        <p:spPr>
          <a:xfrm>
            <a:off x="10868141" y="1381400"/>
            <a:ext cx="6223820" cy="2677656"/>
          </a:xfrm>
          <a:prstGeom prst="rect">
            <a:avLst/>
          </a:prstGeom>
          <a:noFill/>
        </p:spPr>
        <p:txBody>
          <a:bodyPr wrap="square">
            <a:spAutoFit/>
          </a:bodyPr>
          <a:lstStyle/>
          <a:p>
            <a:r>
              <a:rPr lang="en-US" sz="2400">
                <a:latin typeface="Cambria" panose="02040503050406030204" pitchFamily="18" charset="0"/>
                <a:ea typeface="Cambria" panose="02040503050406030204" pitchFamily="18" charset="0"/>
              </a:rPr>
              <a:t>Hyperparameter tuning was performed, specifically varying the maximum depth of the Decision Tree from 2 to 15, with intervals of 4. </a:t>
            </a:r>
            <a:r>
              <a:rPr lang="en-US" sz="2400" dirty="0">
                <a:latin typeface="Cambria" panose="02040503050406030204" pitchFamily="18" charset="0"/>
                <a:ea typeface="Cambria" panose="02040503050406030204" pitchFamily="18" charset="0"/>
              </a:rPr>
              <a:t>It was observed that with each 4-level increase in depth, the model's performance improved significantly. The best results were obtained with a maximum depth of 15.</a:t>
            </a:r>
            <a:endParaRPr lang="en-IN" sz="240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647126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9F724E44-ED55-5563-FDF1-0C1AC39C176A}"/>
              </a:ext>
            </a:extLst>
          </p:cNvPr>
          <p:cNvSpPr txBox="1"/>
          <p:nvPr/>
        </p:nvSpPr>
        <p:spPr>
          <a:xfrm>
            <a:off x="3768212" y="1077876"/>
            <a:ext cx="9866670" cy="707886"/>
          </a:xfrm>
          <a:prstGeom prst="rect">
            <a:avLst/>
          </a:prstGeom>
          <a:noFill/>
        </p:spPr>
        <p:txBody>
          <a:bodyPr wrap="square">
            <a:spAutoFit/>
          </a:bodyPr>
          <a:lstStyle/>
          <a:p>
            <a:pPr algn="ctr" rtl="0">
              <a:spcBef>
                <a:spcPts val="1200"/>
              </a:spcBef>
              <a:spcAft>
                <a:spcPts val="1200"/>
              </a:spcAft>
            </a:pPr>
            <a:r>
              <a:rPr lang="en-US" sz="4000" b="0" i="0" u="none" strike="noStrike" dirty="0">
                <a:solidFill>
                  <a:srgbClr val="000000"/>
                </a:solidFill>
                <a:effectLst/>
                <a:latin typeface="Cambria" panose="02040503050406030204" pitchFamily="18" charset="0"/>
              </a:rPr>
              <a:t> </a:t>
            </a:r>
            <a:r>
              <a:rPr lang="en-US" sz="4000" b="1" dirty="0">
                <a:solidFill>
                  <a:srgbClr val="0D0D0D"/>
                </a:solidFill>
                <a:latin typeface="Cambria" panose="02040503050406030204" pitchFamily="18" charset="0"/>
              </a:rPr>
              <a:t>2</a:t>
            </a:r>
            <a:r>
              <a:rPr lang="en-US" sz="4000" b="1" i="0" u="none" strike="noStrike" dirty="0">
                <a:solidFill>
                  <a:srgbClr val="0D0D0D"/>
                </a:solidFill>
                <a:effectLst/>
                <a:latin typeface="Cambria" panose="02040503050406030204" pitchFamily="18" charset="0"/>
              </a:rPr>
              <a:t>.6 Fine tuning and model optimization</a:t>
            </a:r>
            <a:endParaRPr lang="en-US" sz="4000" b="0" dirty="0">
              <a:effectLst/>
            </a:endParaRPr>
          </a:p>
        </p:txBody>
      </p:sp>
      <p:pic>
        <p:nvPicPr>
          <p:cNvPr id="9" name="Picture 8">
            <a:extLst>
              <a:ext uri="{FF2B5EF4-FFF2-40B4-BE49-F238E27FC236}">
                <a16:creationId xmlns:a16="http://schemas.microsoft.com/office/drawing/2014/main" id="{DFA7BECE-9749-7240-C8C5-92EFBD2278B5}"/>
              </a:ext>
            </a:extLst>
          </p:cNvPr>
          <p:cNvPicPr>
            <a:picLocks noChangeAspect="1"/>
          </p:cNvPicPr>
          <p:nvPr/>
        </p:nvPicPr>
        <p:blipFill>
          <a:blip r:embed="rId2"/>
          <a:srcRect l="5557" t="4161"/>
          <a:stretch/>
        </p:blipFill>
        <p:spPr>
          <a:xfrm>
            <a:off x="8701547" y="2907829"/>
            <a:ext cx="9394723" cy="5653003"/>
          </a:xfrm>
          <a:prstGeom prst="rect">
            <a:avLst/>
          </a:prstGeom>
        </p:spPr>
      </p:pic>
      <p:sp>
        <p:nvSpPr>
          <p:cNvPr id="11" name="TextBox 10">
            <a:extLst>
              <a:ext uri="{FF2B5EF4-FFF2-40B4-BE49-F238E27FC236}">
                <a16:creationId xmlns:a16="http://schemas.microsoft.com/office/drawing/2014/main" id="{0C9FCDAB-C33E-5491-E9B2-676DDF6AC8DF}"/>
              </a:ext>
            </a:extLst>
          </p:cNvPr>
          <p:cNvSpPr txBox="1"/>
          <p:nvPr/>
        </p:nvSpPr>
        <p:spPr>
          <a:xfrm>
            <a:off x="1105402" y="3161315"/>
            <a:ext cx="7020232" cy="5693866"/>
          </a:xfrm>
          <a:prstGeom prst="rect">
            <a:avLst/>
          </a:prstGeom>
          <a:noFill/>
        </p:spPr>
        <p:txBody>
          <a:bodyPr wrap="square">
            <a:spAutoFit/>
          </a:bodyPr>
          <a:lstStyle/>
          <a:p>
            <a:pPr algn="just"/>
            <a:r>
              <a:rPr lang="en-US" sz="2800" dirty="0">
                <a:latin typeface="Cambria" panose="02040503050406030204" pitchFamily="18" charset="0"/>
                <a:ea typeface="Cambria" panose="02040503050406030204" pitchFamily="18" charset="0"/>
              </a:rPr>
              <a:t>To optimize the Decision Tree model and avoid overfitting, cost complexity pruning was implemented by considering different values for the ‘</a:t>
            </a:r>
            <a:r>
              <a:rPr lang="en-US" sz="2800" dirty="0" err="1">
                <a:latin typeface="Cambria" panose="02040503050406030204" pitchFamily="18" charset="0"/>
                <a:ea typeface="Cambria" panose="02040503050406030204" pitchFamily="18" charset="0"/>
              </a:rPr>
              <a:t>ccp_alpha</a:t>
            </a:r>
            <a:r>
              <a:rPr lang="en-US" sz="2800" dirty="0">
                <a:latin typeface="Cambria" panose="02040503050406030204" pitchFamily="18" charset="0"/>
                <a:ea typeface="Cambria" panose="02040503050406030204" pitchFamily="18" charset="0"/>
              </a:rPr>
              <a:t>’ parameter. For each pruned tree, the corresponding Mean Absolute Error (MAE) was calculated. The tree associated with the minimum MAE was selected as the final model. The plot here illustrates the MAE values produced by the predictions of various pruned trees at different ‘</a:t>
            </a:r>
            <a:r>
              <a:rPr lang="en-US" sz="2800" dirty="0" err="1">
                <a:latin typeface="Cambria" panose="02040503050406030204" pitchFamily="18" charset="0"/>
                <a:ea typeface="Cambria" panose="02040503050406030204" pitchFamily="18" charset="0"/>
              </a:rPr>
              <a:t>ccp_alpha</a:t>
            </a:r>
            <a:r>
              <a:rPr lang="en-US" sz="2800" dirty="0">
                <a:latin typeface="Cambria" panose="02040503050406030204" pitchFamily="18" charset="0"/>
                <a:ea typeface="Cambria" panose="02040503050406030204" pitchFamily="18" charset="0"/>
              </a:rPr>
              <a:t>’ values, demonstrating how the model's performance changes with increasing pruning levels.</a:t>
            </a:r>
            <a:endParaRPr lang="en-IN" sz="2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05145857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c627367-8bb7-4ccb-accc-dcf8fe2e1aa0}" enabled="1" method="Standard" siteId="{41591cc6-574f-45d5-819b-9a4773330aec}" contentBits="0" removed="0"/>
</clbl:labelList>
</file>

<file path=docProps/app.xml><?xml version="1.0" encoding="utf-8"?>
<Properties xmlns="http://schemas.openxmlformats.org/officeDocument/2006/extended-properties" xmlns:vt="http://schemas.openxmlformats.org/officeDocument/2006/docPropsVTypes">
  <TotalTime>1374</TotalTime>
  <Words>1176</Words>
  <Application>Microsoft Office PowerPoint</Application>
  <PresentationFormat>Custom</PresentationFormat>
  <Paragraphs>114</Paragraphs>
  <Slides>16</Slides>
  <Notes>12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Poppins</vt:lpstr>
      <vt:lpstr>Calibri</vt:lpstr>
      <vt:lpstr>Playfair Display</vt:lpstr>
      <vt:lpstr>Poppins Black</vt:lpstr>
      <vt:lpstr>Cambria</vt:lpstr>
      <vt:lpstr>Merriweather</vt:lpstr>
      <vt:lpstr>Palatino Linotype</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Lakshya Kumar</dc:creator>
  <cp:lastModifiedBy>lakshyakumaritu@outlook.com</cp:lastModifiedBy>
  <cp:revision>19</cp:revision>
  <dcterms:modified xsi:type="dcterms:W3CDTF">2025-01-13T05:36:45Z</dcterms:modified>
</cp:coreProperties>
</file>