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4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B016-21BA-7147-A17E-3453BE7DEF1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5FDF-7403-B14B-B74F-3B7AFF5A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大作业基本要求及说明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集：给大家提供了三个网站的数据集，包括新浪微博、大众点评和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陌陌的用户行为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数据。大家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可任选一个网站，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利用课程中学习到的相关知识，选择切入点，对数据进行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分析，并得到一些初步结论。</a:t>
            </a:r>
            <a:endParaRPr lang="en-GB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成果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结果以课程报告的方式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提交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，报告中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应包括整体分析思路、数据分析图表及对应文字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说明，并附上对应程序的源代码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。注意所有代码都必须用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MATLAB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完成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分组：可单独一人一组，也可两人一组。对于包含两人的小组，每位同学需要提交独立的课程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报告，并重点阐述本人的贡献。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请将</a:t>
            </a:r>
            <a:r>
              <a:rPr lang="zh-CN" altLang="en-US" u="sng" dirty="0" smtClean="0">
                <a:latin typeface="STHeiti Light" charset="-122"/>
                <a:ea typeface="STHeiti Light" charset="-122"/>
                <a:cs typeface="STHeiti Light" charset="-122"/>
              </a:rPr>
              <a:t>分组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和</a:t>
            </a:r>
            <a:r>
              <a:rPr lang="zh-CN" altLang="en-US" u="sng" dirty="0" smtClean="0">
                <a:latin typeface="STHeiti Light" charset="-122"/>
                <a:ea typeface="STHeiti Light" charset="-122"/>
                <a:cs typeface="STHeiti Light" charset="-122"/>
              </a:rPr>
              <a:t>选题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情况在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2017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年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月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15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日之前邮件告知任课教师和两位助教；大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作业需要在</a:t>
            </a:r>
            <a:r>
              <a:rPr lang="en-GB" dirty="0">
                <a:latin typeface="STHeiti Light" charset="-122"/>
                <a:ea typeface="STHeiti Light" charset="-122"/>
                <a:cs typeface="STHeiti Light" charset="-122"/>
              </a:rPr>
              <a:t>2017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年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月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日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之前通过</a:t>
            </a:r>
            <a:r>
              <a:rPr lang="en-GB" dirty="0" err="1">
                <a:latin typeface="STHeiti Light" charset="-122"/>
                <a:ea typeface="STHeiti Light" charset="-122"/>
                <a:cs typeface="STHeiti Light" charset="-122"/>
              </a:rPr>
              <a:t>elearning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平台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提交。</a:t>
            </a:r>
            <a:endParaRPr lang="en-GB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答辩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为更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好地了解大家的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工作贡献，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将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在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2017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年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月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日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组织进行每组</a:t>
            </a:r>
            <a:r>
              <a:rPr lang="en-GB" dirty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分钟的答辩，同学们会有</a:t>
            </a:r>
            <a:r>
              <a:rPr lang="en-GB" dirty="0">
                <a:latin typeface="STHeiti Light" charset="-122"/>
                <a:ea typeface="STHeiti Light" charset="-122"/>
                <a:cs typeface="STHeiti Light" charset="-122"/>
              </a:rPr>
              <a:t>1-2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分钟的陈述时间（可做</a:t>
            </a:r>
            <a:r>
              <a:rPr lang="en-GB" dirty="0" err="1">
                <a:latin typeface="STHeiti Light" charset="-122"/>
                <a:ea typeface="STHeiti Light" charset="-122"/>
                <a:cs typeface="STHeiti Light" charset="-122"/>
              </a:rPr>
              <a:t>ppt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），之后会由任课教师和助教向同学们提问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en-GB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数据集说明：新浪微博（续）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Province:</a:t>
            </a:r>
          </a:p>
          <a:p>
            <a:pPr lvl="1"/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其他；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浙江；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山西；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4: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江西；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5: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上海；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6: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天津；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7: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福建；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8: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辽宁；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9: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广东；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10: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北京；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11: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山东；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12: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黑龙江；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13: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河北；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14: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安徽；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15: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江苏；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16: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海南；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17: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台湾；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18: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湖南；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19: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四川；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20: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陕西；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21: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吉林；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22: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河南；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23: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新疆；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24: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湖北；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25: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广西；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26: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海外；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27: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重庆；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28: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内蒙；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29: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甘肃；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30: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香港；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31: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澳门；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32: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贵州；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33: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云南；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34: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西藏；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35: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青海；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36: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宁夏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数据集说明：陌陌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陌陌是一款基于地理位置的移动社交应用，用户可以通过陌陌认识附近的人，免费发送文字消息、语音、照片以及精准的地理位置和身边的人交流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Momo.csv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文件中，保存了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5000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个陌陌用户的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15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个字段的信息，以下为这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15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个字段的含义描述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endParaRPr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2,3,4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year,month,day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注册陌陌的时间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,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分别为：年、月、日</a:t>
            </a: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gender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性别是否为男性。值为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，代表用户为男性；值为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，代表用户为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女性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age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用户年龄</a:t>
            </a:r>
            <a:endParaRPr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7,8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svip_valid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vip_valid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是否为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svip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以及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vip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，字段值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表示“是”，值为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表示“不是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”</a:t>
            </a:r>
            <a:endParaRPr lang="zh-CN" altLang="en-US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9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feed_count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发布的帖子数量。（一条帖子相当于微信朋友圈的一条状态）</a:t>
            </a: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10,11,12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book_count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dirty="0" err="1">
                <a:latin typeface="STHeiti Light" charset="-122"/>
                <a:ea typeface="STHeiti Light" charset="-122"/>
                <a:cs typeface="STHeiti Light" charset="-122"/>
              </a:rPr>
              <a:t>music_count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movie_count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收藏的书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/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音乐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/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电影数量</a:t>
            </a: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13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indeg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用户收到的评论数量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14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outdeg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用户发出的评论数量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15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spam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是否为恶意用户（即不是正常用户，使用陌陌的目的为做广告、扰乱陌陌社区的正常秩序等），值为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表示“是”，值为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表示“不是”。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5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陌陌（续）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例如，如下一行记录</a:t>
            </a:r>
            <a:endParaRPr lang="zh-CN" altLang="en-US" sz="2200" dirty="0"/>
          </a:p>
          <a:p>
            <a:pPr marL="0" indent="0">
              <a:buNone/>
            </a:pPr>
            <a:endParaRPr lang="zh-CN" altLang="en-US" sz="2200" dirty="0"/>
          </a:p>
          <a:p>
            <a:pPr marL="0" indent="0">
              <a:buNone/>
            </a:pPr>
            <a:r>
              <a:rPr lang="en-US" altLang="zh-CN" sz="1800" dirty="0" smtClean="0"/>
              <a:t>15024899,2016,7,16,0,17,0,0,37,1,3,1,57,35,1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表示</a:t>
            </a:r>
            <a:r>
              <a:rPr lang="zh-CN" altLang="en-US" sz="2200" dirty="0" smtClean="0"/>
              <a:t>了用户</a:t>
            </a:r>
            <a:r>
              <a:rPr lang="zh-CN" altLang="en-US" sz="2200" dirty="0"/>
              <a:t>的</a:t>
            </a:r>
            <a:r>
              <a:rPr lang="en-US" altLang="zh-CN" sz="2200" dirty="0"/>
              <a:t>ID</a:t>
            </a:r>
            <a:r>
              <a:rPr lang="zh-CN" altLang="en-US" sz="2200" dirty="0"/>
              <a:t>是</a:t>
            </a:r>
            <a:r>
              <a:rPr lang="en-US" altLang="zh-CN" sz="2200" dirty="0"/>
              <a:t>15024899</a:t>
            </a:r>
            <a:r>
              <a:rPr lang="zh-CN" altLang="en-US" sz="2200" dirty="0"/>
              <a:t>，注册时间是</a:t>
            </a:r>
            <a:r>
              <a:rPr lang="en-US" altLang="zh-CN" sz="2200" dirty="0"/>
              <a:t>2016</a:t>
            </a:r>
            <a:r>
              <a:rPr lang="zh-CN" altLang="en-US" sz="2200" dirty="0"/>
              <a:t>年</a:t>
            </a:r>
            <a:r>
              <a:rPr lang="en-US" altLang="zh-CN" sz="2200" dirty="0"/>
              <a:t>7</a:t>
            </a:r>
            <a:r>
              <a:rPr lang="zh-CN" altLang="en-US" sz="2200" dirty="0"/>
              <a:t>月</a:t>
            </a:r>
            <a:r>
              <a:rPr lang="en-US" altLang="zh-CN" sz="2200" dirty="0"/>
              <a:t>16</a:t>
            </a:r>
            <a:r>
              <a:rPr lang="zh-CN" altLang="en-US" sz="2200" dirty="0"/>
              <a:t>日，性别为女，年龄是</a:t>
            </a:r>
            <a:r>
              <a:rPr lang="en-US" altLang="zh-CN" sz="2200" dirty="0"/>
              <a:t>17</a:t>
            </a:r>
            <a:r>
              <a:rPr lang="zh-CN" altLang="en-US" sz="2200" dirty="0"/>
              <a:t>岁，不是</a:t>
            </a:r>
            <a:r>
              <a:rPr lang="en-US" altLang="zh-CN" sz="2200" dirty="0" err="1"/>
              <a:t>svip</a:t>
            </a:r>
            <a:r>
              <a:rPr lang="zh-CN" altLang="en-US" sz="2200" dirty="0"/>
              <a:t>，不是</a:t>
            </a:r>
            <a:r>
              <a:rPr lang="en-US" altLang="zh-CN" sz="2200" dirty="0" err="1"/>
              <a:t>vip</a:t>
            </a:r>
            <a:r>
              <a:rPr lang="zh-CN" altLang="en-US" sz="2200" dirty="0"/>
              <a:t>，发布了</a:t>
            </a:r>
            <a:r>
              <a:rPr lang="en-US" altLang="zh-CN" sz="2200" dirty="0"/>
              <a:t>37</a:t>
            </a:r>
            <a:r>
              <a:rPr lang="zh-CN" altLang="en-US" sz="2200" dirty="0"/>
              <a:t>条帖子，收藏了</a:t>
            </a:r>
            <a:r>
              <a:rPr lang="en-US" altLang="zh-CN" sz="2200" dirty="0"/>
              <a:t>1</a:t>
            </a:r>
            <a:r>
              <a:rPr lang="zh-CN" altLang="en-US" sz="2200" dirty="0"/>
              <a:t>本书、</a:t>
            </a:r>
            <a:r>
              <a:rPr lang="en-US" altLang="zh-CN" sz="2200" dirty="0"/>
              <a:t>3</a:t>
            </a:r>
            <a:r>
              <a:rPr lang="zh-CN" altLang="en-US" sz="2200" dirty="0"/>
              <a:t>部音乐、</a:t>
            </a:r>
            <a:r>
              <a:rPr lang="en-US" altLang="zh-CN" sz="2200" dirty="0"/>
              <a:t>1</a:t>
            </a:r>
            <a:r>
              <a:rPr lang="zh-CN" altLang="en-US" sz="2200" dirty="0"/>
              <a:t>部电影，该</a:t>
            </a:r>
            <a:r>
              <a:rPr lang="zh-CN" altLang="en-US" sz="2200" dirty="0" smtClean="0"/>
              <a:t>用户收到的评论数量为</a:t>
            </a:r>
            <a:r>
              <a:rPr lang="en-US" altLang="zh-CN" sz="2200" dirty="0" smtClean="0"/>
              <a:t>57</a:t>
            </a:r>
            <a:r>
              <a:rPr lang="zh-CN" altLang="en-US" sz="2200" dirty="0" smtClean="0"/>
              <a:t>，发出的评论数量为</a:t>
            </a:r>
            <a:r>
              <a:rPr lang="en-US" altLang="zh-CN" sz="2200" dirty="0" smtClean="0"/>
              <a:t>35</a:t>
            </a:r>
            <a:r>
              <a:rPr lang="zh-CN" altLang="en-US" sz="2200" dirty="0" smtClean="0"/>
              <a:t>，她是</a:t>
            </a:r>
            <a:r>
              <a:rPr lang="zh-CN" altLang="en-US" sz="2200" dirty="0"/>
              <a:t>一个恶意用户。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数据集说明：大众点评网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大众点评是一个消费点评类网站，大众点评上的商家遍布各地，共包含餐饮、酒店等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14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类。用户进店消费后会给予商家评价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，其评论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数量也可间接反映商家热门程度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文件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dianping.csv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为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大众点评网站部分商家数据，每一条记录表示一个商家的信息，各字段描述如下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，每个商家的唯一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标识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Category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, 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商户类型，有很多不同种类，用数字编号表示，在映射表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Category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中可以找到对应种类名称，如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Shopping”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类别、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表示“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Food”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类别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等等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、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4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、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year,month,day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三个字段表示商家在网站注册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的月、日、年信息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isVerified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, 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商家是否认证过，有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{0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1}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两个值，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表示经过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认证，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0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表示没有经过认证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Province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，为地理位置信息，是该商家所在省份的编号，在映射表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Province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中可以找到编号对应的省份，如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河北省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8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9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：为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该商家地理位置的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经纬度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20000"/>
              </a:lnSpc>
              <a:buFont typeface="Wingdings" charset="2"/>
              <a:buChar char="q"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10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：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review_count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,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为该商家收到的评论条数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5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数据集说明：大众点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评网（续）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例如，某条记录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20920284,3,2014,10,30,0,7,116.417550000000,39.961830000000,7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表示：此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商家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20920284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，商家类型编号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3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对应类型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为“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Beauty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”，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该商家于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2014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年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10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月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30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日在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平台注册，未经过认证，商家省份编号为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表示在北京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, 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具体坐标为东经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116.41755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，北纬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39.96183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，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商家收到过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条评论。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数据集说明：大众点评网（续）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Category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代码</a:t>
            </a:r>
            <a:endParaRPr lang="en-US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Shopping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Food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3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Beauty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4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Home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Car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Life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Education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8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Baby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9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Hotel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10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View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11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Fun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12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Wedding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13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Sports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；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14</a:t>
            </a:r>
            <a:r>
              <a:rPr lang="en-US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en-US" dirty="0" smtClean="0">
                <a:latin typeface="STHeiti Light" charset="-122"/>
                <a:ea typeface="STHeiti Light" charset="-122"/>
                <a:cs typeface="STHeiti Light" charset="-122"/>
              </a:rPr>
              <a:t>Movie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Province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代码</a:t>
            </a:r>
            <a:endParaRPr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1: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河北；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湖南；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浙江；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4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福建；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5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江苏；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6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广东；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7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北京；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8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安徽；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9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湖北；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10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江西；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11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山西；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12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山东；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13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内蒙；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14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重庆；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15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云南；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16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河南；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17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黑龙江；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18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宁夏；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19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四川；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20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广西；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21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贵州；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22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上海；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23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吉林；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24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天津；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25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辽宁；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26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新疆；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27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陕西；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28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台湾；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29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海南；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30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甘肃；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31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香港；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32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青海；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33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西藏；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34</a:t>
            </a:r>
            <a:r>
              <a:rPr lang="en-US" altLang="zh-CN" dirty="0">
                <a:latin typeface="STHeiti Light" charset="-122"/>
                <a:ea typeface="STHeiti Light" charset="-122"/>
                <a:cs typeface="STHeiti Light" charset="-122"/>
              </a:rPr>
              <a:t>: 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澳门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数据集说明：新浪微博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新浪微博是一个微博类的社交平台，一条微博可以是关于心情、美食等的文字，其他用户可以点赞、转发或者评论这段文字。同时，微博上的用户可以关注感兴趣的用户，同时也可以被别人关注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。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新浪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微博数据集分为两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部分</a:t>
            </a:r>
            <a:endParaRPr lang="en-US" altLang="zh-CN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包含</a:t>
            </a:r>
            <a:r>
              <a:rPr lang="en-US" altLang="zh-CN" dirty="0" smtClean="0">
                <a:latin typeface="STHeiti Light" charset="-122"/>
                <a:ea typeface="STHeiti Light" charset="-122"/>
                <a:cs typeface="STHeiti Light" charset="-122"/>
              </a:rPr>
              <a:t>999</a:t>
            </a:r>
            <a:r>
              <a:rPr lang="zh-CN" altLang="en-US" smtClean="0">
                <a:latin typeface="STHeiti Light" charset="-122"/>
                <a:ea typeface="STHeiti Light" charset="-122"/>
                <a:cs typeface="STHeiti Light" charset="-122"/>
              </a:rPr>
              <a:t>个用户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的基本信息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的文件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WeiboProfile.csv</a:t>
            </a:r>
            <a:endParaRPr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这些</a:t>
            </a:r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用户发布的微博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信息的文件</a:t>
            </a:r>
            <a:r>
              <a:rPr lang="en-US" altLang="zh-CN" dirty="0" err="1" smtClean="0">
                <a:latin typeface="STHeiti Light" charset="-122"/>
                <a:ea typeface="STHeiti Light" charset="-122"/>
                <a:cs typeface="STHeiti Light" charset="-122"/>
              </a:rPr>
              <a:t>WeiboTweets.csv</a:t>
            </a:r>
            <a:endParaRPr lang="en-US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数据集说明：新浪</a:t>
            </a:r>
            <a:r>
              <a:rPr lang="zh-CN" altLang="en-US" dirty="0" smtClean="0">
                <a:latin typeface="STHeiti Light" charset="-122"/>
                <a:ea typeface="STHeiti Light" charset="-122"/>
                <a:cs typeface="STHeiti Light" charset="-122"/>
              </a:rPr>
              <a:t>微博（续）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WeiboProfile.csv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一行表示一个微博用户的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/>
              <a:t>，用户的唯一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， </a:t>
            </a:r>
            <a:r>
              <a:rPr lang="zh-CN" altLang="en-US" dirty="0"/>
              <a:t>性别，男为</a:t>
            </a:r>
            <a:r>
              <a:rPr lang="en-US" altLang="zh-CN" dirty="0"/>
              <a:t>1</a:t>
            </a:r>
            <a:r>
              <a:rPr lang="zh-CN" altLang="en-US" dirty="0"/>
              <a:t>，女为</a:t>
            </a:r>
            <a:r>
              <a:rPr lang="en-US" altLang="zh-CN" dirty="0" smtClean="0"/>
              <a:t>0</a:t>
            </a:r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isVerifed</a:t>
            </a:r>
            <a:r>
              <a:rPr lang="zh-CN" altLang="en-US" dirty="0"/>
              <a:t>，表示用户是否经过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year</a:t>
            </a:r>
            <a:r>
              <a:rPr lang="zh-CN" altLang="en-US" dirty="0"/>
              <a:t>，用户注册时间</a:t>
            </a:r>
            <a:r>
              <a:rPr lang="en-US" altLang="zh-CN" dirty="0"/>
              <a:t>——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month</a:t>
            </a:r>
            <a:r>
              <a:rPr lang="zh-CN" altLang="en-US" dirty="0"/>
              <a:t>，用户注册时间</a:t>
            </a:r>
            <a:r>
              <a:rPr lang="en-US" altLang="zh-CN" dirty="0"/>
              <a:t>——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day</a:t>
            </a:r>
            <a:r>
              <a:rPr lang="zh-CN" altLang="en-US" dirty="0"/>
              <a:t>， 用户注册时间</a:t>
            </a:r>
            <a:r>
              <a:rPr lang="en-US" altLang="zh-CN" dirty="0"/>
              <a:t>——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province</a:t>
            </a:r>
            <a:r>
              <a:rPr lang="zh-CN" altLang="en-US" dirty="0"/>
              <a:t>，用户的省份编号，可在映射表</a:t>
            </a:r>
            <a:r>
              <a:rPr lang="en-US" altLang="zh-CN" dirty="0"/>
              <a:t>Province</a:t>
            </a:r>
            <a:r>
              <a:rPr lang="zh-CN" altLang="en-US" dirty="0"/>
              <a:t>中找到对应</a:t>
            </a:r>
            <a:r>
              <a:rPr lang="zh-CN" altLang="en-US" dirty="0" smtClean="0"/>
              <a:t>省份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follow_count</a:t>
            </a:r>
            <a:r>
              <a:rPr lang="zh-CN" altLang="en-US" dirty="0"/>
              <a:t>，关注的用户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follower_count</a:t>
            </a:r>
            <a:r>
              <a:rPr lang="zh-CN" altLang="en-US" dirty="0"/>
              <a:t>，粉丝（被关注）的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2">
              <a:buFont typeface="Wingdings" charset="2"/>
              <a:buChar char="q"/>
            </a:pP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tweet_count</a:t>
            </a:r>
            <a:r>
              <a:rPr lang="zh-CN" altLang="en-US" dirty="0"/>
              <a:t>，发布的微博</a:t>
            </a:r>
            <a:r>
              <a:rPr lang="zh-CN" altLang="en-US" dirty="0" smtClean="0"/>
              <a:t>数量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0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数据集说明：新浪微博（续）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2800" dirty="0" smtClean="0"/>
              <a:t>例如，如下一</a:t>
            </a:r>
            <a:r>
              <a:rPr lang="zh-CN" altLang="en-US" sz="2800" dirty="0"/>
              <a:t>条</a:t>
            </a:r>
            <a:r>
              <a:rPr lang="zh-CN" altLang="en-US" sz="2800" dirty="0" smtClean="0"/>
              <a:t>记录</a:t>
            </a:r>
            <a:endParaRPr lang="en-US" altLang="zh-CN" sz="2800" dirty="0" smtClean="0"/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altLang="zh-CN" sz="2800" dirty="0"/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altLang="zh-CN" sz="2800" dirty="0" smtClean="0"/>
              <a:t>1002698377,1,0,2013,07,20,3,40,5,3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altLang="zh-CN" sz="2800" dirty="0"/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2800" dirty="0" smtClean="0"/>
              <a:t>表示</a:t>
            </a:r>
            <a:r>
              <a:rPr lang="zh-CN" altLang="en-US" sz="2800" dirty="0"/>
              <a:t>： 用户</a:t>
            </a:r>
            <a:r>
              <a:rPr lang="en-US" altLang="zh-CN" sz="2800" dirty="0"/>
              <a:t>id</a:t>
            </a:r>
            <a:r>
              <a:rPr lang="zh-CN" altLang="en-US" sz="2800" dirty="0"/>
              <a:t>为</a:t>
            </a:r>
            <a:r>
              <a:rPr lang="en-US" altLang="zh-CN" sz="2800" dirty="0"/>
              <a:t>1002698377</a:t>
            </a:r>
            <a:r>
              <a:rPr lang="zh-CN" altLang="en-US" sz="2800" dirty="0"/>
              <a:t>，男性，没有经过平台认证，于</a:t>
            </a:r>
            <a:r>
              <a:rPr lang="en-US" altLang="zh-CN" sz="2800" dirty="0"/>
              <a:t>2013</a:t>
            </a:r>
            <a:r>
              <a:rPr lang="zh-CN" altLang="en-US" sz="2800" dirty="0"/>
              <a:t>年</a:t>
            </a:r>
            <a:r>
              <a:rPr lang="en-US" altLang="zh-CN" sz="2800" dirty="0"/>
              <a:t>7</a:t>
            </a:r>
            <a:r>
              <a:rPr lang="zh-CN" altLang="en-US" sz="2800" dirty="0"/>
              <a:t>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日注册</a:t>
            </a:r>
            <a:r>
              <a:rPr lang="zh-CN" altLang="en-US" sz="2800" dirty="0"/>
              <a:t>微博账号，省份编号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（山西省），</a:t>
            </a:r>
            <a:r>
              <a:rPr lang="zh-CN" altLang="en-US" sz="2800" dirty="0"/>
              <a:t>关注了</a:t>
            </a:r>
            <a:r>
              <a:rPr lang="en-US" altLang="zh-CN" sz="2800" dirty="0"/>
              <a:t>40</a:t>
            </a:r>
            <a:r>
              <a:rPr lang="zh-CN" altLang="en-US" sz="2800" dirty="0"/>
              <a:t>个用户，有</a:t>
            </a:r>
            <a:r>
              <a:rPr lang="en-US" altLang="zh-CN" sz="2800" dirty="0"/>
              <a:t>5</a:t>
            </a:r>
            <a:r>
              <a:rPr lang="zh-CN" altLang="en-US" sz="2800" dirty="0"/>
              <a:t>个粉丝，发布</a:t>
            </a:r>
            <a:r>
              <a:rPr lang="zh-CN" altLang="en-US" sz="2800" dirty="0" smtClean="0"/>
              <a:t>过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条</a:t>
            </a:r>
            <a:r>
              <a:rPr lang="zh-CN" altLang="en-US" sz="2800" dirty="0"/>
              <a:t>微博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数据集说明：新浪微博（续）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 smtClean="0"/>
              <a:t>WeiboTweets.csv</a:t>
            </a:r>
            <a:r>
              <a:rPr lang="zh-CN" altLang="en-US" dirty="0" smtClean="0"/>
              <a:t>文件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每一行表示一条微博的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user_id</a:t>
            </a:r>
            <a:r>
              <a:rPr lang="zh-CN" altLang="en-US" dirty="0"/>
              <a:t>，发布此微博的用户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tweet_no</a:t>
            </a:r>
            <a:r>
              <a:rPr lang="zh-CN" altLang="en-US" dirty="0"/>
              <a:t>，该微博的编号，此为某用户发布的第几条微博（最近发布的为第一条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year</a:t>
            </a:r>
            <a:r>
              <a:rPr lang="zh-CN" altLang="en-US" dirty="0"/>
              <a:t>，微博发布时间</a:t>
            </a:r>
            <a:r>
              <a:rPr lang="en-US" altLang="zh-CN" dirty="0"/>
              <a:t>——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month</a:t>
            </a:r>
            <a:r>
              <a:rPr lang="zh-CN" altLang="en-US" dirty="0"/>
              <a:t>，微博发布时间</a:t>
            </a:r>
            <a:r>
              <a:rPr lang="en-US" altLang="zh-CN" dirty="0"/>
              <a:t>——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day</a:t>
            </a:r>
            <a:r>
              <a:rPr lang="zh-CN" altLang="en-US" dirty="0"/>
              <a:t>，微博发布时间</a:t>
            </a:r>
            <a:r>
              <a:rPr lang="en-US" altLang="zh-CN" dirty="0"/>
              <a:t>——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hour</a:t>
            </a:r>
            <a:r>
              <a:rPr lang="zh-CN" altLang="en-US" dirty="0"/>
              <a:t>，微博发布时间</a:t>
            </a:r>
            <a:r>
              <a:rPr lang="en-US" altLang="zh-CN" dirty="0"/>
              <a:t>——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minute</a:t>
            </a:r>
            <a:r>
              <a:rPr lang="zh-CN" altLang="en-US" dirty="0"/>
              <a:t>，微博发布时间</a:t>
            </a:r>
            <a:r>
              <a:rPr lang="en-US" altLang="zh-CN" dirty="0"/>
              <a:t>——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tweet_from</a:t>
            </a:r>
            <a:r>
              <a:rPr lang="zh-CN" altLang="en-US" dirty="0"/>
              <a:t>，</a:t>
            </a:r>
            <a:r>
              <a:rPr lang="zh-CN" altLang="en-US" dirty="0" smtClean="0"/>
              <a:t>微博发布媒介，数字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分别对应</a:t>
            </a:r>
            <a:r>
              <a:rPr lang="en-US" altLang="zh-CN" dirty="0"/>
              <a:t>mobile</a:t>
            </a:r>
            <a:r>
              <a:rPr lang="zh-CN" altLang="en-US" dirty="0"/>
              <a:t> （移动端）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（网页端）和</a:t>
            </a:r>
            <a:r>
              <a:rPr lang="en-US" altLang="zh-CN" dirty="0" smtClean="0"/>
              <a:t>third-party</a:t>
            </a:r>
            <a:r>
              <a:rPr lang="zh-CN" altLang="en-US" dirty="0" smtClean="0"/>
              <a:t>（第三方应用）三</a:t>
            </a:r>
            <a:r>
              <a:rPr lang="zh-CN" altLang="en-US" dirty="0"/>
              <a:t>种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isForwarded</a:t>
            </a:r>
            <a:r>
              <a:rPr lang="zh-CN" altLang="en-US" dirty="0"/>
              <a:t>，该微博是否为转发，</a:t>
            </a:r>
            <a:r>
              <a:rPr lang="en-US" altLang="zh-CN" dirty="0"/>
              <a:t>1</a:t>
            </a:r>
            <a:r>
              <a:rPr lang="zh-CN" altLang="en-US" dirty="0"/>
              <a:t>表示转发，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zh-CN" altLang="en-US" dirty="0" smtClean="0"/>
              <a:t>原创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like_count</a:t>
            </a:r>
            <a:r>
              <a:rPr lang="zh-CN" altLang="en-US" dirty="0"/>
              <a:t>，点赞的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forward_count</a:t>
            </a:r>
            <a:r>
              <a:rPr lang="zh-CN" altLang="en-US" dirty="0"/>
              <a:t>，被转发的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review_count</a:t>
            </a:r>
            <a:r>
              <a:rPr lang="zh-CN" altLang="en-US" dirty="0"/>
              <a:t>，被评论的数量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 Light" charset="-122"/>
                <a:ea typeface="STHeiti Light" charset="-122"/>
                <a:cs typeface="STHeiti Light" charset="-122"/>
              </a:rPr>
              <a:t>数据集说明：新浪微博（续）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例如，如下一</a:t>
            </a:r>
            <a:r>
              <a:rPr lang="zh-CN" altLang="en-US" dirty="0"/>
              <a:t>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1002698377,1,2013,07,20,22,02,1,0,0,3,4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发布这条微博的用户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1002698377</a:t>
            </a:r>
            <a:r>
              <a:rPr lang="zh-CN" altLang="en-US" dirty="0"/>
              <a:t>，此为该用户的第一条微博（最新发布的微博），微博发布时间为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  <a:r>
              <a:rPr lang="en-US" altLang="zh-CN" dirty="0"/>
              <a:t>22</a:t>
            </a:r>
            <a:r>
              <a:rPr lang="zh-CN" altLang="en-US" dirty="0"/>
              <a:t>点</a:t>
            </a:r>
            <a:r>
              <a:rPr lang="en-US" altLang="zh-CN" dirty="0"/>
              <a:t>02</a:t>
            </a:r>
            <a:r>
              <a:rPr lang="zh-CN" altLang="en-US" dirty="0"/>
              <a:t>分，微博发自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mobile</a:t>
            </a:r>
            <a:r>
              <a:rPr lang="zh-CN" altLang="en-US" dirty="0"/>
              <a:t>（移动设备），为原创微博，收到</a:t>
            </a:r>
            <a:r>
              <a:rPr lang="en-US" altLang="zh-CN" dirty="0"/>
              <a:t>0</a:t>
            </a:r>
            <a:r>
              <a:rPr lang="zh-CN" altLang="en-US" dirty="0"/>
              <a:t>个点赞</a:t>
            </a:r>
            <a:r>
              <a:rPr lang="zh-CN" altLang="en-US" dirty="0" smtClean="0"/>
              <a:t>，</a:t>
            </a:r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转发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条</a:t>
            </a:r>
            <a:r>
              <a:rPr lang="zh-CN" altLang="en-US" dirty="0"/>
              <a:t>评论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1793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STHeiti Light</vt:lpstr>
      <vt:lpstr>Wingdings</vt:lpstr>
      <vt:lpstr>等线</vt:lpstr>
      <vt:lpstr>Arial</vt:lpstr>
      <vt:lpstr>Office Theme</vt:lpstr>
      <vt:lpstr>大作业基本要求及说明</vt:lpstr>
      <vt:lpstr>数据集说明：大众点评网</vt:lpstr>
      <vt:lpstr>数据集说明：大众点评网（续）</vt:lpstr>
      <vt:lpstr>数据集说明：大众点评网（续）</vt:lpstr>
      <vt:lpstr>数据集说明：新浪微博</vt:lpstr>
      <vt:lpstr>数据集说明：新浪微博（续）</vt:lpstr>
      <vt:lpstr>数据集说明：新浪微博（续）</vt:lpstr>
      <vt:lpstr>数据集说明：新浪微博（续）</vt:lpstr>
      <vt:lpstr>数据集说明：新浪微博（续）</vt:lpstr>
      <vt:lpstr>数据集说明：新浪微博（续）</vt:lpstr>
      <vt:lpstr>数据集说明：陌陌</vt:lpstr>
      <vt:lpstr>数据集说明：陌陌（续）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大作业基本要求及说明</dc:title>
  <dc:creator>Chen Yang</dc:creator>
  <cp:lastModifiedBy>Chen Yang</cp:lastModifiedBy>
  <cp:revision>36</cp:revision>
  <dcterms:created xsi:type="dcterms:W3CDTF">2017-04-18T02:37:11Z</dcterms:created>
  <dcterms:modified xsi:type="dcterms:W3CDTF">2017-04-30T12:42:53Z</dcterms:modified>
</cp:coreProperties>
</file>