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5054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Caps 10"/>
                <a:cs typeface="LM Roman Cap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Caps 10"/>
                <a:cs typeface="LM Roman Cap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Roman Caps 10"/>
                <a:cs typeface="LM Roman Cap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5054"/>
            <a:ext cx="22123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Roman Caps 10"/>
                <a:cs typeface="LM Roman Cap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1275192"/>
            <a:ext cx="5106670" cy="131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09628" y="3059880"/>
            <a:ext cx="35560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5" dirty="0"/>
              <a:t>‹#›</a:t>
            </a:fld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189" y="824011"/>
            <a:ext cx="2774315" cy="1238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Sans 12"/>
                <a:cs typeface="LM Sans 12"/>
              </a:rPr>
              <a:t>Unit 5: Inference </a:t>
            </a:r>
            <a:r>
              <a:rPr sz="1400" spc="-5" dirty="0">
                <a:solidFill>
                  <a:srgbClr val="3333B2"/>
                </a:solidFill>
                <a:latin typeface="LM Sans 12"/>
                <a:cs typeface="LM Sans 12"/>
              </a:rPr>
              <a:t>for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Numerical</a:t>
            </a:r>
            <a:r>
              <a:rPr sz="1400" spc="15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Sans 12"/>
                <a:cs typeface="LM Sans 12"/>
              </a:rPr>
              <a:t>Data</a:t>
            </a:r>
            <a:endParaRPr sz="14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Statistics </a:t>
            </a:r>
            <a:r>
              <a:rPr sz="1100" spc="-5" dirty="0">
                <a:latin typeface="LM Sans 10"/>
                <a:cs typeface="LM Sans 10"/>
              </a:rPr>
              <a:t>102 </a:t>
            </a:r>
            <a:r>
              <a:rPr sz="1100" spc="-20" dirty="0">
                <a:latin typeface="LM Sans 10"/>
                <a:cs typeface="LM Sans 10"/>
              </a:rPr>
              <a:t>Teaching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Team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latin typeface="LM Sans 10"/>
                <a:cs typeface="LM Sans 10"/>
              </a:rPr>
              <a:t>March </a:t>
            </a:r>
            <a:r>
              <a:rPr sz="1100" spc="-5" dirty="0">
                <a:latin typeface="LM Sans 10"/>
                <a:cs typeface="LM Sans 10"/>
              </a:rPr>
              <a:t>09, 2020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8800" y="3059880"/>
            <a:ext cx="2768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800" spc="-5" dirty="0">
                <a:latin typeface="LM Sans 8"/>
                <a:cs typeface="LM Sans 8"/>
              </a:rPr>
              <a:t>1</a:t>
            </a:r>
            <a:r>
              <a:rPr sz="800" spc="-18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/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55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9869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Pairwise</a:t>
            </a:r>
            <a:r>
              <a:rPr spc="-40" dirty="0"/>
              <a:t> </a:t>
            </a:r>
            <a:r>
              <a:rPr spc="10" dirty="0"/>
              <a:t>comparisons</a:t>
            </a:r>
          </a:p>
        </p:txBody>
      </p:sp>
      <p:sp>
        <p:nvSpPr>
          <p:cNvPr id="3" name="object 3"/>
          <p:cNvSpPr/>
          <p:nvPr/>
        </p:nvSpPr>
        <p:spPr>
          <a:xfrm>
            <a:off x="3085490" y="2114803"/>
            <a:ext cx="504825" cy="0"/>
          </a:xfrm>
          <a:custGeom>
            <a:avLst/>
            <a:gdLst/>
            <a:ahLst/>
            <a:cxnLst/>
            <a:rect l="l" t="t" r="r" b="b"/>
            <a:pathLst>
              <a:path w="504825">
                <a:moveTo>
                  <a:pt x="0" y="0"/>
                </a:moveTo>
                <a:lnTo>
                  <a:pt x="50434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494" y="533665"/>
            <a:ext cx="5095240" cy="2177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If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i="1" spc="-10" dirty="0">
                <a:latin typeface="LM Sans 10"/>
                <a:cs typeface="LM Sans 10"/>
              </a:rPr>
              <a:t>F </a:t>
            </a:r>
            <a:r>
              <a:rPr sz="1100" spc="-5" dirty="0">
                <a:latin typeface="LM Sans 10"/>
                <a:cs typeface="LM Sans 10"/>
              </a:rPr>
              <a:t>-test </a:t>
            </a:r>
            <a:r>
              <a:rPr sz="1100" spc="-10" dirty="0">
                <a:latin typeface="LM Sans 10"/>
                <a:cs typeface="LM Sans 10"/>
              </a:rPr>
              <a:t>indicates </a:t>
            </a:r>
            <a:r>
              <a:rPr sz="1100" spc="-5" dirty="0">
                <a:latin typeface="LM Sans 10"/>
                <a:cs typeface="LM Sans 10"/>
              </a:rPr>
              <a:t>there </a:t>
            </a:r>
            <a:r>
              <a:rPr sz="1100" spc="-10" dirty="0">
                <a:latin typeface="LM Sans 10"/>
                <a:cs typeface="LM Sans 10"/>
              </a:rPr>
              <a:t>is sufficient </a:t>
            </a:r>
            <a:r>
              <a:rPr sz="1100" spc="-5" dirty="0">
                <a:latin typeface="LM Sans 10"/>
                <a:cs typeface="LM Sans 10"/>
              </a:rPr>
              <a:t>evidence that the group means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not all  </a:t>
            </a:r>
            <a:r>
              <a:rPr sz="1100" spc="-5" dirty="0">
                <a:latin typeface="LM Sans 10"/>
                <a:cs typeface="LM Sans 10"/>
              </a:rPr>
              <a:t>equal, </a:t>
            </a:r>
            <a:r>
              <a:rPr sz="1100" spc="-10" dirty="0">
                <a:latin typeface="LM Sans 10"/>
                <a:cs typeface="LM Sans 10"/>
              </a:rPr>
              <a:t>proceed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pairwise comparisons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identify </a:t>
            </a:r>
            <a:r>
              <a:rPr sz="1100" spc="-5" dirty="0">
                <a:latin typeface="LM Sans 10"/>
                <a:cs typeface="LM Sans 10"/>
              </a:rPr>
              <a:t>which group means </a:t>
            </a:r>
            <a:r>
              <a:rPr sz="1100" spc="-20" dirty="0">
                <a:latin typeface="LM Sans 10"/>
                <a:cs typeface="LM Sans 10"/>
              </a:rPr>
              <a:t>are</a:t>
            </a:r>
            <a:r>
              <a:rPr sz="1100" spc="4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different.</a:t>
            </a:r>
            <a:endParaRPr sz="11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635"/>
              </a:spcBef>
            </a:pPr>
            <a:r>
              <a:rPr sz="1100" spc="-15" dirty="0">
                <a:latin typeface="LM Sans 10"/>
                <a:cs typeface="LM Sans 10"/>
              </a:rPr>
              <a:t>Pairwise </a:t>
            </a:r>
            <a:r>
              <a:rPr sz="1100" spc="-10" dirty="0">
                <a:latin typeface="LM Sans 10"/>
                <a:cs typeface="LM Sans 10"/>
              </a:rPr>
              <a:t>comparisons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made using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two-sample 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-test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independent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groups.</a:t>
            </a:r>
            <a:endParaRPr sz="1100">
              <a:latin typeface="LM Sans 10"/>
              <a:cs typeface="LM Sans 10"/>
            </a:endParaRPr>
          </a:p>
          <a:p>
            <a:pPr marL="340360" marR="414020" indent="-139065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5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Sans 10"/>
                <a:cs typeface="LM Sans 10"/>
              </a:rPr>
              <a:t>maintain the overall </a:t>
            </a:r>
            <a:r>
              <a:rPr sz="1100" spc="-25" dirty="0">
                <a:latin typeface="LM Sans 10"/>
                <a:cs typeface="LM Sans 10"/>
              </a:rPr>
              <a:t>Type </a:t>
            </a:r>
            <a:r>
              <a:rPr sz="1100" spc="-5" dirty="0">
                <a:latin typeface="LM Sans 10"/>
                <a:cs typeface="LM Sans 10"/>
              </a:rPr>
              <a:t>I </a:t>
            </a:r>
            <a:r>
              <a:rPr sz="1100" spc="-10" dirty="0">
                <a:latin typeface="LM Sans 10"/>
                <a:cs typeface="LM Sans 10"/>
              </a:rPr>
              <a:t>error rate at </a:t>
            </a: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100" spc="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each </a:t>
            </a:r>
            <a:r>
              <a:rPr sz="1100" spc="-10" dirty="0">
                <a:latin typeface="LM Sans 10"/>
                <a:cs typeface="LM Sans 10"/>
              </a:rPr>
              <a:t>pairwise comparison is  </a:t>
            </a:r>
            <a:r>
              <a:rPr sz="1100" spc="-5" dirty="0">
                <a:latin typeface="LM Sans 10"/>
                <a:cs typeface="LM Sans 10"/>
              </a:rPr>
              <a:t>conducted </a:t>
            </a:r>
            <a:r>
              <a:rPr sz="1100" spc="-10" dirty="0">
                <a:latin typeface="LM Sans 10"/>
                <a:cs typeface="LM Sans 10"/>
              </a:rPr>
              <a:t>at at an adjusted </a:t>
            </a:r>
            <a:r>
              <a:rPr sz="1100" spc="-5" dirty="0">
                <a:latin typeface="LM Sans 10"/>
                <a:cs typeface="LM Sans 10"/>
              </a:rPr>
              <a:t>significance </a:t>
            </a:r>
            <a:r>
              <a:rPr sz="1100" spc="-10" dirty="0">
                <a:latin typeface="LM Sans 10"/>
                <a:cs typeface="LM Sans 10"/>
              </a:rPr>
              <a:t>level referred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10" dirty="0">
                <a:latin typeface="LM Sans 10"/>
                <a:cs typeface="LM Sans 10"/>
              </a:rPr>
              <a:t>as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Verdana"/>
                <a:cs typeface="Verdana"/>
              </a:rPr>
              <a:t>α</a:t>
            </a:r>
            <a:r>
              <a:rPr sz="1200" i="1" spc="22" baseline="27777" dirty="0">
                <a:latin typeface="Noto Sans ExtraBold"/>
                <a:cs typeface="Noto Sans ExtraBold"/>
              </a:rPr>
              <a:t>y</a:t>
            </a:r>
            <a:r>
              <a:rPr sz="1100" spc="1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036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10" dirty="0">
                <a:latin typeface="LM Sans 10"/>
                <a:cs typeface="LM Sans 10"/>
              </a:rPr>
              <a:t>The Bonferroni correction is </a:t>
            </a:r>
            <a:r>
              <a:rPr sz="1100" spc="-5" dirty="0">
                <a:latin typeface="LM Sans 10"/>
                <a:cs typeface="LM Sans 10"/>
              </a:rPr>
              <a:t>one </a:t>
            </a:r>
            <a:r>
              <a:rPr sz="1100" dirty="0">
                <a:latin typeface="LM Sans 10"/>
                <a:cs typeface="LM Sans 10"/>
              </a:rPr>
              <a:t>method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adjusting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100" spc="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49250" algn="ctr">
              <a:lnSpc>
                <a:spcPct val="100000"/>
              </a:lnSpc>
              <a:spcBef>
                <a:spcPts val="1645"/>
              </a:spcBef>
            </a:pP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200" i="1" spc="7" baseline="31250" dirty="0">
                <a:latin typeface="Noto Sans ExtraBold"/>
                <a:cs typeface="Noto Sans ExtraBold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15" dirty="0">
                <a:latin typeface="Verdana"/>
                <a:cs typeface="Verdana"/>
              </a:rPr>
              <a:t>α/</a:t>
            </a:r>
            <a:r>
              <a:rPr sz="1100" i="1" spc="15" dirty="0">
                <a:latin typeface="LM Sans 10"/>
                <a:cs typeface="LM Sans 10"/>
              </a:rPr>
              <a:t>K</a:t>
            </a:r>
            <a:r>
              <a:rPr sz="1100" i="1" spc="15" dirty="0">
                <a:latin typeface="Verdana"/>
                <a:cs typeface="Verdana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650" i="1" spc="30" baseline="37878" dirty="0">
                <a:latin typeface="LM Sans 10"/>
                <a:cs typeface="LM Sans 10"/>
              </a:rPr>
              <a:t>k</a:t>
            </a:r>
            <a:r>
              <a:rPr sz="1650" spc="30" baseline="37878" dirty="0">
                <a:latin typeface="LM Sans 10"/>
                <a:cs typeface="LM Sans 10"/>
              </a:rPr>
              <a:t>(</a:t>
            </a:r>
            <a:r>
              <a:rPr sz="1650" i="1" spc="30" baseline="37878" dirty="0">
                <a:latin typeface="LM Sans 10"/>
                <a:cs typeface="LM Sans 10"/>
              </a:rPr>
              <a:t>k </a:t>
            </a:r>
            <a:r>
              <a:rPr sz="1650" spc="-112" baseline="-37878" dirty="0">
                <a:latin typeface="LM Sans 10"/>
                <a:cs typeface="LM Sans 10"/>
              </a:rPr>
              <a:t>2</a:t>
            </a:r>
            <a:r>
              <a:rPr sz="1650" i="1" spc="-112" baseline="37878" dirty="0">
                <a:latin typeface="Arial"/>
                <a:cs typeface="Arial"/>
              </a:rPr>
              <a:t>− </a:t>
            </a:r>
            <a:r>
              <a:rPr sz="1650" spc="-15" baseline="37878" dirty="0">
                <a:latin typeface="LM Sans 10"/>
                <a:cs typeface="LM Sans 10"/>
              </a:rPr>
              <a:t>1)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groups</a:t>
            </a:r>
            <a:endParaRPr sz="1100">
              <a:latin typeface="LM Sans 10"/>
              <a:cs typeface="LM Sans 10"/>
            </a:endParaRPr>
          </a:p>
          <a:p>
            <a:pPr marL="340360" marR="490220" indent="-139065">
              <a:lnSpc>
                <a:spcPct val="102600"/>
              </a:lnSpc>
              <a:spcBef>
                <a:spcPts val="1390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5" dirty="0">
                <a:latin typeface="LM Sans 10"/>
                <a:cs typeface="LM Sans 10"/>
              </a:rPr>
              <a:t>Note that the </a:t>
            </a:r>
            <a:r>
              <a:rPr sz="1100" spc="-10" dirty="0">
                <a:latin typeface="LM Sans 10"/>
                <a:cs typeface="LM Sans 10"/>
              </a:rPr>
              <a:t>Bonferroni </a:t>
            </a:r>
            <a:r>
              <a:rPr sz="1100" spc="-15" dirty="0">
                <a:latin typeface="LM Sans 10"/>
                <a:cs typeface="LM Sans 10"/>
              </a:rPr>
              <a:t>correction </a:t>
            </a:r>
            <a:r>
              <a:rPr sz="1100" spc="-10" dirty="0">
                <a:latin typeface="LM Sans 10"/>
                <a:cs typeface="LM Sans 10"/>
              </a:rPr>
              <a:t>is </a:t>
            </a:r>
            <a:r>
              <a:rPr sz="1100" spc="-5" dirty="0">
                <a:latin typeface="LM Sans 10"/>
                <a:cs typeface="LM Sans 10"/>
              </a:rPr>
              <a:t>a very stringent </a:t>
            </a:r>
            <a:r>
              <a:rPr sz="1100" spc="-10" dirty="0">
                <a:latin typeface="LM Sans 10"/>
                <a:cs typeface="LM Sans 10"/>
              </a:rPr>
              <a:t>(i.e., </a:t>
            </a:r>
            <a:r>
              <a:rPr sz="1100" spc="-5" dirty="0">
                <a:latin typeface="LM Sans 10"/>
                <a:cs typeface="LM Sans 10"/>
              </a:rPr>
              <a:t>conservative)  </a:t>
            </a:r>
            <a:r>
              <a:rPr sz="1100" spc="-10" dirty="0">
                <a:latin typeface="LM Sans 10"/>
                <a:cs typeface="LM Sans 10"/>
              </a:rPr>
              <a:t>correction, made under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assumption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all </a:t>
            </a:r>
            <a:r>
              <a:rPr sz="1100" spc="-5" dirty="0">
                <a:latin typeface="LM Sans 10"/>
                <a:cs typeface="LM Sans 10"/>
              </a:rPr>
              <a:t>tests </a:t>
            </a:r>
            <a:r>
              <a:rPr sz="1100" spc="-20" dirty="0">
                <a:latin typeface="LM Sans 10"/>
                <a:cs typeface="LM Sans 10"/>
              </a:rPr>
              <a:t>are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39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40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9198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FAMuSS: </a:t>
            </a:r>
            <a:r>
              <a:rPr spc="5" dirty="0"/>
              <a:t>comparing </a:t>
            </a:r>
            <a:r>
              <a:rPr spc="20" dirty="0"/>
              <a:t>ndrm.ch by</a:t>
            </a:r>
            <a:r>
              <a:rPr spc="-25" dirty="0"/>
              <a:t> </a:t>
            </a:r>
            <a:r>
              <a:rPr spc="20" dirty="0"/>
              <a:t>genotype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4090"/>
            <a:ext cx="5002530" cy="9417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main </a:t>
            </a:r>
            <a:r>
              <a:rPr sz="1100" spc="-10" dirty="0">
                <a:latin typeface="LM Sans 10"/>
                <a:cs typeface="LM Sans 10"/>
              </a:rPr>
              <a:t>question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interest in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25" dirty="0">
                <a:latin typeface="LM Sans 10"/>
                <a:cs typeface="LM Sans 10"/>
              </a:rPr>
              <a:t>FAMuSS </a:t>
            </a:r>
            <a:r>
              <a:rPr sz="1100" spc="-5" dirty="0">
                <a:latin typeface="LM Sans 10"/>
                <a:cs typeface="LM Sans 10"/>
              </a:rPr>
              <a:t>study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5" dirty="0">
                <a:latin typeface="LM Sans 10"/>
                <a:cs typeface="LM Sans 10"/>
              </a:rPr>
              <a:t>approached </a:t>
            </a:r>
            <a:r>
              <a:rPr sz="1100" spc="-5" dirty="0">
                <a:latin typeface="LM Sans 10"/>
                <a:cs typeface="LM Sans 10"/>
              </a:rPr>
              <a:t>with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35" dirty="0">
                <a:latin typeface="LM Sans 10"/>
                <a:cs typeface="LM Sans 10"/>
              </a:rPr>
              <a:t>ANOVA.</a:t>
            </a:r>
            <a:endParaRPr sz="1100">
              <a:latin typeface="LM Sans 10"/>
              <a:cs typeface="LM Sans 10"/>
            </a:endParaRPr>
          </a:p>
          <a:p>
            <a:pPr marL="198755" marR="128270" algn="ctr">
              <a:lnSpc>
                <a:spcPct val="102600"/>
              </a:lnSpc>
              <a:spcBef>
                <a:spcPts val="595"/>
              </a:spcBef>
            </a:pPr>
            <a:r>
              <a:rPr sz="1100" i="1" spc="-10" dirty="0">
                <a:latin typeface="LM Sans 10"/>
                <a:cs typeface="LM Sans 10"/>
              </a:rPr>
              <a:t>Is </a:t>
            </a:r>
            <a:r>
              <a:rPr sz="1100" i="1" spc="-5" dirty="0">
                <a:latin typeface="LM Sans 10"/>
                <a:cs typeface="LM Sans 10"/>
              </a:rPr>
              <a:t>change </a:t>
            </a:r>
            <a:r>
              <a:rPr sz="1100" i="1" spc="-10" dirty="0">
                <a:latin typeface="LM Sans 10"/>
                <a:cs typeface="LM Sans 10"/>
              </a:rPr>
              <a:t>in non-dominant </a:t>
            </a:r>
            <a:r>
              <a:rPr sz="1100" i="1" spc="-20" dirty="0">
                <a:latin typeface="LM Sans 10"/>
                <a:cs typeface="LM Sans 10"/>
              </a:rPr>
              <a:t>arm </a:t>
            </a:r>
            <a:r>
              <a:rPr sz="1100" i="1" spc="-5" dirty="0">
                <a:latin typeface="LM Sans 10"/>
                <a:cs typeface="LM Sans 10"/>
              </a:rPr>
              <a:t>strength </a:t>
            </a:r>
            <a:r>
              <a:rPr sz="1100" i="1" spc="-10" dirty="0">
                <a:latin typeface="LM Sans 10"/>
                <a:cs typeface="LM Sans 10"/>
              </a:rPr>
              <a:t>after resistance </a:t>
            </a:r>
            <a:r>
              <a:rPr sz="1100" i="1" spc="-5" dirty="0">
                <a:latin typeface="LM Sans 10"/>
                <a:cs typeface="LM Sans 10"/>
              </a:rPr>
              <a:t>training associated with  genotype?</a:t>
            </a:r>
            <a:endParaRPr sz="1100">
              <a:latin typeface="LM Sans 10"/>
              <a:cs typeface="LM Sans 10"/>
            </a:endParaRPr>
          </a:p>
          <a:p>
            <a:pPr marR="1995805" algn="ctr">
              <a:lnSpc>
                <a:spcPct val="100000"/>
              </a:lnSpc>
              <a:spcBef>
                <a:spcPts val="635"/>
              </a:spcBef>
            </a:pPr>
            <a:r>
              <a:rPr sz="1100" spc="-5" dirty="0">
                <a:latin typeface="LM Sans 10"/>
                <a:cs typeface="LM Sans 10"/>
              </a:rPr>
              <a:t>Questions 1 - 3 </a:t>
            </a:r>
            <a:r>
              <a:rPr sz="1100" spc="-10" dirty="0">
                <a:latin typeface="LM Sans 10"/>
                <a:cs typeface="LM Sans 10"/>
              </a:rPr>
              <a:t>in Lab </a:t>
            </a:r>
            <a:r>
              <a:rPr sz="1100" spc="-5" dirty="0">
                <a:latin typeface="LM Sans 10"/>
                <a:cs typeface="LM Sans 10"/>
              </a:rPr>
              <a:t>3 step through this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analysis.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5054"/>
            <a:ext cx="4158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3333B2"/>
                </a:solidFill>
                <a:latin typeface="LM Roman Caps 10"/>
                <a:cs typeface="LM Roman Caps 10"/>
              </a:rPr>
              <a:t>FAMuSS:</a:t>
            </a:r>
            <a:r>
              <a:rPr sz="1400" spc="5" dirty="0">
                <a:solidFill>
                  <a:srgbClr val="3333B2"/>
                </a:solidFill>
                <a:latin typeface="LM Roman Caps 10"/>
                <a:cs typeface="LM Roman Caps 10"/>
              </a:rPr>
              <a:t> comparing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Roman Caps 10"/>
                <a:cs typeface="LM Roman Caps 10"/>
              </a:rPr>
              <a:t>ndrm.ch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Roman Caps 10"/>
                <a:cs typeface="LM Roman Caps 10"/>
              </a:rPr>
              <a:t>by</a:t>
            </a:r>
            <a:r>
              <a:rPr sz="1400" spc="5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LM Roman Caps 10"/>
                <a:cs typeface="LM Roman Caps 10"/>
              </a:rPr>
              <a:t>genotype.</a:t>
            </a:r>
            <a:r>
              <a:rPr sz="1400" spc="-280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.</a:t>
            </a:r>
            <a:r>
              <a:rPr sz="1400" spc="-280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.</a:t>
            </a:r>
            <a:endParaRPr sz="1400">
              <a:latin typeface="LM Roman Caps 10"/>
              <a:cs typeface="LM Roman Caps 1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0521" y="678858"/>
            <a:ext cx="1490345" cy="1918970"/>
            <a:chOff x="580521" y="678858"/>
            <a:chExt cx="1490345" cy="1918970"/>
          </a:xfrm>
        </p:grpSpPr>
        <p:sp>
          <p:nvSpPr>
            <p:cNvPr id="4" name="object 4"/>
            <p:cNvSpPr/>
            <p:nvPr/>
          </p:nvSpPr>
          <p:spPr>
            <a:xfrm>
              <a:off x="710140" y="2197512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0" y="0"/>
                  </a:moveTo>
                  <a:lnTo>
                    <a:pt x="359972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126" y="2287654"/>
              <a:ext cx="0" cy="210185"/>
            </a:xfrm>
            <a:custGeom>
              <a:avLst/>
              <a:gdLst/>
              <a:ahLst/>
              <a:cxnLst/>
              <a:rect l="l" t="t" r="r" b="b"/>
              <a:pathLst>
                <a:path h="210185">
                  <a:moveTo>
                    <a:pt x="0" y="209636"/>
                  </a:moveTo>
                  <a:lnTo>
                    <a:pt x="0" y="0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54" y="2497291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986" y="0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126" y="165874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4">
                  <a:moveTo>
                    <a:pt x="0" y="0"/>
                  </a:moveTo>
                  <a:lnTo>
                    <a:pt x="0" y="372479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140" y="1437622"/>
              <a:ext cx="360045" cy="850265"/>
            </a:xfrm>
            <a:custGeom>
              <a:avLst/>
              <a:gdLst/>
              <a:ahLst/>
              <a:cxnLst/>
              <a:rect l="l" t="t" r="r" b="b"/>
              <a:pathLst>
                <a:path w="360044" h="850264">
                  <a:moveTo>
                    <a:pt x="90014" y="221122"/>
                  </a:moveTo>
                  <a:lnTo>
                    <a:pt x="270000" y="221122"/>
                  </a:lnTo>
                </a:path>
                <a:path w="360044" h="850264">
                  <a:moveTo>
                    <a:pt x="0" y="850032"/>
                  </a:moveTo>
                  <a:lnTo>
                    <a:pt x="359972" y="850032"/>
                  </a:lnTo>
                  <a:lnTo>
                    <a:pt x="359972" y="593602"/>
                  </a:lnTo>
                  <a:lnTo>
                    <a:pt x="0" y="593602"/>
                  </a:lnTo>
                  <a:lnTo>
                    <a:pt x="0" y="850032"/>
                  </a:lnTo>
                </a:path>
                <a:path w="360044" h="850264">
                  <a:moveTo>
                    <a:pt x="168500" y="205765"/>
                  </a:moveTo>
                  <a:lnTo>
                    <a:pt x="168500" y="199427"/>
                  </a:lnTo>
                  <a:lnTo>
                    <a:pt x="173690" y="194279"/>
                  </a:lnTo>
                  <a:lnTo>
                    <a:pt x="179986" y="194279"/>
                  </a:lnTo>
                  <a:lnTo>
                    <a:pt x="186324" y="194279"/>
                  </a:lnTo>
                  <a:lnTo>
                    <a:pt x="191472" y="199427"/>
                  </a:lnTo>
                  <a:lnTo>
                    <a:pt x="191472" y="205765"/>
                  </a:lnTo>
                  <a:lnTo>
                    <a:pt x="191472" y="212061"/>
                  </a:lnTo>
                  <a:lnTo>
                    <a:pt x="186324" y="217251"/>
                  </a:lnTo>
                  <a:lnTo>
                    <a:pt x="179986" y="217251"/>
                  </a:lnTo>
                  <a:lnTo>
                    <a:pt x="173690" y="217251"/>
                  </a:lnTo>
                  <a:lnTo>
                    <a:pt x="168500" y="212061"/>
                  </a:lnTo>
                  <a:lnTo>
                    <a:pt x="168500" y="205765"/>
                  </a:lnTo>
                </a:path>
                <a:path w="360044" h="850264">
                  <a:moveTo>
                    <a:pt x="168500" y="128215"/>
                  </a:moveTo>
                  <a:lnTo>
                    <a:pt x="168500" y="121876"/>
                  </a:lnTo>
                  <a:lnTo>
                    <a:pt x="173690" y="116729"/>
                  </a:lnTo>
                  <a:lnTo>
                    <a:pt x="179986" y="116729"/>
                  </a:lnTo>
                  <a:lnTo>
                    <a:pt x="186324" y="116729"/>
                  </a:lnTo>
                  <a:lnTo>
                    <a:pt x="191472" y="121876"/>
                  </a:lnTo>
                  <a:lnTo>
                    <a:pt x="191472" y="128215"/>
                  </a:lnTo>
                  <a:lnTo>
                    <a:pt x="191472" y="134511"/>
                  </a:lnTo>
                  <a:lnTo>
                    <a:pt x="186324" y="139701"/>
                  </a:lnTo>
                  <a:lnTo>
                    <a:pt x="179986" y="139701"/>
                  </a:lnTo>
                  <a:lnTo>
                    <a:pt x="173690" y="139701"/>
                  </a:lnTo>
                  <a:lnTo>
                    <a:pt x="168500" y="134511"/>
                  </a:lnTo>
                  <a:lnTo>
                    <a:pt x="168500" y="128215"/>
                  </a:lnTo>
                </a:path>
                <a:path w="360044" h="850264">
                  <a:moveTo>
                    <a:pt x="168500" y="186197"/>
                  </a:moveTo>
                  <a:lnTo>
                    <a:pt x="168500" y="179858"/>
                  </a:lnTo>
                  <a:lnTo>
                    <a:pt x="173690" y="174711"/>
                  </a:lnTo>
                  <a:lnTo>
                    <a:pt x="179986" y="174711"/>
                  </a:lnTo>
                  <a:lnTo>
                    <a:pt x="186324" y="174711"/>
                  </a:lnTo>
                  <a:lnTo>
                    <a:pt x="191472" y="179858"/>
                  </a:lnTo>
                  <a:lnTo>
                    <a:pt x="191472" y="186197"/>
                  </a:lnTo>
                  <a:lnTo>
                    <a:pt x="191472" y="192535"/>
                  </a:lnTo>
                  <a:lnTo>
                    <a:pt x="186324" y="197683"/>
                  </a:lnTo>
                  <a:lnTo>
                    <a:pt x="179986" y="197683"/>
                  </a:lnTo>
                  <a:lnTo>
                    <a:pt x="173690" y="197683"/>
                  </a:lnTo>
                  <a:lnTo>
                    <a:pt x="168500" y="192535"/>
                  </a:lnTo>
                  <a:lnTo>
                    <a:pt x="168500" y="186197"/>
                  </a:lnTo>
                </a:path>
                <a:path w="360044" h="850264">
                  <a:moveTo>
                    <a:pt x="168500" y="11485"/>
                  </a:moveTo>
                  <a:lnTo>
                    <a:pt x="168500" y="5189"/>
                  </a:lnTo>
                  <a:lnTo>
                    <a:pt x="173690" y="0"/>
                  </a:lnTo>
                  <a:lnTo>
                    <a:pt x="179986" y="0"/>
                  </a:lnTo>
                  <a:lnTo>
                    <a:pt x="186324" y="0"/>
                  </a:lnTo>
                  <a:lnTo>
                    <a:pt x="191472" y="5189"/>
                  </a:lnTo>
                  <a:lnTo>
                    <a:pt x="191472" y="11485"/>
                  </a:lnTo>
                  <a:lnTo>
                    <a:pt x="191472" y="17824"/>
                  </a:lnTo>
                  <a:lnTo>
                    <a:pt x="186324" y="22971"/>
                  </a:lnTo>
                  <a:lnTo>
                    <a:pt x="179986" y="22971"/>
                  </a:lnTo>
                  <a:lnTo>
                    <a:pt x="173690" y="22971"/>
                  </a:lnTo>
                  <a:lnTo>
                    <a:pt x="168500" y="17824"/>
                  </a:lnTo>
                  <a:lnTo>
                    <a:pt x="168500" y="11485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0127" y="2179348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0" y="0"/>
                  </a:moveTo>
                  <a:lnTo>
                    <a:pt x="359972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0113" y="2287654"/>
              <a:ext cx="0" cy="210185"/>
            </a:xfrm>
            <a:custGeom>
              <a:avLst/>
              <a:gdLst/>
              <a:ahLst/>
              <a:cxnLst/>
              <a:rect l="l" t="t" r="r" b="b"/>
              <a:pathLst>
                <a:path h="210185">
                  <a:moveTo>
                    <a:pt x="0" y="209636"/>
                  </a:moveTo>
                  <a:lnTo>
                    <a:pt x="0" y="0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0099" y="2497291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80028" y="0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0113" y="1623819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h="374650">
                  <a:moveTo>
                    <a:pt x="0" y="0"/>
                  </a:moveTo>
                  <a:lnTo>
                    <a:pt x="0" y="374564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127" y="738861"/>
              <a:ext cx="360045" cy="1549400"/>
            </a:xfrm>
            <a:custGeom>
              <a:avLst/>
              <a:gdLst/>
              <a:ahLst/>
              <a:cxnLst/>
              <a:rect l="l" t="t" r="r" b="b"/>
              <a:pathLst>
                <a:path w="360044" h="1549400">
                  <a:moveTo>
                    <a:pt x="89971" y="884957"/>
                  </a:moveTo>
                  <a:lnTo>
                    <a:pt x="270000" y="884957"/>
                  </a:lnTo>
                </a:path>
                <a:path w="360044" h="1549400">
                  <a:moveTo>
                    <a:pt x="0" y="1548793"/>
                  </a:moveTo>
                  <a:lnTo>
                    <a:pt x="359972" y="1548793"/>
                  </a:lnTo>
                  <a:lnTo>
                    <a:pt x="359972" y="1259522"/>
                  </a:lnTo>
                  <a:lnTo>
                    <a:pt x="0" y="1259522"/>
                  </a:lnTo>
                  <a:lnTo>
                    <a:pt x="0" y="1548793"/>
                  </a:lnTo>
                </a:path>
                <a:path w="360044" h="1549400">
                  <a:moveTo>
                    <a:pt x="168500" y="710246"/>
                  </a:moveTo>
                  <a:lnTo>
                    <a:pt x="168500" y="703950"/>
                  </a:lnTo>
                  <a:lnTo>
                    <a:pt x="173647" y="698760"/>
                  </a:lnTo>
                  <a:lnTo>
                    <a:pt x="179986" y="698760"/>
                  </a:lnTo>
                  <a:lnTo>
                    <a:pt x="186282" y="698760"/>
                  </a:lnTo>
                  <a:lnTo>
                    <a:pt x="191472" y="703950"/>
                  </a:lnTo>
                  <a:lnTo>
                    <a:pt x="191472" y="710246"/>
                  </a:lnTo>
                  <a:lnTo>
                    <a:pt x="191472" y="716584"/>
                  </a:lnTo>
                  <a:lnTo>
                    <a:pt x="186282" y="721732"/>
                  </a:lnTo>
                  <a:lnTo>
                    <a:pt x="179986" y="721732"/>
                  </a:lnTo>
                  <a:lnTo>
                    <a:pt x="173647" y="721732"/>
                  </a:lnTo>
                  <a:lnTo>
                    <a:pt x="168500" y="716584"/>
                  </a:lnTo>
                  <a:lnTo>
                    <a:pt x="168500" y="710246"/>
                  </a:lnTo>
                </a:path>
                <a:path w="360044" h="1549400">
                  <a:moveTo>
                    <a:pt x="168500" y="360866"/>
                  </a:moveTo>
                  <a:lnTo>
                    <a:pt x="168500" y="354527"/>
                  </a:lnTo>
                  <a:lnTo>
                    <a:pt x="173647" y="349380"/>
                  </a:lnTo>
                  <a:lnTo>
                    <a:pt x="179986" y="349380"/>
                  </a:lnTo>
                  <a:lnTo>
                    <a:pt x="186282" y="349380"/>
                  </a:lnTo>
                  <a:lnTo>
                    <a:pt x="191472" y="354527"/>
                  </a:lnTo>
                  <a:lnTo>
                    <a:pt x="191472" y="360866"/>
                  </a:lnTo>
                  <a:lnTo>
                    <a:pt x="191472" y="367162"/>
                  </a:lnTo>
                  <a:lnTo>
                    <a:pt x="186282" y="372351"/>
                  </a:lnTo>
                  <a:lnTo>
                    <a:pt x="179986" y="372351"/>
                  </a:lnTo>
                  <a:lnTo>
                    <a:pt x="173647" y="372351"/>
                  </a:lnTo>
                  <a:lnTo>
                    <a:pt x="168500" y="367162"/>
                  </a:lnTo>
                  <a:lnTo>
                    <a:pt x="168500" y="360866"/>
                  </a:lnTo>
                </a:path>
                <a:path w="360044" h="1549400">
                  <a:moveTo>
                    <a:pt x="168500" y="11485"/>
                  </a:moveTo>
                  <a:lnTo>
                    <a:pt x="168500" y="5147"/>
                  </a:lnTo>
                  <a:lnTo>
                    <a:pt x="173647" y="0"/>
                  </a:lnTo>
                  <a:lnTo>
                    <a:pt x="179986" y="0"/>
                  </a:lnTo>
                  <a:lnTo>
                    <a:pt x="186282" y="0"/>
                  </a:lnTo>
                  <a:lnTo>
                    <a:pt x="191472" y="5147"/>
                  </a:lnTo>
                  <a:lnTo>
                    <a:pt x="191472" y="11485"/>
                  </a:lnTo>
                  <a:lnTo>
                    <a:pt x="191472" y="17781"/>
                  </a:lnTo>
                  <a:lnTo>
                    <a:pt x="186282" y="22971"/>
                  </a:lnTo>
                  <a:lnTo>
                    <a:pt x="179986" y="22971"/>
                  </a:lnTo>
                  <a:lnTo>
                    <a:pt x="173647" y="22971"/>
                  </a:lnTo>
                  <a:lnTo>
                    <a:pt x="168500" y="17781"/>
                  </a:lnTo>
                  <a:lnTo>
                    <a:pt x="168500" y="11485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0114" y="214791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0" y="0"/>
                  </a:moveTo>
                  <a:lnTo>
                    <a:pt x="359972" y="0"/>
                  </a:lnTo>
                </a:path>
              </a:pathLst>
            </a:custGeom>
            <a:ln w="9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0101" y="226459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693"/>
                  </a:moveTo>
                  <a:lnTo>
                    <a:pt x="0" y="0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086" y="2497291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86" y="0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0101" y="1623819"/>
              <a:ext cx="0" cy="349885"/>
            </a:xfrm>
            <a:custGeom>
              <a:avLst/>
              <a:gdLst/>
              <a:ahLst/>
              <a:cxnLst/>
              <a:rect l="l" t="t" r="r" b="b"/>
              <a:pathLst>
                <a:path h="349885">
                  <a:moveTo>
                    <a:pt x="0" y="0"/>
                  </a:moveTo>
                  <a:lnTo>
                    <a:pt x="0" y="349380"/>
                  </a:lnTo>
                </a:path>
              </a:pathLst>
            </a:custGeom>
            <a:ln w="319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0114" y="855548"/>
              <a:ext cx="360045" cy="1409065"/>
            </a:xfrm>
            <a:custGeom>
              <a:avLst/>
              <a:gdLst/>
              <a:ahLst/>
              <a:cxnLst/>
              <a:rect l="l" t="t" r="r" b="b"/>
              <a:pathLst>
                <a:path w="360044" h="1409064">
                  <a:moveTo>
                    <a:pt x="89971" y="768270"/>
                  </a:moveTo>
                  <a:lnTo>
                    <a:pt x="269958" y="768270"/>
                  </a:lnTo>
                </a:path>
                <a:path w="360044" h="1409064">
                  <a:moveTo>
                    <a:pt x="0" y="1409049"/>
                  </a:moveTo>
                  <a:lnTo>
                    <a:pt x="359972" y="1409049"/>
                  </a:lnTo>
                  <a:lnTo>
                    <a:pt x="359972" y="1117651"/>
                  </a:lnTo>
                  <a:lnTo>
                    <a:pt x="0" y="1117651"/>
                  </a:lnTo>
                  <a:lnTo>
                    <a:pt x="0" y="1409049"/>
                  </a:lnTo>
                </a:path>
                <a:path w="360044" h="1409064">
                  <a:moveTo>
                    <a:pt x="168500" y="663452"/>
                  </a:moveTo>
                  <a:lnTo>
                    <a:pt x="168500" y="657156"/>
                  </a:lnTo>
                  <a:lnTo>
                    <a:pt x="173647" y="651966"/>
                  </a:lnTo>
                  <a:lnTo>
                    <a:pt x="179986" y="651966"/>
                  </a:lnTo>
                  <a:lnTo>
                    <a:pt x="186282" y="651966"/>
                  </a:lnTo>
                  <a:lnTo>
                    <a:pt x="191472" y="657156"/>
                  </a:lnTo>
                  <a:lnTo>
                    <a:pt x="191472" y="663452"/>
                  </a:lnTo>
                  <a:lnTo>
                    <a:pt x="191472" y="669791"/>
                  </a:lnTo>
                  <a:lnTo>
                    <a:pt x="186282" y="674938"/>
                  </a:lnTo>
                  <a:lnTo>
                    <a:pt x="179986" y="674938"/>
                  </a:lnTo>
                  <a:lnTo>
                    <a:pt x="173647" y="674938"/>
                  </a:lnTo>
                  <a:lnTo>
                    <a:pt x="168500" y="669791"/>
                  </a:lnTo>
                  <a:lnTo>
                    <a:pt x="168500" y="663452"/>
                  </a:lnTo>
                </a:path>
                <a:path w="360044" h="1409064">
                  <a:moveTo>
                    <a:pt x="168500" y="593559"/>
                  </a:moveTo>
                  <a:lnTo>
                    <a:pt x="168500" y="587263"/>
                  </a:lnTo>
                  <a:lnTo>
                    <a:pt x="173647" y="582073"/>
                  </a:lnTo>
                  <a:lnTo>
                    <a:pt x="179986" y="582073"/>
                  </a:lnTo>
                  <a:lnTo>
                    <a:pt x="186282" y="582073"/>
                  </a:lnTo>
                  <a:lnTo>
                    <a:pt x="191472" y="587263"/>
                  </a:lnTo>
                  <a:lnTo>
                    <a:pt x="191472" y="593559"/>
                  </a:lnTo>
                  <a:lnTo>
                    <a:pt x="191472" y="599897"/>
                  </a:lnTo>
                  <a:lnTo>
                    <a:pt x="186282" y="605045"/>
                  </a:lnTo>
                  <a:lnTo>
                    <a:pt x="179986" y="605045"/>
                  </a:lnTo>
                  <a:lnTo>
                    <a:pt x="173647" y="605045"/>
                  </a:lnTo>
                  <a:lnTo>
                    <a:pt x="168500" y="599897"/>
                  </a:lnTo>
                  <a:lnTo>
                    <a:pt x="168500" y="593559"/>
                  </a:lnTo>
                </a:path>
                <a:path w="360044" h="1409064">
                  <a:moveTo>
                    <a:pt x="168500" y="593559"/>
                  </a:moveTo>
                  <a:lnTo>
                    <a:pt x="168500" y="587263"/>
                  </a:lnTo>
                  <a:lnTo>
                    <a:pt x="173647" y="582073"/>
                  </a:lnTo>
                  <a:lnTo>
                    <a:pt x="179986" y="582073"/>
                  </a:lnTo>
                  <a:lnTo>
                    <a:pt x="186282" y="582073"/>
                  </a:lnTo>
                  <a:lnTo>
                    <a:pt x="191472" y="587263"/>
                  </a:lnTo>
                  <a:lnTo>
                    <a:pt x="191472" y="593559"/>
                  </a:lnTo>
                  <a:lnTo>
                    <a:pt x="191472" y="599897"/>
                  </a:lnTo>
                  <a:lnTo>
                    <a:pt x="186282" y="605045"/>
                  </a:lnTo>
                  <a:lnTo>
                    <a:pt x="179986" y="605045"/>
                  </a:lnTo>
                  <a:lnTo>
                    <a:pt x="173647" y="605045"/>
                  </a:lnTo>
                  <a:lnTo>
                    <a:pt x="168500" y="599897"/>
                  </a:lnTo>
                  <a:lnTo>
                    <a:pt x="168500" y="593559"/>
                  </a:lnTo>
                </a:path>
                <a:path w="360044" h="1409064">
                  <a:moveTo>
                    <a:pt x="168500" y="476872"/>
                  </a:moveTo>
                  <a:lnTo>
                    <a:pt x="168500" y="470576"/>
                  </a:lnTo>
                  <a:lnTo>
                    <a:pt x="173647" y="465386"/>
                  </a:lnTo>
                  <a:lnTo>
                    <a:pt x="179986" y="465386"/>
                  </a:lnTo>
                  <a:lnTo>
                    <a:pt x="186282" y="465386"/>
                  </a:lnTo>
                  <a:lnTo>
                    <a:pt x="191472" y="470576"/>
                  </a:lnTo>
                  <a:lnTo>
                    <a:pt x="191472" y="476872"/>
                  </a:lnTo>
                  <a:lnTo>
                    <a:pt x="191472" y="483210"/>
                  </a:lnTo>
                  <a:lnTo>
                    <a:pt x="186282" y="488358"/>
                  </a:lnTo>
                  <a:lnTo>
                    <a:pt x="179986" y="488358"/>
                  </a:lnTo>
                  <a:lnTo>
                    <a:pt x="173647" y="488358"/>
                  </a:lnTo>
                  <a:lnTo>
                    <a:pt x="168500" y="483210"/>
                  </a:lnTo>
                  <a:lnTo>
                    <a:pt x="168500" y="476872"/>
                  </a:lnTo>
                </a:path>
                <a:path w="360044" h="1409064">
                  <a:moveTo>
                    <a:pt x="168500" y="11485"/>
                  </a:moveTo>
                  <a:lnTo>
                    <a:pt x="168500" y="5147"/>
                  </a:lnTo>
                  <a:lnTo>
                    <a:pt x="173647" y="0"/>
                  </a:lnTo>
                  <a:lnTo>
                    <a:pt x="179986" y="0"/>
                  </a:lnTo>
                  <a:lnTo>
                    <a:pt x="186282" y="0"/>
                  </a:lnTo>
                  <a:lnTo>
                    <a:pt x="191472" y="5147"/>
                  </a:lnTo>
                  <a:lnTo>
                    <a:pt x="191472" y="11485"/>
                  </a:lnTo>
                  <a:lnTo>
                    <a:pt x="191472" y="17781"/>
                  </a:lnTo>
                  <a:lnTo>
                    <a:pt x="186282" y="22971"/>
                  </a:lnTo>
                  <a:lnTo>
                    <a:pt x="179986" y="22971"/>
                  </a:lnTo>
                  <a:lnTo>
                    <a:pt x="173647" y="22971"/>
                  </a:lnTo>
                  <a:lnTo>
                    <a:pt x="168500" y="17781"/>
                  </a:lnTo>
                  <a:lnTo>
                    <a:pt x="168500" y="11485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0521" y="680454"/>
              <a:ext cx="1489075" cy="1917700"/>
            </a:xfrm>
            <a:custGeom>
              <a:avLst/>
              <a:gdLst/>
              <a:ahLst/>
              <a:cxnLst/>
              <a:rect l="l" t="t" r="r" b="b"/>
              <a:pathLst>
                <a:path w="1489075" h="1917700">
                  <a:moveTo>
                    <a:pt x="309605" y="1886730"/>
                  </a:moveTo>
                  <a:lnTo>
                    <a:pt x="1209580" y="1886730"/>
                  </a:lnTo>
                </a:path>
                <a:path w="1489075" h="1917700">
                  <a:moveTo>
                    <a:pt x="309605" y="1886730"/>
                  </a:moveTo>
                  <a:lnTo>
                    <a:pt x="309605" y="1917359"/>
                  </a:lnTo>
                </a:path>
                <a:path w="1489075" h="1917700">
                  <a:moveTo>
                    <a:pt x="759592" y="1886730"/>
                  </a:moveTo>
                  <a:lnTo>
                    <a:pt x="759592" y="1917359"/>
                  </a:lnTo>
                </a:path>
                <a:path w="1489075" h="1917700">
                  <a:moveTo>
                    <a:pt x="1209580" y="1886730"/>
                  </a:moveTo>
                  <a:lnTo>
                    <a:pt x="1209580" y="1917359"/>
                  </a:lnTo>
                </a:path>
                <a:path w="1489075" h="1917700">
                  <a:moveTo>
                    <a:pt x="30628" y="1816837"/>
                  </a:moveTo>
                  <a:lnTo>
                    <a:pt x="30628" y="69893"/>
                  </a:lnTo>
                </a:path>
                <a:path w="1489075" h="1917700">
                  <a:moveTo>
                    <a:pt x="30628" y="1816837"/>
                  </a:moveTo>
                  <a:lnTo>
                    <a:pt x="0" y="1816837"/>
                  </a:lnTo>
                </a:path>
                <a:path w="1489075" h="1917700">
                  <a:moveTo>
                    <a:pt x="30628" y="1467457"/>
                  </a:moveTo>
                  <a:lnTo>
                    <a:pt x="0" y="1467457"/>
                  </a:lnTo>
                </a:path>
                <a:path w="1489075" h="1917700">
                  <a:moveTo>
                    <a:pt x="30628" y="1118076"/>
                  </a:moveTo>
                  <a:lnTo>
                    <a:pt x="0" y="1118076"/>
                  </a:lnTo>
                </a:path>
                <a:path w="1489075" h="1917700">
                  <a:moveTo>
                    <a:pt x="30628" y="768653"/>
                  </a:moveTo>
                  <a:lnTo>
                    <a:pt x="0" y="768653"/>
                  </a:lnTo>
                </a:path>
                <a:path w="1489075" h="1917700">
                  <a:moveTo>
                    <a:pt x="30628" y="419273"/>
                  </a:moveTo>
                  <a:lnTo>
                    <a:pt x="0" y="419273"/>
                  </a:lnTo>
                </a:path>
                <a:path w="1489075" h="1917700">
                  <a:moveTo>
                    <a:pt x="30628" y="69893"/>
                  </a:moveTo>
                  <a:lnTo>
                    <a:pt x="0" y="69893"/>
                  </a:lnTo>
                </a:path>
                <a:path w="1489075" h="1917700">
                  <a:moveTo>
                    <a:pt x="30628" y="1886730"/>
                  </a:moveTo>
                  <a:lnTo>
                    <a:pt x="1488556" y="1886730"/>
                  </a:lnTo>
                  <a:lnTo>
                    <a:pt x="1488556" y="0"/>
                  </a:lnTo>
                  <a:lnTo>
                    <a:pt x="30628" y="0"/>
                  </a:lnTo>
                  <a:lnTo>
                    <a:pt x="30628" y="1886730"/>
                  </a:lnTo>
                </a:path>
              </a:pathLst>
            </a:custGeom>
            <a:ln w="3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0587" y="2613700"/>
            <a:ext cx="9969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CC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41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93382" y="2613700"/>
            <a:ext cx="93980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CT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6219" y="2613700"/>
            <a:ext cx="8826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TT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28" y="2470409"/>
            <a:ext cx="82550" cy="539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728" y="2106804"/>
            <a:ext cx="82550" cy="8255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728" y="1743199"/>
            <a:ext cx="82550" cy="1111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728" y="1393819"/>
            <a:ext cx="82550" cy="1111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728" y="1044438"/>
            <a:ext cx="82550" cy="1111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8728" y="695016"/>
            <a:ext cx="82550" cy="1111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250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584" y="2736215"/>
            <a:ext cx="57340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"/>
                <a:cs typeface="Arial"/>
              </a:rPr>
              <a:t>genotype at</a:t>
            </a:r>
            <a:r>
              <a:rPr sz="400" spc="-5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actn3.r577x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983" y="1143611"/>
            <a:ext cx="82550" cy="94805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400" dirty="0">
                <a:latin typeface="Arial"/>
                <a:cs typeface="Arial"/>
              </a:rPr>
              <a:t>% change in non−dominant arm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strength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42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158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FAMuSS:</a:t>
            </a:r>
            <a:r>
              <a:rPr spc="5" dirty="0"/>
              <a:t> comparing</a:t>
            </a:r>
            <a:r>
              <a:rPr spc="10" dirty="0"/>
              <a:t> </a:t>
            </a:r>
            <a:r>
              <a:rPr spc="20" dirty="0"/>
              <a:t>ndrm.ch</a:t>
            </a:r>
            <a:r>
              <a:rPr spc="10" dirty="0"/>
              <a:t> </a:t>
            </a:r>
            <a:r>
              <a:rPr spc="20" dirty="0"/>
              <a:t>by</a:t>
            </a:r>
            <a:r>
              <a:rPr spc="5" dirty="0"/>
              <a:t> </a:t>
            </a:r>
            <a:r>
              <a:rPr spc="15" dirty="0"/>
              <a:t>genotype.</a:t>
            </a:r>
            <a:r>
              <a:rPr spc="-280" dirty="0"/>
              <a:t> </a:t>
            </a:r>
            <a:r>
              <a:rPr spc="10" dirty="0"/>
              <a:t>.</a:t>
            </a:r>
            <a:r>
              <a:rPr spc="-280" dirty="0"/>
              <a:t> </a:t>
            </a:r>
            <a:r>
              <a:rPr spc="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903400"/>
            <a:ext cx="5141595" cy="1318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The null and alternative </a:t>
            </a:r>
            <a:r>
              <a:rPr sz="1100" spc="-5" dirty="0">
                <a:latin typeface="LM Sans 10"/>
                <a:cs typeface="LM Sans 10"/>
              </a:rPr>
              <a:t>hypotheses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are</a:t>
            </a:r>
            <a:endParaRPr sz="1100">
              <a:latin typeface="LM Sans 10"/>
              <a:cs typeface="LM Sans 10"/>
            </a:endParaRPr>
          </a:p>
          <a:p>
            <a:pPr marL="340360" marR="81280" indent="-139065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i="1" spc="-5" dirty="0">
                <a:latin typeface="LM Sans 10"/>
                <a:cs typeface="LM Sans 10"/>
              </a:rPr>
              <a:t>H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5" dirty="0">
                <a:latin typeface="LM Sans 10"/>
                <a:cs typeface="LM Sans 10"/>
              </a:rPr>
              <a:t>: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3888" dirty="0">
                <a:latin typeface="LM Sans 8"/>
                <a:cs typeface="LM Sans 8"/>
              </a:rPr>
              <a:t>CC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3888" dirty="0">
                <a:latin typeface="LM Sans 8"/>
                <a:cs typeface="LM Sans 8"/>
              </a:rPr>
              <a:t>CT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3888" dirty="0">
                <a:latin typeface="LM Sans 8"/>
                <a:cs typeface="LM Sans 8"/>
              </a:rPr>
              <a:t>TT </a:t>
            </a:r>
            <a:r>
              <a:rPr sz="1100" spc="-5" dirty="0">
                <a:latin typeface="LM Sans 10"/>
                <a:cs typeface="LM Sans 10"/>
              </a:rPr>
              <a:t>, the </a:t>
            </a:r>
            <a:r>
              <a:rPr sz="1100" spc="-10" dirty="0">
                <a:latin typeface="LM Sans 10"/>
                <a:cs typeface="LM Sans 10"/>
              </a:rPr>
              <a:t>mean </a:t>
            </a:r>
            <a:r>
              <a:rPr sz="1100" spc="-5" dirty="0">
                <a:latin typeface="LM Sans 10"/>
                <a:cs typeface="LM Sans 10"/>
              </a:rPr>
              <a:t>percent change </a:t>
            </a:r>
            <a:r>
              <a:rPr sz="1100" spc="-10" dirty="0">
                <a:latin typeface="LM Sans 10"/>
                <a:cs typeface="LM Sans 10"/>
              </a:rPr>
              <a:t>in non-dominant </a:t>
            </a:r>
            <a:r>
              <a:rPr sz="1100" spc="-20" dirty="0">
                <a:latin typeface="LM Sans 10"/>
                <a:cs typeface="LM Sans 10"/>
              </a:rPr>
              <a:t>arm </a:t>
            </a:r>
            <a:r>
              <a:rPr sz="1100" spc="-5" dirty="0">
                <a:latin typeface="LM Sans 10"/>
                <a:cs typeface="LM Sans 10"/>
              </a:rPr>
              <a:t>strength  </a:t>
            </a:r>
            <a:r>
              <a:rPr sz="1100" spc="-10" dirty="0">
                <a:latin typeface="LM Sans 10"/>
                <a:cs typeface="LM Sans 10"/>
              </a:rPr>
              <a:t>is </a:t>
            </a:r>
            <a:r>
              <a:rPr sz="1100" spc="-5" dirty="0">
                <a:latin typeface="LM Sans 10"/>
                <a:cs typeface="LM Sans 10"/>
              </a:rPr>
              <a:t>equal </a:t>
            </a:r>
            <a:r>
              <a:rPr sz="1100" spc="-10" dirty="0">
                <a:latin typeface="LM Sans 10"/>
                <a:cs typeface="LM Sans 10"/>
              </a:rPr>
              <a:t>across </a:t>
            </a:r>
            <a:r>
              <a:rPr sz="1100" spc="-5" dirty="0">
                <a:latin typeface="LM Sans 10"/>
                <a:cs typeface="LM Sans 10"/>
              </a:rPr>
              <a:t>the three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genotypes</a:t>
            </a:r>
            <a:endParaRPr sz="1100">
              <a:latin typeface="LM Sans 10"/>
              <a:cs typeface="LM Sans 10"/>
            </a:endParaRPr>
          </a:p>
          <a:p>
            <a:pPr marL="340360" marR="13906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i="1" spc="10" dirty="0">
                <a:latin typeface="LM Sans 10"/>
                <a:cs typeface="LM Sans 10"/>
              </a:rPr>
              <a:t>H</a:t>
            </a:r>
            <a:r>
              <a:rPr sz="1200" i="1" spc="15" baseline="-13888" dirty="0">
                <a:latin typeface="LM Sans 8"/>
                <a:cs typeface="LM Sans 8"/>
              </a:rPr>
              <a:t>A</a:t>
            </a:r>
            <a:r>
              <a:rPr sz="1100" spc="10" dirty="0">
                <a:latin typeface="LM Sans 10"/>
                <a:cs typeface="LM Sans 10"/>
              </a:rPr>
              <a:t>: </a:t>
            </a:r>
            <a:r>
              <a:rPr sz="1100" spc="-20" dirty="0">
                <a:latin typeface="LM Sans 10"/>
                <a:cs typeface="LM Sans 10"/>
              </a:rPr>
              <a:t>At </a:t>
            </a:r>
            <a:r>
              <a:rPr sz="1100" spc="-10" dirty="0">
                <a:latin typeface="LM Sans 10"/>
                <a:cs typeface="LM Sans 10"/>
              </a:rPr>
              <a:t>least </a:t>
            </a:r>
            <a:r>
              <a:rPr sz="1100" spc="-5" dirty="0">
                <a:latin typeface="LM Sans 10"/>
                <a:cs typeface="LM Sans 10"/>
              </a:rPr>
              <a:t>one </a:t>
            </a:r>
            <a:r>
              <a:rPr sz="1100" spc="-10" dirty="0">
                <a:latin typeface="LM Sans 10"/>
                <a:cs typeface="LM Sans 10"/>
              </a:rPr>
              <a:t>group has mean </a:t>
            </a:r>
            <a:r>
              <a:rPr sz="1100" spc="-5" dirty="0">
                <a:latin typeface="LM Sans 10"/>
                <a:cs typeface="LM Sans 10"/>
              </a:rPr>
              <a:t>percent change </a:t>
            </a:r>
            <a:r>
              <a:rPr sz="1100" spc="-10" dirty="0">
                <a:latin typeface="LM Sans 10"/>
                <a:cs typeface="LM Sans 10"/>
              </a:rPr>
              <a:t>in non-dominant </a:t>
            </a:r>
            <a:r>
              <a:rPr sz="1100" spc="-20" dirty="0">
                <a:latin typeface="LM Sans 10"/>
                <a:cs typeface="LM Sans 10"/>
              </a:rPr>
              <a:t>arm </a:t>
            </a:r>
            <a:r>
              <a:rPr sz="1100" spc="-5" dirty="0">
                <a:latin typeface="LM Sans 10"/>
                <a:cs typeface="LM Sans 10"/>
              </a:rPr>
              <a:t>strength  that </a:t>
            </a:r>
            <a:r>
              <a:rPr sz="1100" spc="-10" dirty="0">
                <a:latin typeface="LM Sans 10"/>
                <a:cs typeface="LM Sans 10"/>
              </a:rPr>
              <a:t>is </a:t>
            </a:r>
            <a:r>
              <a:rPr sz="1100" spc="-15" dirty="0">
                <a:latin typeface="LM Sans 10"/>
                <a:cs typeface="LM Sans 10"/>
              </a:rPr>
              <a:t>different </a:t>
            </a:r>
            <a:r>
              <a:rPr sz="1100" spc="-10" dirty="0">
                <a:latin typeface="LM Sans 10"/>
                <a:cs typeface="LM Sans 10"/>
              </a:rPr>
              <a:t>from </a:t>
            </a:r>
            <a:r>
              <a:rPr sz="1100" spc="-5" dirty="0">
                <a:latin typeface="LM Sans 10"/>
                <a:cs typeface="LM Sans 10"/>
              </a:rPr>
              <a:t>the other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groups</a:t>
            </a:r>
            <a:endParaRPr sz="11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LM Sans 10"/>
                <a:cs typeface="LM Sans 10"/>
              </a:rPr>
              <a:t>Let </a:t>
            </a:r>
            <a:r>
              <a:rPr sz="1100" i="1" spc="10" dirty="0">
                <a:latin typeface="Verdana"/>
                <a:cs typeface="Verdana"/>
              </a:rPr>
              <a:t>α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05.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43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212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Letting </a:t>
            </a:r>
            <a:r>
              <a:rPr spc="25" dirty="0"/>
              <a:t>R </a:t>
            </a:r>
            <a:r>
              <a:rPr spc="20" dirty="0"/>
              <a:t>do the</a:t>
            </a:r>
            <a:r>
              <a:rPr spc="-75" dirty="0"/>
              <a:t> </a:t>
            </a:r>
            <a:r>
              <a:rPr spc="1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47254"/>
            <a:ext cx="38341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Formulas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hand </a:t>
            </a:r>
            <a:r>
              <a:rPr sz="1100" spc="-5" dirty="0">
                <a:latin typeface="LM Sans 10"/>
                <a:cs typeface="LM Sans 10"/>
              </a:rPr>
              <a:t>calculations </a:t>
            </a:r>
            <a:r>
              <a:rPr sz="1100" spc="-15" dirty="0">
                <a:latin typeface="LM Sans 10"/>
                <a:cs typeface="LM Sans 10"/>
              </a:rPr>
              <a:t>shown </a:t>
            </a:r>
            <a:r>
              <a:rPr sz="1100" spc="-10" dirty="0">
                <a:latin typeface="LM Sans 10"/>
                <a:cs typeface="LM Sans 10"/>
              </a:rPr>
              <a:t>in </a:t>
            </a:r>
            <a:r>
              <a:rPr sz="1100" i="1" spc="-5" dirty="0">
                <a:latin typeface="LM Sans 10"/>
                <a:cs typeface="LM Sans 10"/>
              </a:rPr>
              <a:t>OI </a:t>
            </a:r>
            <a:r>
              <a:rPr sz="1100" i="1" spc="-10" dirty="0">
                <a:latin typeface="LM Sans 10"/>
                <a:cs typeface="LM Sans 10"/>
              </a:rPr>
              <a:t>Biostat </a:t>
            </a:r>
            <a:r>
              <a:rPr sz="1100" spc="-10" dirty="0">
                <a:latin typeface="LM Sans 10"/>
                <a:cs typeface="LM Sans 10"/>
              </a:rPr>
              <a:t>Section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5.5.1.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775639"/>
            <a:ext cx="5116195" cy="31940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i="1" spc="-5" dirty="0">
                <a:solidFill>
                  <a:srgbClr val="8E5902"/>
                </a:solidFill>
                <a:latin typeface="LM Mono 10"/>
                <a:cs typeface="LM Mono 10"/>
              </a:rPr>
              <a:t>#use</a:t>
            </a:r>
            <a:r>
              <a:rPr sz="900" i="1" spc="-10" dirty="0">
                <a:solidFill>
                  <a:srgbClr val="8E5902"/>
                </a:solidFill>
                <a:latin typeface="LM Mono 10"/>
                <a:cs typeface="LM Mono 10"/>
              </a:rPr>
              <a:t> </a:t>
            </a:r>
            <a:r>
              <a:rPr sz="900" i="1" spc="-5" dirty="0">
                <a:solidFill>
                  <a:srgbClr val="8E5902"/>
                </a:solidFill>
                <a:latin typeface="LM Mono 10"/>
                <a:cs typeface="LM Mono 10"/>
              </a:rPr>
              <a:t>summary(aov())</a:t>
            </a:r>
            <a:endParaRPr sz="900">
              <a:latin typeface="LM Mono 10"/>
              <a:cs typeface="LM Mono 10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9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summary</a:t>
            </a:r>
            <a:r>
              <a:rPr sz="900" spc="-5" dirty="0">
                <a:latin typeface="LM Mono 9"/>
                <a:cs typeface="LM Mono 9"/>
              </a:rPr>
              <a:t>(</a:t>
            </a:r>
            <a:r>
              <a:rPr sz="9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aov</a:t>
            </a:r>
            <a:r>
              <a:rPr sz="900" spc="-5" dirty="0">
                <a:latin typeface="LM Mono 9"/>
                <a:cs typeface="LM Mono 9"/>
              </a:rPr>
              <a:t>(famuss</a:t>
            </a:r>
            <a:r>
              <a:rPr sz="9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900" spc="-5" dirty="0">
                <a:latin typeface="LM Mono 9"/>
                <a:cs typeface="LM Mono 9"/>
              </a:rPr>
              <a:t>ndrm.ch </a:t>
            </a:r>
            <a:r>
              <a:rPr sz="9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~ </a:t>
            </a:r>
            <a:r>
              <a:rPr sz="900" spc="-5" dirty="0">
                <a:latin typeface="LM Mono 9"/>
                <a:cs typeface="LM Mono 9"/>
              </a:rPr>
              <a:t>famuss</a:t>
            </a:r>
            <a:r>
              <a:rPr sz="9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900" spc="-5" dirty="0">
                <a:latin typeface="LM Mono 9"/>
                <a:cs typeface="LM Mono 9"/>
              </a:rPr>
              <a:t>actn3.r577x))</a:t>
            </a:r>
            <a:endParaRPr sz="900">
              <a:latin typeface="LM Mono 9"/>
              <a:cs typeface="LM Mono 9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94" y="1296855"/>
            <a:ext cx="4948555" cy="15436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1481455">
              <a:lnSpc>
                <a:spcPct val="101499"/>
              </a:lnSpc>
              <a:spcBef>
                <a:spcPts val="80"/>
              </a:spcBef>
              <a:tabLst>
                <a:tab pos="1425575" algn="l"/>
                <a:tab pos="1485265" algn="l"/>
                <a:tab pos="1724660" algn="l"/>
                <a:tab pos="2202815" algn="l"/>
                <a:tab pos="2621280" algn="l"/>
              </a:tabLst>
            </a:pPr>
            <a:r>
              <a:rPr sz="900" spc="-5" dirty="0">
                <a:latin typeface="LM Mono 9"/>
                <a:cs typeface="LM Mono 9"/>
              </a:rPr>
              <a:t>##	Df Sum Sq Mean Sq F value Pr(&gt;F)  ##</a:t>
            </a:r>
            <a:r>
              <a:rPr sz="900" spc="20" dirty="0">
                <a:latin typeface="LM Mono 9"/>
                <a:cs typeface="LM Mono 9"/>
              </a:rPr>
              <a:t> </a:t>
            </a:r>
            <a:r>
              <a:rPr sz="900" spc="-5" dirty="0">
                <a:latin typeface="LM Mono 9"/>
                <a:cs typeface="LM Mono 9"/>
              </a:rPr>
              <a:t>famuss$actn3.r577x		2	7043	3522	3.231 0.0402</a:t>
            </a:r>
            <a:r>
              <a:rPr sz="900" spc="-65" dirty="0">
                <a:latin typeface="LM Mono 9"/>
                <a:cs typeface="LM Mono 9"/>
              </a:rPr>
              <a:t> </a:t>
            </a:r>
            <a:r>
              <a:rPr sz="900" spc="-5" dirty="0">
                <a:latin typeface="LM Mono 9"/>
                <a:cs typeface="LM Mono 9"/>
              </a:rPr>
              <a:t>*</a:t>
            </a:r>
            <a:endParaRPr sz="900">
              <a:latin typeface="LM Mono 9"/>
              <a:cs typeface="LM Mono 9"/>
            </a:endParaRPr>
          </a:p>
          <a:p>
            <a:pPr marL="50800" marR="2498090">
              <a:lnSpc>
                <a:spcPct val="101499"/>
              </a:lnSpc>
              <a:tabLst>
                <a:tab pos="1365885" algn="l"/>
                <a:tab pos="2202815" algn="l"/>
              </a:tabLst>
            </a:pPr>
            <a:r>
              <a:rPr sz="900" spc="-5" dirty="0">
                <a:latin typeface="LM Mono 9"/>
                <a:cs typeface="LM Mono 9"/>
              </a:rPr>
              <a:t>## Residuals</a:t>
            </a:r>
            <a:r>
              <a:rPr sz="900" dirty="0">
                <a:latin typeface="LM Mono 9"/>
                <a:cs typeface="LM Mono 9"/>
              </a:rPr>
              <a:t>	</a:t>
            </a:r>
            <a:r>
              <a:rPr sz="900" spc="-5" dirty="0">
                <a:latin typeface="LM Mono 9"/>
                <a:cs typeface="LM Mono 9"/>
              </a:rPr>
              <a:t>592 645293</a:t>
            </a:r>
            <a:r>
              <a:rPr sz="900" dirty="0">
                <a:latin typeface="LM Mono 9"/>
                <a:cs typeface="LM Mono 9"/>
              </a:rPr>
              <a:t>	</a:t>
            </a:r>
            <a:r>
              <a:rPr sz="900" spc="-5" dirty="0">
                <a:latin typeface="LM Mono 9"/>
                <a:cs typeface="LM Mono 9"/>
              </a:rPr>
              <a:t>1090  ##</a:t>
            </a:r>
            <a:r>
              <a:rPr sz="900" spc="-10" dirty="0">
                <a:latin typeface="LM Mono 9"/>
                <a:cs typeface="LM Mono 9"/>
              </a:rPr>
              <a:t> </a:t>
            </a:r>
            <a:r>
              <a:rPr sz="900" spc="-5" dirty="0">
                <a:latin typeface="LM Mono 9"/>
                <a:cs typeface="LM Mono 9"/>
              </a:rPr>
              <a:t>---</a:t>
            </a:r>
            <a:endParaRPr sz="900">
              <a:latin typeface="LM Mono 9"/>
              <a:cs typeface="LM Mono 9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Mono 9"/>
                <a:cs typeface="LM Mono 9"/>
              </a:rPr>
              <a:t>## Signif. codes: 0 '***' 0.001 '**' 0.01 '*' 0.05 '.' 0.1 ' '</a:t>
            </a:r>
            <a:r>
              <a:rPr sz="900" spc="25" dirty="0">
                <a:latin typeface="LM Mono 9"/>
                <a:cs typeface="LM Mono 9"/>
              </a:rPr>
              <a:t> </a:t>
            </a:r>
            <a:r>
              <a:rPr sz="900" spc="-5" dirty="0">
                <a:latin typeface="LM Mono 9"/>
                <a:cs typeface="LM Mono 9"/>
              </a:rPr>
              <a:t>1</a:t>
            </a:r>
            <a:endParaRPr sz="900">
              <a:latin typeface="LM Mono 9"/>
              <a:cs typeface="LM Mono 9"/>
            </a:endParaRPr>
          </a:p>
          <a:p>
            <a:pPr>
              <a:lnSpc>
                <a:spcPct val="100000"/>
              </a:lnSpc>
            </a:pPr>
            <a:endParaRPr sz="1150">
              <a:latin typeface="LM Mono 9"/>
              <a:cs typeface="LM Mono 9"/>
            </a:endParaRPr>
          </a:p>
          <a:p>
            <a:pPr marL="50800" marR="431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Conclusion: </a:t>
            </a:r>
            <a:r>
              <a:rPr sz="1100" i="1" spc="-5" dirty="0">
                <a:latin typeface="LM Sans 10"/>
                <a:cs typeface="LM Sans 10"/>
              </a:rPr>
              <a:t>p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100" spc="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sufficient </a:t>
            </a:r>
            <a:r>
              <a:rPr sz="1100" spc="-5" dirty="0">
                <a:latin typeface="LM Sans 10"/>
                <a:cs typeface="LM Sans 10"/>
              </a:rPr>
              <a:t>evidence to </a:t>
            </a:r>
            <a:r>
              <a:rPr sz="1100" spc="-10" dirty="0">
                <a:latin typeface="LM Sans 10"/>
                <a:cs typeface="LM Sans 10"/>
              </a:rPr>
              <a:t>reject </a:t>
            </a:r>
            <a:r>
              <a:rPr sz="1100" i="1" spc="-5" dirty="0">
                <a:latin typeface="LM Sans 10"/>
                <a:cs typeface="LM Sans 10"/>
              </a:rPr>
              <a:t>H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in </a:t>
            </a:r>
            <a:r>
              <a:rPr sz="1100" spc="-15" dirty="0">
                <a:latin typeface="LM Sans 10"/>
                <a:cs typeface="LM Sans 10"/>
              </a:rPr>
              <a:t>favor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10" dirty="0">
                <a:latin typeface="LM Sans 10"/>
                <a:cs typeface="LM Sans 10"/>
              </a:rPr>
              <a:t>H</a:t>
            </a:r>
            <a:r>
              <a:rPr sz="1200" i="1" spc="15" baseline="-13888" dirty="0">
                <a:latin typeface="LM Sans 8"/>
                <a:cs typeface="LM Sans 8"/>
              </a:rPr>
              <a:t>A</a:t>
            </a:r>
            <a:r>
              <a:rPr sz="1100" spc="10" dirty="0">
                <a:latin typeface="LM Sans 10"/>
                <a:cs typeface="LM Sans 10"/>
              </a:rPr>
              <a:t>. </a:t>
            </a:r>
            <a:r>
              <a:rPr sz="1100" spc="-10" dirty="0">
                <a:latin typeface="LM Sans 10"/>
                <a:cs typeface="LM Sans 10"/>
              </a:rPr>
              <a:t>There is at least  </a:t>
            </a:r>
            <a:r>
              <a:rPr sz="1100" spc="-5" dirty="0">
                <a:latin typeface="LM Sans 10"/>
                <a:cs typeface="LM Sans 10"/>
              </a:rPr>
              <a:t>one group with a </a:t>
            </a:r>
            <a:r>
              <a:rPr sz="1100" spc="-10" dirty="0">
                <a:latin typeface="LM Sans 10"/>
                <a:cs typeface="LM Sans 10"/>
              </a:rPr>
              <a:t>mean </a:t>
            </a:r>
            <a:r>
              <a:rPr sz="1100" spc="-15" dirty="0">
                <a:latin typeface="LM Sans 10"/>
                <a:cs typeface="LM Sans 10"/>
              </a:rPr>
              <a:t>different </a:t>
            </a:r>
            <a:r>
              <a:rPr sz="1100" spc="-10" dirty="0">
                <a:latin typeface="LM Sans 10"/>
                <a:cs typeface="LM Sans 10"/>
              </a:rPr>
              <a:t>from </a:t>
            </a:r>
            <a:r>
              <a:rPr sz="1100" spc="-5" dirty="0">
                <a:latin typeface="LM Sans 10"/>
                <a:cs typeface="LM Sans 10"/>
              </a:rPr>
              <a:t>the other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groups.</a:t>
            </a:r>
            <a:endParaRPr sz="1100">
              <a:latin typeface="LM Sans 10"/>
              <a:cs typeface="LM Sans 10"/>
            </a:endParaRPr>
          </a:p>
          <a:p>
            <a:pPr marL="3276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spc="-10" dirty="0">
                <a:latin typeface="LM Sans 10"/>
                <a:cs typeface="LM Sans 10"/>
              </a:rPr>
              <a:t>But </a:t>
            </a:r>
            <a:r>
              <a:rPr sz="1100" spc="-5" dirty="0">
                <a:latin typeface="LM Sans 10"/>
                <a:cs typeface="LM Sans 10"/>
              </a:rPr>
              <a:t>which groups </a:t>
            </a:r>
            <a:r>
              <a:rPr sz="1100" spc="-10" dirty="0">
                <a:latin typeface="LM Sans 10"/>
                <a:cs typeface="LM Sans 10"/>
              </a:rPr>
              <a:t>have </a:t>
            </a:r>
            <a:r>
              <a:rPr sz="1100" spc="-15" dirty="0">
                <a:latin typeface="LM Sans 10"/>
                <a:cs typeface="LM Sans 10"/>
              </a:rPr>
              <a:t>different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means?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964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Controlling </a:t>
            </a:r>
            <a:r>
              <a:rPr spc="20" dirty="0"/>
              <a:t>Type </a:t>
            </a:r>
            <a:r>
              <a:rPr spc="10" dirty="0"/>
              <a:t>I error</a:t>
            </a:r>
            <a:r>
              <a:rPr spc="-30" dirty="0"/>
              <a:t> </a:t>
            </a:r>
            <a:r>
              <a:rPr spc="-5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666894"/>
            <a:ext cx="526161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 marR="2971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If the </a:t>
            </a:r>
            <a:r>
              <a:rPr sz="1000" spc="-30" dirty="0">
                <a:latin typeface="LM Sans 10"/>
                <a:cs typeface="LM Sans 10"/>
              </a:rPr>
              <a:t>ANOVA </a:t>
            </a:r>
            <a:r>
              <a:rPr sz="1000" i="1" spc="-5" dirty="0">
                <a:latin typeface="LM Sans 10"/>
                <a:cs typeface="LM Sans 10"/>
              </a:rPr>
              <a:t>F </a:t>
            </a:r>
            <a:r>
              <a:rPr sz="1000" spc="-5" dirty="0">
                <a:latin typeface="LM Sans 10"/>
                <a:cs typeface="LM Sans 10"/>
              </a:rPr>
              <a:t>-test is significant, then it is </a:t>
            </a:r>
            <a:r>
              <a:rPr sz="1000" spc="-15" dirty="0">
                <a:latin typeface="LM Sans 10"/>
                <a:cs typeface="LM Sans 10"/>
              </a:rPr>
              <a:t>appropriate </a:t>
            </a:r>
            <a:r>
              <a:rPr sz="1000" spc="-5" dirty="0">
                <a:latin typeface="LM Sans 10"/>
                <a:cs typeface="LM Sans 10"/>
              </a:rPr>
              <a:t>to proceed to conducting </a:t>
            </a:r>
            <a:r>
              <a:rPr sz="1000" spc="-10" dirty="0">
                <a:latin typeface="LM Sans 10"/>
                <a:cs typeface="LM Sans 10"/>
              </a:rPr>
              <a:t>pairwise  comparisons; i.e., using two-sample </a:t>
            </a:r>
            <a:r>
              <a:rPr sz="1000" i="1" spc="5" dirty="0">
                <a:latin typeface="LM Sans 10"/>
                <a:cs typeface="LM Sans 10"/>
              </a:rPr>
              <a:t>t</a:t>
            </a:r>
            <a:r>
              <a:rPr sz="1000" spc="5" dirty="0">
                <a:latin typeface="LM Sans 10"/>
                <a:cs typeface="LM Sans 10"/>
              </a:rPr>
              <a:t>-tests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compare </a:t>
            </a:r>
            <a:r>
              <a:rPr sz="1000" spc="-5" dirty="0">
                <a:latin typeface="LM Sans 10"/>
                <a:cs typeface="LM Sans 10"/>
              </a:rPr>
              <a:t>each </a:t>
            </a:r>
            <a:r>
              <a:rPr sz="1000" dirty="0">
                <a:latin typeface="LM Sans 10"/>
                <a:cs typeface="LM Sans 10"/>
              </a:rPr>
              <a:t>possible </a:t>
            </a:r>
            <a:r>
              <a:rPr sz="1000" spc="-10" dirty="0">
                <a:latin typeface="LM Sans 10"/>
                <a:cs typeface="LM Sans 10"/>
              </a:rPr>
              <a:t>pairing </a:t>
            </a:r>
            <a:r>
              <a:rPr sz="1000" spc="-5" dirty="0">
                <a:latin typeface="LM Sans 10"/>
                <a:cs typeface="LM Sans 10"/>
              </a:rPr>
              <a:t>of the</a:t>
            </a:r>
            <a:r>
              <a:rPr sz="1000" spc="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groups.</a:t>
            </a:r>
            <a:r>
              <a:rPr sz="1050" spc="-7" baseline="27777" dirty="0">
                <a:latin typeface="LM Sans 8"/>
                <a:cs typeface="LM Sans 8"/>
              </a:rPr>
              <a:t>2</a:t>
            </a:r>
            <a:endParaRPr sz="1050" baseline="27777">
              <a:latin typeface="LM Sans 8"/>
              <a:cs typeface="LM Sans 8"/>
            </a:endParaRPr>
          </a:p>
          <a:p>
            <a:pPr marL="391160" marR="106680" indent="-13271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1000" spc="-5" dirty="0">
                <a:latin typeface="LM Sans 10"/>
                <a:cs typeface="LM Sans 10"/>
              </a:rPr>
              <a:t>Each test should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conducted at the </a:t>
            </a:r>
            <a:r>
              <a:rPr sz="1000" i="1" dirty="0">
                <a:latin typeface="Verdana"/>
                <a:cs typeface="Verdana"/>
              </a:rPr>
              <a:t>α</a:t>
            </a:r>
            <a:r>
              <a:rPr sz="1050" i="1" baseline="27777" dirty="0">
                <a:latin typeface="Verdana"/>
                <a:cs typeface="Verdana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significance </a:t>
            </a:r>
            <a:r>
              <a:rPr sz="1000" spc="-10" dirty="0">
                <a:latin typeface="LM Sans 10"/>
                <a:cs typeface="LM Sans 10"/>
              </a:rPr>
              <a:t>level </a:t>
            </a:r>
            <a:r>
              <a:rPr sz="1000" spc="-5" dirty="0">
                <a:latin typeface="LM Sans 10"/>
                <a:cs typeface="LM Sans 10"/>
              </a:rPr>
              <a:t>so that the overall </a:t>
            </a:r>
            <a:r>
              <a:rPr sz="1000" spc="-20" dirty="0">
                <a:latin typeface="LM Sans 10"/>
                <a:cs typeface="LM Sans 10"/>
              </a:rPr>
              <a:t>Type </a:t>
            </a:r>
            <a:r>
              <a:rPr sz="1000" spc="-5" dirty="0">
                <a:latin typeface="LM Sans 10"/>
                <a:cs typeface="LM Sans 10"/>
              </a:rPr>
              <a:t>I </a:t>
            </a:r>
            <a:r>
              <a:rPr sz="1000" spc="-10" dirty="0">
                <a:latin typeface="LM Sans 10"/>
                <a:cs typeface="LM Sans 10"/>
              </a:rPr>
              <a:t>error  rate remains </a:t>
            </a:r>
            <a:r>
              <a:rPr sz="1000" spc="-5" dirty="0">
                <a:latin typeface="LM Sans 10"/>
                <a:cs typeface="LM Sans 10"/>
              </a:rPr>
              <a:t>at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i="1" spc="5" dirty="0">
                <a:latin typeface="Verdana"/>
                <a:cs typeface="Verdana"/>
              </a:rPr>
              <a:t>α</a:t>
            </a:r>
            <a:r>
              <a:rPr sz="1000" spc="5" dirty="0">
                <a:latin typeface="LM Sans 10"/>
                <a:cs typeface="LM Sans 10"/>
              </a:rPr>
              <a:t>.</a:t>
            </a:r>
            <a:endParaRPr sz="1000">
              <a:latin typeface="LM Sans 10"/>
              <a:cs typeface="LM Sans 10"/>
            </a:endParaRPr>
          </a:p>
          <a:p>
            <a:pPr marL="391160" marR="151765" indent="-13271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1000" spc="-10" dirty="0">
                <a:latin typeface="LM Sans 10"/>
                <a:cs typeface="LM Sans 10"/>
              </a:rPr>
              <a:t>These </a:t>
            </a:r>
            <a:r>
              <a:rPr sz="1000" spc="-5" dirty="0">
                <a:latin typeface="LM Sans 10"/>
                <a:cs typeface="LM Sans 10"/>
              </a:rPr>
              <a:t>tests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still conducted </a:t>
            </a:r>
            <a:r>
              <a:rPr sz="1000" spc="-10" dirty="0">
                <a:latin typeface="LM Sans 10"/>
                <a:cs typeface="LM Sans 10"/>
              </a:rPr>
              <a:t>under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assumption </a:t>
            </a:r>
            <a:r>
              <a:rPr sz="1000" spc="-5" dirty="0">
                <a:latin typeface="LM Sans 10"/>
                <a:cs typeface="LM Sans 10"/>
              </a:rPr>
              <a:t>that the </a:t>
            </a:r>
            <a:r>
              <a:rPr sz="1000" spc="-10" dirty="0">
                <a:latin typeface="LM Sans 10"/>
                <a:cs typeface="LM Sans 10"/>
              </a:rPr>
              <a:t>variance between </a:t>
            </a:r>
            <a:r>
              <a:rPr sz="1000" spc="-5" dirty="0">
                <a:latin typeface="LM Sans 10"/>
                <a:cs typeface="LM Sans 10"/>
              </a:rPr>
              <a:t>groups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equal; thus, the test statistics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calculated </a:t>
            </a:r>
            <a:r>
              <a:rPr sz="1000" spc="-10" dirty="0">
                <a:latin typeface="LM Sans 10"/>
                <a:cs typeface="LM Sans 10"/>
              </a:rPr>
              <a:t>using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5" dirty="0">
                <a:latin typeface="LM Sans 10"/>
                <a:cs typeface="LM Sans 10"/>
              </a:rPr>
              <a:t>pooled </a:t>
            </a:r>
            <a:r>
              <a:rPr sz="1000" spc="-5" dirty="0">
                <a:latin typeface="LM Sans 10"/>
                <a:cs typeface="LM Sans 10"/>
              </a:rPr>
              <a:t>estimate of </a:t>
            </a:r>
            <a:r>
              <a:rPr sz="1000" spc="-10" dirty="0">
                <a:latin typeface="LM Sans 10"/>
                <a:cs typeface="LM Sans 10"/>
              </a:rPr>
              <a:t>standard  deviation between </a:t>
            </a:r>
            <a:r>
              <a:rPr sz="1000" spc="-5" dirty="0">
                <a:latin typeface="LM Sans 10"/>
                <a:cs typeface="LM Sans 10"/>
              </a:rPr>
              <a:t>groups. Details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in </a:t>
            </a:r>
            <a:r>
              <a:rPr sz="1000" i="1" spc="-5" dirty="0">
                <a:latin typeface="LM Sans 10"/>
                <a:cs typeface="LM Sans 10"/>
              </a:rPr>
              <a:t>OI </a:t>
            </a:r>
            <a:r>
              <a:rPr sz="1000" i="1" spc="-10" dirty="0">
                <a:latin typeface="LM Sans 10"/>
                <a:cs typeface="LM Sans 10"/>
              </a:rPr>
              <a:t>Biostat </a:t>
            </a:r>
            <a:r>
              <a:rPr sz="1000" spc="-10" dirty="0">
                <a:latin typeface="LM Sans 10"/>
                <a:cs typeface="LM Sans 10"/>
              </a:rPr>
              <a:t>Section</a:t>
            </a:r>
            <a:r>
              <a:rPr sz="1000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5.5.3.</a:t>
            </a:r>
            <a:endParaRPr sz="1000">
              <a:latin typeface="LM Sans 10"/>
              <a:cs typeface="LM Sans 10"/>
            </a:endParaRPr>
          </a:p>
          <a:p>
            <a:pPr marL="391160" marR="99060" indent="-13271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will use </a:t>
            </a:r>
            <a:r>
              <a:rPr sz="1000" spc="-5" dirty="0">
                <a:latin typeface="LM Mono 10"/>
                <a:cs typeface="LM Mono 10"/>
              </a:rPr>
              <a:t>pairwise.t.test( ) </a:t>
            </a:r>
            <a:r>
              <a:rPr sz="1000" spc="-5" dirty="0">
                <a:latin typeface="LM Sans 10"/>
                <a:cs typeface="LM Sans 10"/>
              </a:rPr>
              <a:t>to perform these </a:t>
            </a:r>
            <a:r>
              <a:rPr sz="1000" i="1" dirty="0">
                <a:latin typeface="LM Sans 10"/>
                <a:cs typeface="LM Sans 10"/>
              </a:rPr>
              <a:t>post hoc </a:t>
            </a:r>
            <a:r>
              <a:rPr sz="1000" spc="-10" dirty="0">
                <a:latin typeface="LM Sans 10"/>
                <a:cs typeface="LM Sans 10"/>
              </a:rPr>
              <a:t>two-sample </a:t>
            </a:r>
            <a:r>
              <a:rPr sz="1000" i="1" spc="-5" dirty="0">
                <a:latin typeface="LM Sans 10"/>
                <a:cs typeface="LM Sans 10"/>
              </a:rPr>
              <a:t>t</a:t>
            </a:r>
            <a:r>
              <a:rPr sz="1000" spc="-5" dirty="0">
                <a:latin typeface="LM Sans 10"/>
                <a:cs typeface="LM Sans 10"/>
              </a:rPr>
              <a:t>-tests. </a:t>
            </a:r>
            <a:r>
              <a:rPr sz="1000" spc="-10" dirty="0">
                <a:latin typeface="LM Sans 10"/>
                <a:cs typeface="LM Sans 10"/>
              </a:rPr>
              <a:t>Refer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to  </a:t>
            </a:r>
            <a:r>
              <a:rPr sz="1000" spc="-10" dirty="0">
                <a:latin typeface="LM Sans 10"/>
                <a:cs typeface="LM Sans 10"/>
              </a:rPr>
              <a:t>Unit </a:t>
            </a:r>
            <a:r>
              <a:rPr sz="1000" spc="-5" dirty="0">
                <a:latin typeface="LM Sans 10"/>
                <a:cs typeface="LM Sans 10"/>
              </a:rPr>
              <a:t>5, </a:t>
            </a:r>
            <a:r>
              <a:rPr sz="1000" spc="-10" dirty="0">
                <a:latin typeface="LM Sans 10"/>
                <a:cs typeface="LM Sans 10"/>
              </a:rPr>
              <a:t>Lab </a:t>
            </a:r>
            <a:r>
              <a:rPr sz="1000" spc="-5" dirty="0">
                <a:latin typeface="LM Sans 10"/>
                <a:cs typeface="LM Sans 10"/>
              </a:rPr>
              <a:t>2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an example; this </a:t>
            </a:r>
            <a:r>
              <a:rPr sz="1000" spc="-10" dirty="0">
                <a:latin typeface="LM Sans 10"/>
                <a:cs typeface="LM Sans 10"/>
              </a:rPr>
              <a:t>function </a:t>
            </a:r>
            <a:r>
              <a:rPr sz="1000" spc="-5" dirty="0">
                <a:latin typeface="LM Sans 10"/>
                <a:cs typeface="LM Sans 10"/>
              </a:rPr>
              <a:t>is </a:t>
            </a:r>
            <a:r>
              <a:rPr sz="1000" spc="-10" dirty="0">
                <a:latin typeface="LM Sans 10"/>
                <a:cs typeface="LM Sans 10"/>
              </a:rPr>
              <a:t>also discussed </a:t>
            </a:r>
            <a:r>
              <a:rPr sz="1000" spc="-5" dirty="0">
                <a:latin typeface="LM Sans 10"/>
                <a:cs typeface="LM Sans 10"/>
              </a:rPr>
              <a:t>in the </a:t>
            </a:r>
            <a:r>
              <a:rPr sz="1000" spc="-10" dirty="0">
                <a:latin typeface="LM Sans 10"/>
                <a:cs typeface="LM Sans 10"/>
              </a:rPr>
              <a:t>Unit </a:t>
            </a:r>
            <a:r>
              <a:rPr sz="1000" spc="-5" dirty="0">
                <a:latin typeface="LM Sans 10"/>
                <a:cs typeface="LM Sans 10"/>
              </a:rPr>
              <a:t>5 </a:t>
            </a:r>
            <a:r>
              <a:rPr sz="1000" spc="-10" dirty="0">
                <a:latin typeface="LM Sans 10"/>
                <a:cs typeface="LM Sans 10"/>
              </a:rPr>
              <a:t>Lab</a:t>
            </a:r>
            <a:r>
              <a:rPr sz="1000" spc="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Notes.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929242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901" y="2936285"/>
            <a:ext cx="28498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37037" dirty="0">
                <a:latin typeface="LM Sans 8"/>
                <a:cs typeface="LM Sans 8"/>
              </a:rPr>
              <a:t>2</a:t>
            </a:r>
            <a:r>
              <a:rPr sz="900" spc="5" dirty="0">
                <a:latin typeface="LM Sans 9"/>
                <a:cs typeface="LM Sans 9"/>
              </a:rPr>
              <a:t>These </a:t>
            </a:r>
            <a:r>
              <a:rPr sz="900" i="1" dirty="0">
                <a:latin typeface="LM Sans 9"/>
                <a:cs typeface="LM Sans 9"/>
              </a:rPr>
              <a:t>t</a:t>
            </a:r>
            <a:r>
              <a:rPr sz="900" dirty="0">
                <a:latin typeface="LM Sans 9"/>
                <a:cs typeface="LM Sans 9"/>
              </a:rPr>
              <a:t>-tests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typically </a:t>
            </a:r>
            <a:r>
              <a:rPr sz="900" spc="-5" dirty="0">
                <a:latin typeface="LM Sans 9"/>
                <a:cs typeface="LM Sans 9"/>
              </a:rPr>
              <a:t>referred to as </a:t>
            </a:r>
            <a:r>
              <a:rPr sz="900" i="1" dirty="0">
                <a:latin typeface="LM Sans 9"/>
                <a:cs typeface="LM Sans 9"/>
              </a:rPr>
              <a:t>post </a:t>
            </a:r>
            <a:r>
              <a:rPr sz="900" i="1" spc="5" dirty="0">
                <a:latin typeface="LM Sans 9"/>
                <a:cs typeface="LM Sans 9"/>
              </a:rPr>
              <a:t>hoc</a:t>
            </a:r>
            <a:r>
              <a:rPr sz="900" i="1" spc="9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tests.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44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45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5300" y="75054"/>
            <a:ext cx="3202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Controlling</a:t>
            </a:r>
            <a:r>
              <a:rPr sz="1400" spc="5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20" dirty="0">
                <a:solidFill>
                  <a:srgbClr val="3333B2"/>
                </a:solidFill>
                <a:latin typeface="LM Roman Caps 10"/>
                <a:cs typeface="LM Roman Caps 10"/>
              </a:rPr>
              <a:t>Type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 I</a:t>
            </a:r>
            <a:r>
              <a:rPr sz="1400" spc="5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error </a:t>
            </a:r>
            <a:r>
              <a:rPr sz="1400" spc="-5" dirty="0">
                <a:solidFill>
                  <a:srgbClr val="3333B2"/>
                </a:solidFill>
                <a:latin typeface="LM Roman Caps 10"/>
                <a:cs typeface="LM Roman Caps 10"/>
              </a:rPr>
              <a:t>rate.</a:t>
            </a:r>
            <a:r>
              <a:rPr sz="1400" spc="-285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.</a:t>
            </a:r>
            <a:r>
              <a:rPr sz="1400" spc="-280" dirty="0">
                <a:solidFill>
                  <a:srgbClr val="3333B2"/>
                </a:solidFill>
                <a:latin typeface="LM Roman Caps 10"/>
                <a:cs typeface="LM Roman Caps 10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LM Roman Caps 10"/>
                <a:cs typeface="LM Roman Caps 10"/>
              </a:rPr>
              <a:t>.</a:t>
            </a:r>
            <a:endParaRPr sz="1400">
              <a:latin typeface="LM Roman Caps 10"/>
              <a:cs typeface="LM Roman Cap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1057565"/>
            <a:ext cx="5114925" cy="8597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LM Sans 10"/>
                <a:cs typeface="LM Sans 10"/>
              </a:rPr>
              <a:t>Pairwise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comparisons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using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two-sample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-tests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>
                <a:latin typeface="LM Mono 10"/>
                <a:cs typeface="LM Mono 10"/>
              </a:rPr>
              <a:t>CC</a:t>
            </a:r>
            <a:r>
              <a:rPr sz="1100" spc="-2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CT</a:t>
            </a:r>
            <a:r>
              <a:rPr sz="1100" spc="-5" dirty="0">
                <a:latin typeface="LM Sans 10"/>
                <a:cs typeface="LM Sans 10"/>
              </a:rPr>
              <a:t>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CC</a:t>
            </a:r>
            <a:r>
              <a:rPr sz="1100" spc="-2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TT</a:t>
            </a:r>
            <a:r>
              <a:rPr sz="1100" spc="-10" dirty="0">
                <a:latin typeface="LM Sans 10"/>
                <a:cs typeface="LM Sans 10"/>
              </a:rPr>
              <a:t>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CT</a:t>
            </a:r>
            <a:r>
              <a:rPr sz="1100" spc="-215" dirty="0">
                <a:latin typeface="LM Mono 10"/>
                <a:cs typeface="LM Mono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Mono 10"/>
                <a:cs typeface="LM Mono 10"/>
              </a:rPr>
              <a:t>TT</a:t>
            </a:r>
            <a:r>
              <a:rPr sz="1100" spc="-1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can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now 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done </a:t>
            </a:r>
            <a:r>
              <a:rPr sz="1100" spc="-5" dirty="0">
                <a:latin typeface="LM Sans 10"/>
                <a:cs typeface="LM Sans 10"/>
              </a:rPr>
              <a:t>if the </a:t>
            </a:r>
            <a:r>
              <a:rPr sz="1100" spc="-25" dirty="0">
                <a:latin typeface="LM Sans 10"/>
                <a:cs typeface="LM Sans 10"/>
              </a:rPr>
              <a:t>Type </a:t>
            </a:r>
            <a:r>
              <a:rPr sz="1100" spc="-5" dirty="0">
                <a:latin typeface="LM Sans 10"/>
                <a:cs typeface="LM Sans 10"/>
              </a:rPr>
              <a:t>I </a:t>
            </a:r>
            <a:r>
              <a:rPr sz="1100" spc="-10" dirty="0">
                <a:latin typeface="LM Sans 10"/>
                <a:cs typeface="LM Sans 10"/>
              </a:rPr>
              <a:t>error rate is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controlled.</a:t>
            </a:r>
            <a:endParaRPr sz="1100">
              <a:latin typeface="LM Sans 10"/>
              <a:cs typeface="LM Sans 10"/>
            </a:endParaRPr>
          </a:p>
          <a:p>
            <a:pPr marL="3149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Apply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Bonferroni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correction.</a:t>
            </a:r>
            <a:endParaRPr sz="1100">
              <a:latin typeface="LM Sans 10"/>
              <a:cs typeface="LM Sans 10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this setting, </a:t>
            </a: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200" i="1" spc="7" baseline="27777" dirty="0">
                <a:latin typeface="Noto Sans ExtraBold"/>
                <a:cs typeface="Noto Sans ExtraBold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5" dirty="0">
                <a:latin typeface="LM Sans 10"/>
                <a:cs typeface="LM Sans 10"/>
              </a:rPr>
              <a:t>0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100" spc="-15" dirty="0">
                <a:latin typeface="LM Sans 10"/>
                <a:cs typeface="LM Sans 10"/>
              </a:rPr>
              <a:t>05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LM Sans 10"/>
                <a:cs typeface="LM Sans 10"/>
              </a:rPr>
              <a:t>3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5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0167.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46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Letting </a:t>
            </a:r>
            <a:r>
              <a:rPr spc="25" dirty="0"/>
              <a:t>R </a:t>
            </a:r>
            <a:r>
              <a:rPr spc="20" dirty="0"/>
              <a:t>do the</a:t>
            </a:r>
            <a:r>
              <a:rPr spc="-75" dirty="0"/>
              <a:t> </a:t>
            </a:r>
            <a:r>
              <a:rPr spc="1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315301"/>
            <a:ext cx="5142865" cy="1003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Only </a:t>
            </a:r>
            <a:r>
              <a:rPr sz="1100" spc="-5" dirty="0">
                <a:latin typeface="LM Mono 10"/>
                <a:cs typeface="LM Mono 10"/>
              </a:rPr>
              <a:t>CC </a:t>
            </a:r>
            <a:r>
              <a:rPr sz="1100" spc="-5" dirty="0">
                <a:latin typeface="LM Sans 10"/>
                <a:cs typeface="LM Sans 10"/>
              </a:rPr>
              <a:t>versus </a:t>
            </a:r>
            <a:r>
              <a:rPr sz="1100" spc="-5" dirty="0">
                <a:latin typeface="LM Mono 10"/>
                <a:cs typeface="LM Mono 10"/>
              </a:rPr>
              <a:t>TT </a:t>
            </a:r>
            <a:r>
              <a:rPr sz="1100" spc="-10" dirty="0">
                <a:latin typeface="LM Sans 10"/>
                <a:cs typeface="LM Sans 10"/>
              </a:rPr>
              <a:t>resulted in 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i="1" dirty="0">
                <a:latin typeface="LM Sans 10"/>
                <a:cs typeface="LM Sans 10"/>
              </a:rPr>
              <a:t>p</a:t>
            </a:r>
            <a:r>
              <a:rPr sz="1100" dirty="0">
                <a:latin typeface="LM Sans 10"/>
                <a:cs typeface="LM Sans 10"/>
              </a:rPr>
              <a:t>-value </a:t>
            </a:r>
            <a:r>
              <a:rPr sz="1100" spc="-10" dirty="0">
                <a:latin typeface="LM Sans 10"/>
                <a:cs typeface="LM Sans 10"/>
              </a:rPr>
              <a:t>less </a:t>
            </a:r>
            <a:r>
              <a:rPr sz="1100" spc="-5" dirty="0">
                <a:latin typeface="LM Sans 10"/>
                <a:cs typeface="LM Sans 10"/>
              </a:rPr>
              <a:t>than </a:t>
            </a:r>
            <a:r>
              <a:rPr sz="1100" i="1" spc="5" dirty="0">
                <a:latin typeface="Verdana"/>
                <a:cs typeface="Verdana"/>
              </a:rPr>
              <a:t>α</a:t>
            </a:r>
            <a:r>
              <a:rPr sz="1200" i="1" spc="7" baseline="27777" dirty="0">
                <a:latin typeface="Noto Sans ExtraBold"/>
                <a:cs typeface="Noto Sans ExtraBold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0.0167.</a:t>
            </a:r>
            <a:endParaRPr sz="1100">
              <a:latin typeface="LM Sans 10"/>
              <a:cs typeface="LM Sans 10"/>
            </a:endParaRPr>
          </a:p>
          <a:p>
            <a:pPr marL="353060" marR="55880" indent="-139065">
              <a:lnSpc>
                <a:spcPct val="102600"/>
              </a:lnSpc>
              <a:spcBef>
                <a:spcPts val="775"/>
              </a:spcBef>
              <a:buClr>
                <a:srgbClr val="3333B2"/>
              </a:buClr>
              <a:buFont typeface="Arial"/>
              <a:buChar char="•"/>
              <a:tabLst>
                <a:tab pos="353695" algn="l"/>
              </a:tabLst>
            </a:pPr>
            <a:r>
              <a:rPr sz="1100" spc="-10" dirty="0">
                <a:latin typeface="LM Sans 10"/>
                <a:cs typeface="LM Sans 10"/>
              </a:rPr>
              <a:t>Mean </a:t>
            </a:r>
            <a:r>
              <a:rPr sz="1100" spc="-5" dirty="0">
                <a:latin typeface="LM Sans 10"/>
                <a:cs typeface="LM Sans 10"/>
              </a:rPr>
              <a:t>strength change </a:t>
            </a:r>
            <a:r>
              <a:rPr sz="1100" spc="-10" dirty="0">
                <a:latin typeface="LM Sans 10"/>
                <a:cs typeface="LM Sans 10"/>
              </a:rPr>
              <a:t>in non-dominant </a:t>
            </a:r>
            <a:r>
              <a:rPr sz="1100" spc="-20" dirty="0">
                <a:latin typeface="LM Sans 10"/>
                <a:cs typeface="LM Sans 10"/>
              </a:rPr>
              <a:t>arm for </a:t>
            </a:r>
            <a:r>
              <a:rPr sz="1100" spc="-5" dirty="0">
                <a:latin typeface="LM Mono 10"/>
                <a:cs typeface="LM Mono 10"/>
              </a:rPr>
              <a:t>CT </a:t>
            </a:r>
            <a:r>
              <a:rPr sz="1100" spc="-10" dirty="0">
                <a:latin typeface="LM Sans 10"/>
                <a:cs typeface="LM Sans 10"/>
              </a:rPr>
              <a:t>individuals not distinguishable  from </a:t>
            </a:r>
            <a:r>
              <a:rPr sz="1100" spc="-5" dirty="0">
                <a:latin typeface="LM Sans 10"/>
                <a:cs typeface="LM Sans 10"/>
              </a:rPr>
              <a:t>strength change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Mono 10"/>
                <a:cs typeface="LM Mono 10"/>
              </a:rPr>
              <a:t>CC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TT</a:t>
            </a:r>
            <a:r>
              <a:rPr sz="1100" spc="-5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353060" marR="75565" indent="-139065">
              <a:lnSpc>
                <a:spcPct val="102600"/>
              </a:lnSpc>
              <a:spcBef>
                <a:spcPts val="200"/>
              </a:spcBef>
              <a:buClr>
                <a:srgbClr val="3333B2"/>
              </a:buClr>
              <a:buFont typeface="Arial"/>
              <a:buChar char="•"/>
              <a:tabLst>
                <a:tab pos="353695" algn="l"/>
              </a:tabLst>
            </a:pPr>
            <a:r>
              <a:rPr sz="1100" spc="-15" dirty="0">
                <a:latin typeface="LM Sans 10"/>
                <a:cs typeface="LM Sans 10"/>
              </a:rPr>
              <a:t>However, </a:t>
            </a:r>
            <a:r>
              <a:rPr sz="1100" spc="-10" dirty="0">
                <a:latin typeface="LM Sans 10"/>
                <a:cs typeface="LM Sans 10"/>
              </a:rPr>
              <a:t>evidence at </a:t>
            </a:r>
            <a:r>
              <a:rPr sz="1100" i="1" spc="10" dirty="0">
                <a:latin typeface="Verdana"/>
                <a:cs typeface="Verdana"/>
              </a:rPr>
              <a:t>α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30" dirty="0">
                <a:latin typeface="LM Sans 10"/>
                <a:cs typeface="LM Sans 10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05 </a:t>
            </a:r>
            <a:r>
              <a:rPr sz="1100" spc="-10" dirty="0">
                <a:latin typeface="LM Sans 10"/>
                <a:cs typeface="LM Sans 10"/>
              </a:rPr>
              <a:t>level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mean </a:t>
            </a:r>
            <a:r>
              <a:rPr sz="1100" spc="-5" dirty="0">
                <a:latin typeface="LM Sans 10"/>
                <a:cs typeface="LM Sans 10"/>
              </a:rPr>
              <a:t>strength </a:t>
            </a:r>
            <a:r>
              <a:rPr sz="1100" spc="-10" dirty="0">
                <a:latin typeface="LM Sans 10"/>
                <a:cs typeface="LM Sans 10"/>
              </a:rPr>
              <a:t>change </a:t>
            </a:r>
            <a:r>
              <a:rPr sz="1100" spc="-2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individuals </a:t>
            </a:r>
            <a:r>
              <a:rPr sz="1100" spc="-5" dirty="0">
                <a:latin typeface="LM Sans 10"/>
                <a:cs typeface="LM Sans 10"/>
              </a:rPr>
              <a:t>of  genotype </a:t>
            </a:r>
            <a:r>
              <a:rPr sz="1100" spc="-5" dirty="0">
                <a:latin typeface="LM Mono 10"/>
                <a:cs typeface="LM Mono 10"/>
              </a:rPr>
              <a:t>CC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Mono 10"/>
                <a:cs typeface="LM Mono 10"/>
              </a:rPr>
              <a:t>TT</a:t>
            </a:r>
            <a:r>
              <a:rPr sz="1100" spc="-409" dirty="0">
                <a:latin typeface="LM Mono 10"/>
                <a:cs typeface="LM Mono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15" dirty="0">
                <a:latin typeface="LM Sans 10"/>
                <a:cs typeface="LM Sans 10"/>
              </a:rPr>
              <a:t>different.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1414830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pairwise.t.test</a:t>
            </a:r>
            <a:r>
              <a:rPr sz="800" spc="-5" dirty="0">
                <a:latin typeface="LM Mono 8"/>
                <a:cs typeface="LM Mono 8"/>
              </a:rPr>
              <a:t>(famuss</a:t>
            </a:r>
            <a:r>
              <a:rPr sz="8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800" spc="-5" dirty="0">
                <a:latin typeface="LM Mono 8"/>
                <a:cs typeface="LM Mono 8"/>
              </a:rPr>
              <a:t>ndrm.ch, famuss</a:t>
            </a:r>
            <a:r>
              <a:rPr sz="8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800" spc="-5" dirty="0">
                <a:latin typeface="LM Mono 8"/>
                <a:cs typeface="LM Mono 8"/>
              </a:rPr>
              <a:t>actn3.r577x,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p.adj</a:t>
            </a:r>
            <a:r>
              <a:rPr sz="800" dirty="0">
                <a:solidFill>
                  <a:srgbClr val="214987"/>
                </a:solidFill>
                <a:latin typeface="LM Mono 8"/>
                <a:cs typeface="LM Mono 8"/>
              </a:rPr>
              <a:t> 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=</a:t>
            </a:r>
            <a:r>
              <a:rPr sz="800" spc="-5" dirty="0">
                <a:solidFill>
                  <a:srgbClr val="4F9905"/>
                </a:solidFill>
                <a:latin typeface="LM Mono 8"/>
                <a:cs typeface="LM Mono 8"/>
              </a:rPr>
              <a:t>"none"</a:t>
            </a:r>
            <a:r>
              <a:rPr sz="800" spc="-5" dirty="0">
                <a:latin typeface="LM Mono 8"/>
                <a:cs typeface="LM Mono 8"/>
              </a:rPr>
              <a:t>)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752522"/>
            <a:ext cx="2875915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LM Mono 8"/>
                <a:cs typeface="LM Mono 8"/>
              </a:rPr>
              <a:t>## Pairwise comparisons using t tests with pooled SD  ##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LM Mono 8"/>
                <a:cs typeface="LM Mono 8"/>
              </a:rPr>
              <a:t>## data: famuss$ndrm.ch and</a:t>
            </a:r>
            <a:r>
              <a:rPr sz="800" spc="1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famuss$actn3.r577x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 marR="2101850">
              <a:lnSpc>
                <a:spcPts val="950"/>
              </a:lnSpc>
              <a:spcBef>
                <a:spcPts val="30"/>
              </a:spcBef>
              <a:tabLst>
                <a:tab pos="335280" algn="l"/>
                <a:tab pos="657860" algn="l"/>
              </a:tabLst>
            </a:pPr>
            <a:r>
              <a:rPr sz="800" spc="-5" dirty="0">
                <a:latin typeface="LM Mono 8"/>
                <a:cs typeface="LM Mono 8"/>
              </a:rPr>
              <a:t>##	CC	CT  ## CT 0.179</a:t>
            </a:r>
            <a:r>
              <a:rPr sz="800" spc="-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LM Mono 8"/>
                <a:cs typeface="LM Mono 8"/>
              </a:rPr>
              <a:t>## TT 0.011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0.144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LM Mono 8"/>
                <a:cs typeface="LM Mono 8"/>
              </a:rPr>
              <a:t>## P value adjustment method: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none</a:t>
            </a:r>
            <a:endParaRPr sz="800">
              <a:latin typeface="LM Mono 8"/>
              <a:cs typeface="LM Mono 8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47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450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Letting</a:t>
            </a:r>
            <a:r>
              <a:rPr spc="-5" dirty="0"/>
              <a:t> </a:t>
            </a:r>
            <a:r>
              <a:rPr spc="25" dirty="0"/>
              <a:t>R</a:t>
            </a:r>
            <a:r>
              <a:rPr dirty="0"/>
              <a:t> </a:t>
            </a:r>
            <a:r>
              <a:rPr spc="20" dirty="0"/>
              <a:t>do</a:t>
            </a:r>
            <a:r>
              <a:rPr dirty="0"/>
              <a:t> </a:t>
            </a:r>
            <a:r>
              <a:rPr spc="20" dirty="0"/>
              <a:t>the</a:t>
            </a:r>
            <a:r>
              <a:rPr dirty="0"/>
              <a:t> </a:t>
            </a:r>
            <a:r>
              <a:rPr spc="10" dirty="0"/>
              <a:t>work.</a:t>
            </a:r>
            <a:r>
              <a:rPr spc="-285" dirty="0"/>
              <a:t> </a:t>
            </a:r>
            <a:r>
              <a:rPr spc="10" dirty="0"/>
              <a:t>.</a:t>
            </a:r>
            <a:r>
              <a:rPr spc="-285" dirty="0"/>
              <a:t> </a:t>
            </a:r>
            <a:r>
              <a:rPr spc="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43393"/>
            <a:ext cx="45935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LM Sans 10"/>
                <a:cs typeface="LM Sans 10"/>
              </a:rPr>
              <a:t>Alternatively, </a:t>
            </a:r>
            <a:r>
              <a:rPr sz="1100" spc="-5" dirty="0">
                <a:latin typeface="LM Sans 10"/>
                <a:cs typeface="LM Sans 10"/>
              </a:rPr>
              <a:t>set </a:t>
            </a:r>
            <a:r>
              <a:rPr sz="1100" spc="-5" dirty="0">
                <a:latin typeface="LM Mono 10"/>
                <a:cs typeface="LM Mono 10"/>
              </a:rPr>
              <a:t>p.adj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-5" dirty="0">
                <a:latin typeface="LM Mono 10"/>
                <a:cs typeface="LM Mono 10"/>
              </a:rPr>
              <a:t>"bonf"</a:t>
            </a:r>
            <a:r>
              <a:rPr sz="1100" spc="-5" dirty="0">
                <a:latin typeface="LM Sans 10"/>
                <a:cs typeface="LM Sans 10"/>
              </a:rPr>
              <a:t>; this </a:t>
            </a:r>
            <a:r>
              <a:rPr sz="1100" spc="-10" dirty="0">
                <a:latin typeface="LM Sans 10"/>
                <a:cs typeface="LM Sans 10"/>
              </a:rPr>
              <a:t>instructs R </a:t>
            </a:r>
            <a:r>
              <a:rPr sz="1100" spc="-5" dirty="0">
                <a:latin typeface="LM Sans 10"/>
                <a:cs typeface="LM Sans 10"/>
              </a:rPr>
              <a:t>to rescale the </a:t>
            </a:r>
            <a:r>
              <a:rPr sz="1100" i="1" dirty="0">
                <a:latin typeface="LM Sans 10"/>
                <a:cs typeface="LM Sans 10"/>
              </a:rPr>
              <a:t>p</a:t>
            </a:r>
            <a:r>
              <a:rPr sz="1100" dirty="0">
                <a:latin typeface="LM Sans 10"/>
                <a:cs typeface="LM Sans 10"/>
              </a:rPr>
              <a:t>-values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(by  </a:t>
            </a:r>
            <a:r>
              <a:rPr sz="1100" spc="-5" dirty="0">
                <a:latin typeface="LM Sans 10"/>
                <a:cs typeface="LM Sans 10"/>
              </a:rPr>
              <a:t>multiplying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) so they 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compared </a:t>
            </a:r>
            <a:r>
              <a:rPr sz="1100" spc="-5" dirty="0">
                <a:latin typeface="LM Sans 10"/>
                <a:cs typeface="LM Sans 10"/>
              </a:rPr>
              <a:t>to the </a:t>
            </a:r>
            <a:r>
              <a:rPr sz="1100" spc="-15" dirty="0">
                <a:latin typeface="LM Sans 10"/>
                <a:cs typeface="LM Sans 10"/>
              </a:rPr>
              <a:t>original </a:t>
            </a:r>
            <a:r>
              <a:rPr sz="1100" i="1" spc="10" dirty="0">
                <a:latin typeface="Verdana"/>
                <a:cs typeface="Verdana"/>
              </a:rPr>
              <a:t>α</a:t>
            </a:r>
            <a:r>
              <a:rPr sz="1100" i="1" spc="-245" dirty="0">
                <a:latin typeface="Verdana"/>
                <a:cs typeface="Verdana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level </a:t>
            </a:r>
            <a:r>
              <a:rPr sz="1100" spc="-5" dirty="0">
                <a:latin typeface="LM Sans 10"/>
                <a:cs typeface="LM Sans 10"/>
              </a:rPr>
              <a:t>of 0.05.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46" y="1024864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pairwise.t.test</a:t>
            </a:r>
            <a:r>
              <a:rPr sz="800" spc="-5" dirty="0">
                <a:latin typeface="LM Mono 8"/>
                <a:cs typeface="LM Mono 8"/>
              </a:rPr>
              <a:t>(famuss</a:t>
            </a:r>
            <a:r>
              <a:rPr sz="8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800" spc="-5" dirty="0">
                <a:latin typeface="LM Mono 8"/>
                <a:cs typeface="LM Mono 8"/>
              </a:rPr>
              <a:t>ndrm.ch, famuss</a:t>
            </a:r>
            <a:r>
              <a:rPr sz="800" b="1" spc="-5" dirty="0">
                <a:solidFill>
                  <a:srgbClr val="CE5B00"/>
                </a:solidFill>
                <a:latin typeface="LM Mono Light 10"/>
                <a:cs typeface="LM Mono Light 10"/>
              </a:rPr>
              <a:t>$</a:t>
            </a:r>
            <a:r>
              <a:rPr sz="800" spc="-5" dirty="0">
                <a:latin typeface="LM Mono 8"/>
                <a:cs typeface="LM Mono 8"/>
              </a:rPr>
              <a:t>actn3.r577x,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p.adj</a:t>
            </a:r>
            <a:r>
              <a:rPr sz="800" dirty="0">
                <a:solidFill>
                  <a:srgbClr val="214987"/>
                </a:solidFill>
                <a:latin typeface="LM Mono 8"/>
                <a:cs typeface="LM Mono 8"/>
              </a:rPr>
              <a:t> 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=</a:t>
            </a:r>
            <a:r>
              <a:rPr sz="800" spc="-5" dirty="0">
                <a:solidFill>
                  <a:srgbClr val="4F9905"/>
                </a:solidFill>
                <a:latin typeface="LM Mono 8"/>
                <a:cs typeface="LM Mono 8"/>
              </a:rPr>
              <a:t>"bonf"</a:t>
            </a:r>
            <a:r>
              <a:rPr sz="800" spc="-5" dirty="0">
                <a:latin typeface="LM Mono 8"/>
                <a:cs typeface="LM Mono 8"/>
              </a:rPr>
              <a:t>)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388654"/>
            <a:ext cx="2875915" cy="122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LM Mono 8"/>
                <a:cs typeface="LM Mono 8"/>
              </a:rPr>
              <a:t>## Pairwise comparisons using t tests with pooled SD  ##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LM Mono 8"/>
                <a:cs typeface="LM Mono 8"/>
              </a:rPr>
              <a:t>## data: famuss$ndrm.ch and</a:t>
            </a:r>
            <a:r>
              <a:rPr sz="800" spc="1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famuss$actn3.r577x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 marR="2101850">
              <a:lnSpc>
                <a:spcPts val="950"/>
              </a:lnSpc>
              <a:spcBef>
                <a:spcPts val="30"/>
              </a:spcBef>
              <a:tabLst>
                <a:tab pos="335280" algn="l"/>
                <a:tab pos="657860" algn="l"/>
              </a:tabLst>
            </a:pPr>
            <a:r>
              <a:rPr sz="800" spc="-5" dirty="0">
                <a:latin typeface="LM Mono 8"/>
                <a:cs typeface="LM Mono 8"/>
              </a:rPr>
              <a:t>##	CC	CT  ## CT 0.537</a:t>
            </a:r>
            <a:r>
              <a:rPr sz="800" spc="-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-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LM Mono 8"/>
                <a:cs typeface="LM Mono 8"/>
              </a:rPr>
              <a:t>## TT 0.034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0.433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44"/>
              </a:lnSpc>
            </a:pPr>
            <a:r>
              <a:rPr sz="800" spc="-5" dirty="0">
                <a:latin typeface="LM Mono 8"/>
                <a:cs typeface="LM Mono 8"/>
              </a:rPr>
              <a:t>##</a:t>
            </a:r>
            <a:endParaRPr sz="800">
              <a:latin typeface="LM Mono 8"/>
              <a:cs typeface="LM Mono 8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LM Mono 8"/>
                <a:cs typeface="LM Mono 8"/>
              </a:rPr>
              <a:t>## P value adjustment method:</a:t>
            </a:r>
            <a:r>
              <a:rPr sz="80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bonferroni</a:t>
            </a:r>
            <a:endParaRPr sz="800">
              <a:latin typeface="LM Mono 8"/>
              <a:cs typeface="LM Mono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1147" y="1316314"/>
            <a:ext cx="2837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00007F"/>
                </a:solidFill>
                <a:latin typeface="LM Sans 12"/>
                <a:cs typeface="LM Sans 12"/>
              </a:rPr>
              <a:t>Comparing </a:t>
            </a:r>
            <a:r>
              <a:rPr sz="1400" spc="15" dirty="0">
                <a:solidFill>
                  <a:srgbClr val="00007F"/>
                </a:solidFill>
                <a:latin typeface="LM Sans 12"/>
                <a:cs typeface="LM Sans 12"/>
              </a:rPr>
              <a:t>many means </a:t>
            </a:r>
            <a:r>
              <a:rPr sz="1400" spc="10" dirty="0">
                <a:solidFill>
                  <a:srgbClr val="00007F"/>
                </a:solidFill>
                <a:latin typeface="LM Sans 12"/>
                <a:cs typeface="LM Sans 12"/>
              </a:rPr>
              <a:t>with</a:t>
            </a:r>
            <a:r>
              <a:rPr sz="1400" spc="-25" dirty="0">
                <a:solidFill>
                  <a:srgbClr val="00007F"/>
                </a:solidFill>
                <a:latin typeface="LM Sans 12"/>
                <a:cs typeface="LM Sans 12"/>
              </a:rPr>
              <a:t> </a:t>
            </a:r>
            <a:r>
              <a:rPr sz="1400" spc="-10" dirty="0">
                <a:solidFill>
                  <a:srgbClr val="00007F"/>
                </a:solidFill>
                <a:latin typeface="LM Sans 12"/>
                <a:cs typeface="LM Sans 12"/>
              </a:rPr>
              <a:t>ANOVA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31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32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94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Analysis </a:t>
            </a:r>
            <a:r>
              <a:rPr spc="15" dirty="0"/>
              <a:t>of </a:t>
            </a:r>
            <a:r>
              <a:rPr spc="-5" dirty="0"/>
              <a:t>Variance</a:t>
            </a:r>
            <a:r>
              <a:rPr spc="5" dirty="0"/>
              <a:t> </a:t>
            </a:r>
            <a:r>
              <a:rPr spc="-10" dirty="0"/>
              <a:t>(ANOVA)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07134"/>
            <a:ext cx="50495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Suppose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interested in </a:t>
            </a:r>
            <a:r>
              <a:rPr sz="1100" spc="-15" dirty="0">
                <a:latin typeface="LM Sans 10"/>
                <a:cs typeface="LM Sans 10"/>
              </a:rPr>
              <a:t>comparing </a:t>
            </a:r>
            <a:r>
              <a:rPr sz="1100" spc="-5" dirty="0">
                <a:latin typeface="LM Sans 10"/>
                <a:cs typeface="LM Sans 10"/>
              </a:rPr>
              <a:t>means </a:t>
            </a:r>
            <a:r>
              <a:rPr sz="1100" spc="-10" dirty="0">
                <a:latin typeface="LM Sans 10"/>
                <a:cs typeface="LM Sans 10"/>
              </a:rPr>
              <a:t>across </a:t>
            </a:r>
            <a:r>
              <a:rPr sz="1100" spc="-15" dirty="0">
                <a:latin typeface="LM Sans 10"/>
                <a:cs typeface="LM Sans 10"/>
              </a:rPr>
              <a:t>more </a:t>
            </a:r>
            <a:r>
              <a:rPr sz="1100" spc="-5" dirty="0">
                <a:latin typeface="LM Sans 10"/>
                <a:cs typeface="LM Sans 10"/>
              </a:rPr>
              <a:t>than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groups. </a:t>
            </a:r>
            <a:r>
              <a:rPr sz="1100" spc="-10" dirty="0">
                <a:latin typeface="LM Sans 10"/>
                <a:cs typeface="LM Sans 10"/>
              </a:rPr>
              <a:t>Why not  </a:t>
            </a:r>
            <a:r>
              <a:rPr sz="1100" spc="-5" dirty="0">
                <a:latin typeface="LM Sans 10"/>
                <a:cs typeface="LM Sans 10"/>
              </a:rPr>
              <a:t>conduct several </a:t>
            </a:r>
            <a:r>
              <a:rPr sz="1100" spc="-15" dirty="0">
                <a:latin typeface="LM Sans 10"/>
                <a:cs typeface="LM Sans 10"/>
              </a:rPr>
              <a:t>two-sample 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-tests?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51" y="1049336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60" dirty="0">
                <a:solidFill>
                  <a:srgbClr val="3333B2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428" y="1041004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1819" y="115026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0440" y="971681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Trebuchet MS"/>
                <a:cs typeface="Trebuchet MS"/>
              </a:rPr>
              <a:t>.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065160"/>
            <a:ext cx="1924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03400" algn="l"/>
              </a:tabLst>
            </a:pPr>
            <a:r>
              <a:rPr sz="1100" spc="-10" dirty="0">
                <a:latin typeface="LM Sans 10"/>
                <a:cs typeface="LM Sans 10"/>
              </a:rPr>
              <a:t>I</a:t>
            </a:r>
            <a:r>
              <a:rPr sz="1100" spc="-5" dirty="0">
                <a:latin typeface="LM Sans 10"/>
                <a:cs typeface="LM Sans 10"/>
              </a:rPr>
              <a:t>f there </a:t>
            </a:r>
            <a:r>
              <a:rPr sz="1100" spc="-4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r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groups, then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6880" y="1034947"/>
            <a:ext cx="367665" cy="2622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56845" marR="5080" indent="-144780">
              <a:lnSpc>
                <a:spcPts val="910"/>
              </a:lnSpc>
              <a:spcBef>
                <a:spcPts val="170"/>
              </a:spcBef>
            </a:pPr>
            <a:r>
              <a:rPr sz="800" i="1" u="sng" spc="5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k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800" i="1" u="sng" spc="5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k</a:t>
            </a:r>
            <a:r>
              <a:rPr sz="8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1) </a:t>
            </a:r>
            <a:r>
              <a:rPr sz="800" spc="-5" dirty="0">
                <a:latin typeface="LM Sans 8"/>
                <a:cs typeface="LM Sans 8"/>
              </a:rPr>
              <a:t> 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0435" y="1065160"/>
            <a:ext cx="1102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-tests </a:t>
            </a:r>
            <a:r>
              <a:rPr sz="1100" spc="-20" dirty="0">
                <a:latin typeface="LM Sans 10"/>
                <a:cs typeface="LM Sans 10"/>
              </a:rPr>
              <a:t>are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needed.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1828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spc="-10" dirty="0"/>
              <a:t>Conducting </a:t>
            </a:r>
            <a:r>
              <a:rPr sz="1100" spc="-5" dirty="0"/>
              <a:t>multiple tests on the same </a:t>
            </a:r>
            <a:r>
              <a:rPr sz="1100" spc="-10" dirty="0"/>
              <a:t>data increases </a:t>
            </a:r>
            <a:r>
              <a:rPr sz="1100" spc="-5" dirty="0"/>
              <a:t>the overall </a:t>
            </a:r>
            <a:r>
              <a:rPr sz="1100" spc="-10" dirty="0"/>
              <a:t>rate </a:t>
            </a:r>
            <a:r>
              <a:rPr sz="1100" spc="-5" dirty="0"/>
              <a:t>of </a:t>
            </a:r>
            <a:r>
              <a:rPr sz="1100" spc="-25" dirty="0"/>
              <a:t>Type </a:t>
            </a:r>
            <a:r>
              <a:rPr sz="1100" spc="-5" dirty="0"/>
              <a:t>I  </a:t>
            </a:r>
            <a:r>
              <a:rPr sz="1100" spc="-15" dirty="0"/>
              <a:t>error.</a:t>
            </a:r>
            <a:endParaRPr sz="1100"/>
          </a:p>
          <a:p>
            <a:pPr marL="50800" marR="43180">
              <a:lnSpc>
                <a:spcPct val="102600"/>
              </a:lnSpc>
              <a:spcBef>
                <a:spcPts val="894"/>
              </a:spcBef>
            </a:pPr>
            <a:r>
              <a:rPr spc="-35" dirty="0"/>
              <a:t>ANOVA </a:t>
            </a:r>
            <a:r>
              <a:rPr spc="-10" dirty="0"/>
              <a:t>uses </a:t>
            </a:r>
            <a:r>
              <a:rPr spc="-5" dirty="0"/>
              <a:t>a single hypothesis test to </a:t>
            </a:r>
            <a:r>
              <a:rPr spc="-10" dirty="0"/>
              <a:t>assess </a:t>
            </a:r>
            <a:r>
              <a:rPr spc="-5" dirty="0"/>
              <a:t>whether means </a:t>
            </a:r>
            <a:r>
              <a:rPr spc="-10" dirty="0"/>
              <a:t>across many </a:t>
            </a:r>
            <a:r>
              <a:rPr spc="-5" dirty="0"/>
              <a:t>groups </a:t>
            </a:r>
            <a:r>
              <a:rPr spc="-20" dirty="0"/>
              <a:t>are  </a:t>
            </a:r>
            <a:r>
              <a:rPr spc="-5" dirty="0"/>
              <a:t>equal:</a:t>
            </a:r>
          </a:p>
          <a:p>
            <a:pPr marL="327660" indent="-139065">
              <a:lnSpc>
                <a:spcPct val="100000"/>
              </a:lnSpc>
              <a:spcBef>
                <a:spcPts val="935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i="1" spc="10" dirty="0">
                <a:latin typeface="LM Sans 10"/>
                <a:cs typeface="LM Sans 10"/>
              </a:rPr>
              <a:t>H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spc="10" dirty="0"/>
              <a:t>: </a:t>
            </a:r>
            <a:r>
              <a:rPr sz="1100" spc="-10" dirty="0"/>
              <a:t>mean </a:t>
            </a:r>
            <a:r>
              <a:rPr sz="1100" spc="-5" dirty="0"/>
              <a:t>outcome </a:t>
            </a:r>
            <a:r>
              <a:rPr sz="1100" spc="-10" dirty="0"/>
              <a:t>is </a:t>
            </a:r>
            <a:r>
              <a:rPr sz="1100" spc="-5" dirty="0"/>
              <a:t>same </a:t>
            </a:r>
            <a:r>
              <a:rPr sz="1100" spc="-10" dirty="0"/>
              <a:t>across all </a:t>
            </a:r>
            <a:r>
              <a:rPr sz="1100" spc="-5" dirty="0"/>
              <a:t>groups </a:t>
            </a:r>
            <a:r>
              <a:rPr sz="1100" spc="-20" dirty="0"/>
              <a:t>(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spc="-30" baseline="-10416" dirty="0">
                <a:latin typeface="LM Sans 8"/>
                <a:cs typeface="LM Sans 8"/>
              </a:rPr>
              <a:t>1 </a:t>
            </a:r>
            <a:r>
              <a:rPr sz="1100" spc="-10" dirty="0"/>
              <a:t>=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spc="-44" baseline="-10416" dirty="0">
                <a:latin typeface="LM Sans 8"/>
                <a:cs typeface="LM Sans 8"/>
              </a:rPr>
              <a:t>2 </a:t>
            </a:r>
            <a:r>
              <a:rPr sz="1100" spc="-10" dirty="0"/>
              <a:t>=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spc="-44" baseline="-10416" dirty="0">
                <a:latin typeface="LM Sans 8"/>
                <a:cs typeface="LM Sans 8"/>
              </a:rPr>
              <a:t>3 </a:t>
            </a:r>
            <a:r>
              <a:rPr sz="1100" spc="-10" dirty="0"/>
              <a:t>= </a:t>
            </a:r>
            <a:r>
              <a:rPr sz="1100" i="1" spc="-105" dirty="0">
                <a:latin typeface="Verdana"/>
                <a:cs typeface="Verdana"/>
              </a:rPr>
              <a:t>... </a:t>
            </a:r>
            <a:r>
              <a:rPr sz="1100" spc="-10" dirty="0"/>
              <a:t>=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k</a:t>
            </a:r>
            <a:r>
              <a:rPr sz="1200" i="1" spc="44" baseline="-13888" dirty="0">
                <a:latin typeface="LM Sans 8"/>
                <a:cs typeface="LM Sans 8"/>
              </a:rPr>
              <a:t> </a:t>
            </a:r>
            <a:r>
              <a:rPr sz="1100" spc="-5" dirty="0"/>
              <a:t>)</a:t>
            </a:r>
            <a:endParaRPr sz="1100">
              <a:latin typeface="LM Sans 8"/>
              <a:cs typeface="LM Sans 8"/>
            </a:endParaRPr>
          </a:p>
          <a:p>
            <a:pPr marL="32766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i="1" spc="10" dirty="0">
                <a:latin typeface="LM Sans 10"/>
                <a:cs typeface="LM Sans 10"/>
              </a:rPr>
              <a:t>H</a:t>
            </a:r>
            <a:r>
              <a:rPr sz="1200" i="1" spc="15" baseline="-13888" dirty="0">
                <a:latin typeface="LM Sans 8"/>
                <a:cs typeface="LM Sans 8"/>
              </a:rPr>
              <a:t>A</a:t>
            </a:r>
            <a:r>
              <a:rPr sz="1100" spc="10" dirty="0"/>
              <a:t>: </a:t>
            </a:r>
            <a:r>
              <a:rPr sz="1100" spc="-10" dirty="0"/>
              <a:t>at least </a:t>
            </a:r>
            <a:r>
              <a:rPr sz="1100" spc="-5" dirty="0"/>
              <a:t>one </a:t>
            </a:r>
            <a:r>
              <a:rPr sz="1100" spc="-10" dirty="0"/>
              <a:t>mean is </a:t>
            </a:r>
            <a:r>
              <a:rPr sz="1100" spc="-15" dirty="0"/>
              <a:t>different </a:t>
            </a:r>
            <a:r>
              <a:rPr sz="1100" spc="-10" dirty="0"/>
              <a:t>from </a:t>
            </a:r>
            <a:r>
              <a:rPr sz="1100" spc="-5" dirty="0"/>
              <a:t>the others </a:t>
            </a:r>
            <a:r>
              <a:rPr sz="1100" spc="-10" dirty="0"/>
              <a:t>(i.e., </a:t>
            </a:r>
            <a:r>
              <a:rPr sz="1100" spc="-5" dirty="0"/>
              <a:t>means </a:t>
            </a:r>
            <a:r>
              <a:rPr sz="1100" spc="-20" dirty="0"/>
              <a:t>are </a:t>
            </a:r>
            <a:r>
              <a:rPr sz="1100" spc="-10" dirty="0"/>
              <a:t>not all</a:t>
            </a:r>
            <a:r>
              <a:rPr sz="1100" spc="210" dirty="0"/>
              <a:t> </a:t>
            </a:r>
            <a:r>
              <a:rPr sz="1100" spc="-5" dirty="0"/>
              <a:t>equal)</a:t>
            </a:r>
            <a:endParaRPr sz="11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33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Idea behind</a:t>
            </a:r>
            <a:r>
              <a:rPr spc="-50" dirty="0"/>
              <a:t> </a:t>
            </a:r>
            <a:r>
              <a:rPr spc="-20" dirty="0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61681"/>
            <a:ext cx="5055235" cy="16675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120014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Is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variability </a:t>
            </a:r>
            <a:r>
              <a:rPr sz="1100" spc="-10" dirty="0">
                <a:latin typeface="LM Sans 10"/>
                <a:cs typeface="LM Sans 10"/>
              </a:rPr>
              <a:t>in </a:t>
            </a:r>
            <a:r>
              <a:rPr sz="1100" spc="-5" dirty="0">
                <a:latin typeface="LM Sans 10"/>
                <a:cs typeface="LM Sans 10"/>
              </a:rPr>
              <a:t>the sample means </a:t>
            </a:r>
            <a:r>
              <a:rPr sz="1100" spc="-15" dirty="0">
                <a:latin typeface="LM Sans 10"/>
                <a:cs typeface="LM Sans 10"/>
              </a:rPr>
              <a:t>large </a:t>
            </a:r>
            <a:r>
              <a:rPr sz="1100" spc="-5" dirty="0">
                <a:latin typeface="LM Sans 10"/>
                <a:cs typeface="LM Sans 10"/>
              </a:rPr>
              <a:t>enough that </a:t>
            </a:r>
            <a:r>
              <a:rPr sz="1100" spc="-10" dirty="0">
                <a:latin typeface="LM Sans 10"/>
                <a:cs typeface="LM Sans 10"/>
              </a:rPr>
              <a:t>it </a:t>
            </a:r>
            <a:r>
              <a:rPr sz="1100" spc="-5" dirty="0">
                <a:latin typeface="LM Sans 10"/>
                <a:cs typeface="LM Sans 10"/>
              </a:rPr>
              <a:t>seems </a:t>
            </a:r>
            <a:r>
              <a:rPr sz="1100" spc="-10" dirty="0">
                <a:latin typeface="LM Sans 10"/>
                <a:cs typeface="LM Sans 10"/>
              </a:rPr>
              <a:t>unlikely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from  </a:t>
            </a:r>
            <a:r>
              <a:rPr sz="1100" spc="-5" dirty="0">
                <a:latin typeface="LM Sans 10"/>
                <a:cs typeface="LM Sans 10"/>
              </a:rPr>
              <a:t>chance</a:t>
            </a:r>
            <a:r>
              <a:rPr sz="1100" spc="-10" dirty="0">
                <a:latin typeface="LM Sans 10"/>
                <a:cs typeface="LM Sans 10"/>
              </a:rPr>
              <a:t> alone?</a:t>
            </a:r>
            <a:endParaRPr sz="110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100" spc="-15" dirty="0">
                <a:latin typeface="LM Sans 10"/>
                <a:cs typeface="LM Sans 10"/>
              </a:rPr>
              <a:t>Compare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quantities:</a:t>
            </a:r>
            <a:endParaRPr sz="1100">
              <a:latin typeface="LM Sans 10"/>
              <a:cs typeface="LM Sans 10"/>
            </a:endParaRPr>
          </a:p>
          <a:p>
            <a:pPr marL="327660" marR="30480" indent="-139065">
              <a:lnSpc>
                <a:spcPct val="102600"/>
              </a:lnSpc>
              <a:spcBef>
                <a:spcPts val="900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spc="-20" dirty="0">
                <a:latin typeface="LM Sans 10"/>
                <a:cs typeface="LM Sans 10"/>
              </a:rPr>
              <a:t>Variability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groups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MSG </a:t>
            </a:r>
            <a:r>
              <a:rPr sz="1100" spc="-10" dirty="0">
                <a:latin typeface="LM Sans 10"/>
                <a:cs typeface="LM Sans 10"/>
              </a:rPr>
              <a:t>):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5" dirty="0">
                <a:latin typeface="LM Sans 10"/>
                <a:cs typeface="LM Sans 10"/>
              </a:rPr>
              <a:t>different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the group means </a:t>
            </a:r>
            <a:r>
              <a:rPr sz="1100" spc="-10" dirty="0">
                <a:latin typeface="LM Sans 10"/>
                <a:cs typeface="LM Sans 10"/>
              </a:rPr>
              <a:t>from </a:t>
            </a:r>
            <a:r>
              <a:rPr sz="1100" spc="-5" dirty="0">
                <a:latin typeface="LM Sans 10"/>
                <a:cs typeface="LM Sans 10"/>
              </a:rPr>
              <a:t>each  other, </a:t>
            </a:r>
            <a:r>
              <a:rPr sz="1100" spc="-10" dirty="0">
                <a:latin typeface="LM Sans 10"/>
                <a:cs typeface="LM Sans 10"/>
              </a:rPr>
              <a:t>i.e.,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much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each group </a:t>
            </a:r>
            <a:r>
              <a:rPr sz="1100" spc="-10" dirty="0">
                <a:latin typeface="LM Sans 10"/>
                <a:cs typeface="LM Sans 10"/>
              </a:rPr>
              <a:t>mean </a:t>
            </a:r>
            <a:r>
              <a:rPr sz="1100" spc="-15" dirty="0">
                <a:latin typeface="LM Sans 10"/>
                <a:cs typeface="LM Sans 10"/>
              </a:rPr>
              <a:t>vary </a:t>
            </a:r>
            <a:r>
              <a:rPr sz="1100" spc="-10" dirty="0">
                <a:latin typeface="LM Sans 10"/>
                <a:cs typeface="LM Sans 10"/>
              </a:rPr>
              <a:t>from </a:t>
            </a:r>
            <a:r>
              <a:rPr sz="1100" spc="-5" dirty="0">
                <a:latin typeface="LM Sans 10"/>
                <a:cs typeface="LM Sans 10"/>
              </a:rPr>
              <a:t>the overall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mean?</a:t>
            </a:r>
            <a:endParaRPr sz="1100">
              <a:latin typeface="LM Sans 10"/>
              <a:cs typeface="LM Sans 10"/>
            </a:endParaRPr>
          </a:p>
          <a:p>
            <a:pPr marL="32766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328295" algn="l"/>
              </a:tabLst>
            </a:pPr>
            <a:r>
              <a:rPr sz="1100" spc="-20" dirty="0">
                <a:latin typeface="LM Sans 10"/>
                <a:cs typeface="LM Sans 10"/>
              </a:rPr>
              <a:t>Variability </a:t>
            </a:r>
            <a:r>
              <a:rPr sz="1100" spc="-5" dirty="0">
                <a:latin typeface="LM Sans 10"/>
                <a:cs typeface="LM Sans 10"/>
              </a:rPr>
              <a:t>within groups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MSE </a:t>
            </a:r>
            <a:r>
              <a:rPr sz="1100" spc="-10" dirty="0">
                <a:latin typeface="LM Sans 10"/>
                <a:cs typeface="LM Sans 10"/>
              </a:rPr>
              <a:t>):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5" dirty="0">
                <a:latin typeface="LM Sans 10"/>
                <a:cs typeface="LM Sans 10"/>
              </a:rPr>
              <a:t>variable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data </a:t>
            </a:r>
            <a:r>
              <a:rPr sz="1100" spc="-5" dirty="0">
                <a:latin typeface="LM Sans 10"/>
                <a:cs typeface="LM Sans 10"/>
              </a:rPr>
              <a:t>within each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group?</a:t>
            </a:r>
            <a:endParaRPr sz="1100">
              <a:latin typeface="LM Sans 10"/>
              <a:cs typeface="LM Sans 10"/>
            </a:endParaRPr>
          </a:p>
          <a:p>
            <a:pPr marL="50800" marR="310515">
              <a:lnSpc>
                <a:spcPct val="101499"/>
              </a:lnSpc>
              <a:spcBef>
                <a:spcPts val="860"/>
              </a:spcBef>
            </a:pPr>
            <a:r>
              <a:rPr sz="900" i="1" spc="-5" dirty="0">
                <a:latin typeface="LM Sans 9"/>
                <a:cs typeface="LM Sans 9"/>
              </a:rPr>
              <a:t>MSG </a:t>
            </a:r>
            <a:r>
              <a:rPr sz="900" spc="-10" dirty="0">
                <a:latin typeface="LM Sans 9"/>
                <a:cs typeface="LM Sans 9"/>
              </a:rPr>
              <a:t>denotes </a:t>
            </a:r>
            <a:r>
              <a:rPr sz="900" spc="-5" dirty="0">
                <a:latin typeface="LM Sans 9"/>
                <a:cs typeface="LM Sans 9"/>
              </a:rPr>
              <a:t>mean </a:t>
            </a:r>
            <a:r>
              <a:rPr sz="900" spc="-10" dirty="0">
                <a:latin typeface="LM Sans 9"/>
                <a:cs typeface="LM Sans 9"/>
              </a:rPr>
              <a:t>square between groups, </a:t>
            </a:r>
            <a:r>
              <a:rPr sz="900" spc="-5" dirty="0">
                <a:latin typeface="LM Sans 9"/>
                <a:cs typeface="LM Sans 9"/>
              </a:rPr>
              <a:t>while </a:t>
            </a:r>
            <a:r>
              <a:rPr sz="900" i="1" spc="-5" dirty="0">
                <a:latin typeface="LM Sans 9"/>
                <a:cs typeface="LM Sans 9"/>
              </a:rPr>
              <a:t>MSE </a:t>
            </a:r>
            <a:r>
              <a:rPr sz="900" spc="-10" dirty="0">
                <a:latin typeface="LM Sans 9"/>
                <a:cs typeface="LM Sans 9"/>
              </a:rPr>
              <a:t>denotes </a:t>
            </a:r>
            <a:r>
              <a:rPr sz="900" spc="-5" dirty="0">
                <a:latin typeface="LM Sans 9"/>
                <a:cs typeface="LM Sans 9"/>
              </a:rPr>
              <a:t>mean </a:t>
            </a:r>
            <a:r>
              <a:rPr sz="900" spc="-10" dirty="0">
                <a:latin typeface="LM Sans 9"/>
                <a:cs typeface="LM Sans 9"/>
              </a:rPr>
              <a:t>square error. Refer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i="1" spc="-5" dirty="0">
                <a:latin typeface="LM Sans 9"/>
                <a:cs typeface="LM Sans 9"/>
              </a:rPr>
              <a:t>OI  </a:t>
            </a:r>
            <a:r>
              <a:rPr sz="900" i="1" spc="-10" dirty="0">
                <a:latin typeface="LM Sans 9"/>
                <a:cs typeface="LM Sans 9"/>
              </a:rPr>
              <a:t>Biostat </a:t>
            </a:r>
            <a:r>
              <a:rPr sz="900" spc="-5" dirty="0">
                <a:latin typeface="LM Sans 9"/>
                <a:cs typeface="LM Sans 9"/>
              </a:rPr>
              <a:t>Section </a:t>
            </a:r>
            <a:r>
              <a:rPr sz="900" spc="-10" dirty="0">
                <a:latin typeface="LM Sans 9"/>
                <a:cs typeface="LM Sans 9"/>
              </a:rPr>
              <a:t>5.5.1 </a:t>
            </a:r>
            <a:r>
              <a:rPr sz="900" spc="-15" dirty="0">
                <a:latin typeface="LM Sans 9"/>
                <a:cs typeface="LM Sans 9"/>
              </a:rPr>
              <a:t>for</a:t>
            </a:r>
            <a:r>
              <a:rPr sz="900" spc="7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details.</a:t>
            </a:r>
            <a:endParaRPr sz="900">
              <a:latin typeface="LM Sans 9"/>
              <a:cs typeface="LM Sans 9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122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Idea</a:t>
            </a:r>
            <a:r>
              <a:rPr spc="-10" dirty="0"/>
              <a:t> </a:t>
            </a:r>
            <a:r>
              <a:rPr spc="15" dirty="0"/>
              <a:t>behind</a:t>
            </a:r>
            <a:r>
              <a:rPr spc="-10" dirty="0"/>
              <a:t> </a:t>
            </a:r>
            <a:r>
              <a:rPr spc="-15" dirty="0"/>
              <a:t>ANOVA.</a:t>
            </a:r>
            <a:r>
              <a:rPr spc="-290" dirty="0"/>
              <a:t> </a:t>
            </a:r>
            <a:r>
              <a:rPr spc="10" dirty="0"/>
              <a:t>.</a:t>
            </a:r>
            <a:r>
              <a:rPr spc="-285" dirty="0"/>
              <a:t> </a:t>
            </a:r>
            <a:r>
              <a:rPr spc="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692" y="1052564"/>
            <a:ext cx="137160" cy="4095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outcome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5934" y="485906"/>
            <a:ext cx="2607310" cy="1587500"/>
            <a:chOff x="1715934" y="485906"/>
            <a:chExt cx="2607310" cy="1587500"/>
          </a:xfrm>
        </p:grpSpPr>
        <p:sp>
          <p:nvSpPr>
            <p:cNvPr id="5" name="object 5"/>
            <p:cNvSpPr/>
            <p:nvPr/>
          </p:nvSpPr>
          <p:spPr>
            <a:xfrm>
              <a:off x="1751936" y="489031"/>
              <a:ext cx="2568575" cy="1536700"/>
            </a:xfrm>
            <a:custGeom>
              <a:avLst/>
              <a:gdLst/>
              <a:ahLst/>
              <a:cxnLst/>
              <a:rect l="l" t="t" r="r" b="b"/>
              <a:pathLst>
                <a:path w="2568575" h="1536700">
                  <a:moveTo>
                    <a:pt x="2568125" y="0"/>
                  </a:moveTo>
                  <a:lnTo>
                    <a:pt x="0" y="0"/>
                  </a:lnTo>
                  <a:lnTo>
                    <a:pt x="0" y="1536074"/>
                  </a:lnTo>
                  <a:lnTo>
                    <a:pt x="2568125" y="1536074"/>
                  </a:lnTo>
                  <a:lnTo>
                    <a:pt x="2568125" y="0"/>
                  </a:lnTo>
                  <a:close/>
                </a:path>
              </a:pathLst>
            </a:custGeom>
            <a:solidFill>
              <a:srgbClr val="D9D9D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1936" y="489031"/>
              <a:ext cx="2568575" cy="1536700"/>
            </a:xfrm>
            <a:custGeom>
              <a:avLst/>
              <a:gdLst/>
              <a:ahLst/>
              <a:cxnLst/>
              <a:rect l="l" t="t" r="r" b="b"/>
              <a:pathLst>
                <a:path w="2568575" h="1536700">
                  <a:moveTo>
                    <a:pt x="0" y="1536074"/>
                  </a:moveTo>
                  <a:lnTo>
                    <a:pt x="2568125" y="1536074"/>
                  </a:lnTo>
                  <a:lnTo>
                    <a:pt x="2568125" y="0"/>
                  </a:lnTo>
                  <a:lnTo>
                    <a:pt x="0" y="0"/>
                  </a:lnTo>
                  <a:lnTo>
                    <a:pt x="0" y="1536074"/>
                  </a:lnTo>
                </a:path>
              </a:pathLst>
            </a:custGeom>
            <a:ln w="6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1926" y="689673"/>
              <a:ext cx="2568575" cy="988060"/>
            </a:xfrm>
            <a:custGeom>
              <a:avLst/>
              <a:gdLst/>
              <a:ahLst/>
              <a:cxnLst/>
              <a:rect l="l" t="t" r="r" b="b"/>
              <a:pathLst>
                <a:path w="2568575" h="988060">
                  <a:moveTo>
                    <a:pt x="2568130" y="969124"/>
                  </a:moveTo>
                  <a:lnTo>
                    <a:pt x="0" y="969124"/>
                  </a:lnTo>
                  <a:lnTo>
                    <a:pt x="0" y="987882"/>
                  </a:lnTo>
                  <a:lnTo>
                    <a:pt x="2568130" y="987882"/>
                  </a:lnTo>
                  <a:lnTo>
                    <a:pt x="2568130" y="969124"/>
                  </a:lnTo>
                  <a:close/>
                </a:path>
                <a:path w="2568575" h="988060">
                  <a:moveTo>
                    <a:pt x="2568130" y="484517"/>
                  </a:moveTo>
                  <a:lnTo>
                    <a:pt x="0" y="484517"/>
                  </a:lnTo>
                  <a:lnTo>
                    <a:pt x="0" y="503275"/>
                  </a:lnTo>
                  <a:lnTo>
                    <a:pt x="2568130" y="503275"/>
                  </a:lnTo>
                  <a:lnTo>
                    <a:pt x="2568130" y="484517"/>
                  </a:lnTo>
                  <a:close/>
                </a:path>
                <a:path w="2568575" h="988060">
                  <a:moveTo>
                    <a:pt x="2568130" y="0"/>
                  </a:moveTo>
                  <a:lnTo>
                    <a:pt x="0" y="0"/>
                  </a:lnTo>
                  <a:lnTo>
                    <a:pt x="0" y="18745"/>
                  </a:lnTo>
                  <a:lnTo>
                    <a:pt x="2568130" y="18745"/>
                  </a:lnTo>
                  <a:lnTo>
                    <a:pt x="2568130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1936" y="699041"/>
              <a:ext cx="2568575" cy="1211580"/>
            </a:xfrm>
            <a:custGeom>
              <a:avLst/>
              <a:gdLst/>
              <a:ahLst/>
              <a:cxnLst/>
              <a:rect l="l" t="t" r="r" b="b"/>
              <a:pathLst>
                <a:path w="2568575" h="1211580">
                  <a:moveTo>
                    <a:pt x="0" y="1211392"/>
                  </a:moveTo>
                  <a:lnTo>
                    <a:pt x="2568125" y="1211392"/>
                  </a:lnTo>
                </a:path>
                <a:path w="2568575" h="1211580">
                  <a:moveTo>
                    <a:pt x="0" y="969130"/>
                  </a:moveTo>
                  <a:lnTo>
                    <a:pt x="2568125" y="969130"/>
                  </a:lnTo>
                </a:path>
                <a:path w="2568575" h="1211580">
                  <a:moveTo>
                    <a:pt x="0" y="726868"/>
                  </a:moveTo>
                  <a:lnTo>
                    <a:pt x="2568125" y="726868"/>
                  </a:lnTo>
                </a:path>
                <a:path w="2568575" h="1211580">
                  <a:moveTo>
                    <a:pt x="0" y="484523"/>
                  </a:moveTo>
                  <a:lnTo>
                    <a:pt x="2568125" y="484523"/>
                  </a:lnTo>
                </a:path>
                <a:path w="2568575" h="1211580">
                  <a:moveTo>
                    <a:pt x="0" y="242261"/>
                  </a:moveTo>
                  <a:lnTo>
                    <a:pt x="2568125" y="242261"/>
                  </a:lnTo>
                </a:path>
                <a:path w="2568575" h="1211580">
                  <a:moveTo>
                    <a:pt x="0" y="0"/>
                  </a:moveTo>
                  <a:lnTo>
                    <a:pt x="2568125" y="0"/>
                  </a:lnTo>
                </a:path>
              </a:pathLst>
            </a:custGeom>
            <a:ln w="50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949" y="68179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091"/>
                  </a:lnTo>
                  <a:lnTo>
                    <a:pt x="5937" y="34532"/>
                  </a:lnTo>
                  <a:lnTo>
                    <a:pt x="12375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4949" y="68179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375" y="38896"/>
                  </a:lnTo>
                  <a:lnTo>
                    <a:pt x="5937" y="34532"/>
                  </a:lnTo>
                  <a:lnTo>
                    <a:pt x="1593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4949" y="7171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4949" y="7171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1824" y="1150772"/>
              <a:ext cx="46752" cy="8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4949" y="52570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091"/>
                  </a:lnTo>
                  <a:lnTo>
                    <a:pt x="5937" y="34532"/>
                  </a:lnTo>
                  <a:lnTo>
                    <a:pt x="12375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4949" y="52570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375" y="38896"/>
                  </a:lnTo>
                  <a:lnTo>
                    <a:pt x="5937" y="34532"/>
                  </a:lnTo>
                  <a:lnTo>
                    <a:pt x="1593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4949" y="68387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4949" y="68387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24949" y="82396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091"/>
                  </a:lnTo>
                  <a:lnTo>
                    <a:pt x="5937" y="34532"/>
                  </a:lnTo>
                  <a:lnTo>
                    <a:pt x="12375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4949" y="82396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375" y="38896"/>
                  </a:lnTo>
                  <a:lnTo>
                    <a:pt x="5937" y="34532"/>
                  </a:lnTo>
                  <a:lnTo>
                    <a:pt x="1593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21302" y="93096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21302" y="93096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1302" y="9798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1302" y="9798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21302" y="7615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091"/>
                  </a:lnTo>
                  <a:lnTo>
                    <a:pt x="5937" y="34532"/>
                  </a:lnTo>
                  <a:lnTo>
                    <a:pt x="12375" y="38896"/>
                  </a:lnTo>
                  <a:lnTo>
                    <a:pt x="20250" y="40501"/>
                  </a:lnTo>
                  <a:lnTo>
                    <a:pt x="28091" y="38896"/>
                  </a:lnTo>
                  <a:lnTo>
                    <a:pt x="34532" y="34532"/>
                  </a:lnTo>
                  <a:lnTo>
                    <a:pt x="38896" y="28091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1302" y="7615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091"/>
                  </a:lnTo>
                  <a:lnTo>
                    <a:pt x="34532" y="34532"/>
                  </a:lnTo>
                  <a:lnTo>
                    <a:pt x="28091" y="38896"/>
                  </a:lnTo>
                  <a:lnTo>
                    <a:pt x="20250" y="40501"/>
                  </a:lnTo>
                  <a:lnTo>
                    <a:pt x="12375" y="38896"/>
                  </a:lnTo>
                  <a:lnTo>
                    <a:pt x="5937" y="34532"/>
                  </a:lnTo>
                  <a:lnTo>
                    <a:pt x="1593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1302" y="17405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21302" y="17405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1302" y="7735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1302" y="7735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1302" y="116923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091"/>
                  </a:lnTo>
                  <a:lnTo>
                    <a:pt x="5937" y="34532"/>
                  </a:lnTo>
                  <a:lnTo>
                    <a:pt x="12375" y="38896"/>
                  </a:lnTo>
                  <a:lnTo>
                    <a:pt x="20250" y="40501"/>
                  </a:lnTo>
                  <a:lnTo>
                    <a:pt x="28091" y="38896"/>
                  </a:lnTo>
                  <a:lnTo>
                    <a:pt x="34532" y="34532"/>
                  </a:lnTo>
                  <a:lnTo>
                    <a:pt x="38896" y="28091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1302" y="116923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091"/>
                  </a:lnTo>
                  <a:lnTo>
                    <a:pt x="34532" y="34532"/>
                  </a:lnTo>
                  <a:lnTo>
                    <a:pt x="28091" y="38896"/>
                  </a:lnTo>
                  <a:lnTo>
                    <a:pt x="20250" y="40501"/>
                  </a:lnTo>
                  <a:lnTo>
                    <a:pt x="12375" y="38896"/>
                  </a:lnTo>
                  <a:lnTo>
                    <a:pt x="5937" y="34532"/>
                  </a:lnTo>
                  <a:lnTo>
                    <a:pt x="1593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21302" y="96272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605"/>
                  </a:lnTo>
                  <a:lnTo>
                    <a:pt x="5937" y="5969"/>
                  </a:lnTo>
                  <a:lnTo>
                    <a:pt x="1593" y="12410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410"/>
                  </a:lnTo>
                  <a:lnTo>
                    <a:pt x="34532" y="5969"/>
                  </a:lnTo>
                  <a:lnTo>
                    <a:pt x="28091" y="1605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21302" y="96272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410"/>
                  </a:lnTo>
                  <a:lnTo>
                    <a:pt x="5937" y="5969"/>
                  </a:lnTo>
                  <a:lnTo>
                    <a:pt x="12375" y="1605"/>
                  </a:lnTo>
                  <a:lnTo>
                    <a:pt x="20250" y="0"/>
                  </a:lnTo>
                  <a:lnTo>
                    <a:pt x="28091" y="1605"/>
                  </a:lnTo>
                  <a:lnTo>
                    <a:pt x="34532" y="5969"/>
                  </a:lnTo>
                  <a:lnTo>
                    <a:pt x="38896" y="12410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1302" y="102105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605"/>
                  </a:lnTo>
                  <a:lnTo>
                    <a:pt x="5937" y="5969"/>
                  </a:lnTo>
                  <a:lnTo>
                    <a:pt x="1593" y="12410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410"/>
                  </a:lnTo>
                  <a:lnTo>
                    <a:pt x="34532" y="5969"/>
                  </a:lnTo>
                  <a:lnTo>
                    <a:pt x="28091" y="1605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1302" y="102105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410"/>
                  </a:lnTo>
                  <a:lnTo>
                    <a:pt x="5937" y="5969"/>
                  </a:lnTo>
                  <a:lnTo>
                    <a:pt x="12375" y="1605"/>
                  </a:lnTo>
                  <a:lnTo>
                    <a:pt x="20250" y="0"/>
                  </a:lnTo>
                  <a:lnTo>
                    <a:pt x="28091" y="1605"/>
                  </a:lnTo>
                  <a:lnTo>
                    <a:pt x="34532" y="5969"/>
                  </a:lnTo>
                  <a:lnTo>
                    <a:pt x="38896" y="12410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1302" y="159341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1302" y="159341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1302" y="13364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375" y="1593"/>
                  </a:lnTo>
                  <a:lnTo>
                    <a:pt x="5937" y="5937"/>
                  </a:lnTo>
                  <a:lnTo>
                    <a:pt x="1593" y="12375"/>
                  </a:lnTo>
                  <a:lnTo>
                    <a:pt x="0" y="20250"/>
                  </a:lnTo>
                  <a:lnTo>
                    <a:pt x="1593" y="28126"/>
                  </a:lnTo>
                  <a:lnTo>
                    <a:pt x="5937" y="34564"/>
                  </a:lnTo>
                  <a:lnTo>
                    <a:pt x="12375" y="38908"/>
                  </a:lnTo>
                  <a:lnTo>
                    <a:pt x="20250" y="40501"/>
                  </a:lnTo>
                  <a:lnTo>
                    <a:pt x="28091" y="38908"/>
                  </a:lnTo>
                  <a:lnTo>
                    <a:pt x="34532" y="34564"/>
                  </a:lnTo>
                  <a:lnTo>
                    <a:pt x="38896" y="28126"/>
                  </a:lnTo>
                  <a:lnTo>
                    <a:pt x="40501" y="20250"/>
                  </a:lnTo>
                  <a:lnTo>
                    <a:pt x="38896" y="12375"/>
                  </a:lnTo>
                  <a:lnTo>
                    <a:pt x="34532" y="5937"/>
                  </a:lnTo>
                  <a:lnTo>
                    <a:pt x="28091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1302" y="13364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593" y="12375"/>
                  </a:lnTo>
                  <a:lnTo>
                    <a:pt x="5937" y="5937"/>
                  </a:lnTo>
                  <a:lnTo>
                    <a:pt x="12375" y="1593"/>
                  </a:lnTo>
                  <a:lnTo>
                    <a:pt x="20250" y="0"/>
                  </a:lnTo>
                  <a:lnTo>
                    <a:pt x="28091" y="1593"/>
                  </a:lnTo>
                  <a:lnTo>
                    <a:pt x="34532" y="5937"/>
                  </a:lnTo>
                  <a:lnTo>
                    <a:pt x="38896" y="12375"/>
                  </a:lnTo>
                  <a:lnTo>
                    <a:pt x="40501" y="20250"/>
                  </a:lnTo>
                  <a:lnTo>
                    <a:pt x="38896" y="28126"/>
                  </a:lnTo>
                  <a:lnTo>
                    <a:pt x="34532" y="34564"/>
                  </a:lnTo>
                  <a:lnTo>
                    <a:pt x="28091" y="38908"/>
                  </a:lnTo>
                  <a:lnTo>
                    <a:pt x="20250" y="40501"/>
                  </a:lnTo>
                  <a:lnTo>
                    <a:pt x="12375" y="38908"/>
                  </a:lnTo>
                  <a:lnTo>
                    <a:pt x="5937" y="34564"/>
                  </a:lnTo>
                  <a:lnTo>
                    <a:pt x="1593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4446" y="838340"/>
              <a:ext cx="46752" cy="1107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7571" y="7117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605"/>
                  </a:lnTo>
                  <a:lnTo>
                    <a:pt x="5969" y="5969"/>
                  </a:lnTo>
                  <a:lnTo>
                    <a:pt x="1605" y="12410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410"/>
                  </a:lnTo>
                  <a:lnTo>
                    <a:pt x="34564" y="5969"/>
                  </a:lnTo>
                  <a:lnTo>
                    <a:pt x="28126" y="1605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7571" y="71179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410"/>
                  </a:lnTo>
                  <a:lnTo>
                    <a:pt x="5969" y="5969"/>
                  </a:lnTo>
                  <a:lnTo>
                    <a:pt x="12410" y="1605"/>
                  </a:lnTo>
                  <a:lnTo>
                    <a:pt x="20250" y="0"/>
                  </a:lnTo>
                  <a:lnTo>
                    <a:pt x="28126" y="1605"/>
                  </a:lnTo>
                  <a:lnTo>
                    <a:pt x="34564" y="5969"/>
                  </a:lnTo>
                  <a:lnTo>
                    <a:pt x="38908" y="12410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10799" y="1073351"/>
              <a:ext cx="46752" cy="520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0193" y="10616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091"/>
                  </a:lnTo>
                  <a:lnTo>
                    <a:pt x="5969" y="34532"/>
                  </a:lnTo>
                  <a:lnTo>
                    <a:pt x="12410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10193" y="106164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410" y="38896"/>
                  </a:lnTo>
                  <a:lnTo>
                    <a:pt x="5969" y="34532"/>
                  </a:lnTo>
                  <a:lnTo>
                    <a:pt x="1605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10193" y="107789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10193" y="107789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0193" y="100514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10193" y="100514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10193" y="13314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0193" y="13314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0193" y="100914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10193" y="100914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10193" y="114106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091"/>
                  </a:lnTo>
                  <a:lnTo>
                    <a:pt x="5969" y="34532"/>
                  </a:lnTo>
                  <a:lnTo>
                    <a:pt x="12410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0193" y="114106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410" y="38896"/>
                  </a:lnTo>
                  <a:lnTo>
                    <a:pt x="5969" y="34532"/>
                  </a:lnTo>
                  <a:lnTo>
                    <a:pt x="1605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10193" y="10722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091"/>
                  </a:lnTo>
                  <a:lnTo>
                    <a:pt x="5969" y="34532"/>
                  </a:lnTo>
                  <a:lnTo>
                    <a:pt x="12410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10193" y="10722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410" y="38896"/>
                  </a:lnTo>
                  <a:lnTo>
                    <a:pt x="5969" y="34532"/>
                  </a:lnTo>
                  <a:lnTo>
                    <a:pt x="1605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0193" y="10916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0193" y="10916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10193" y="128240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605"/>
                  </a:lnTo>
                  <a:lnTo>
                    <a:pt x="5969" y="5969"/>
                  </a:lnTo>
                  <a:lnTo>
                    <a:pt x="1605" y="12410"/>
                  </a:lnTo>
                  <a:lnTo>
                    <a:pt x="0" y="20250"/>
                  </a:lnTo>
                  <a:lnTo>
                    <a:pt x="1605" y="28126"/>
                  </a:lnTo>
                  <a:lnTo>
                    <a:pt x="5969" y="34564"/>
                  </a:lnTo>
                  <a:lnTo>
                    <a:pt x="12410" y="38908"/>
                  </a:lnTo>
                  <a:lnTo>
                    <a:pt x="20250" y="40501"/>
                  </a:lnTo>
                  <a:lnTo>
                    <a:pt x="28126" y="38908"/>
                  </a:lnTo>
                  <a:lnTo>
                    <a:pt x="34564" y="34564"/>
                  </a:lnTo>
                  <a:lnTo>
                    <a:pt x="38908" y="28126"/>
                  </a:lnTo>
                  <a:lnTo>
                    <a:pt x="40501" y="20250"/>
                  </a:lnTo>
                  <a:lnTo>
                    <a:pt x="38908" y="12410"/>
                  </a:lnTo>
                  <a:lnTo>
                    <a:pt x="34564" y="5969"/>
                  </a:lnTo>
                  <a:lnTo>
                    <a:pt x="28126" y="1605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10193" y="128240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410"/>
                  </a:lnTo>
                  <a:lnTo>
                    <a:pt x="5969" y="5969"/>
                  </a:lnTo>
                  <a:lnTo>
                    <a:pt x="12410" y="1605"/>
                  </a:lnTo>
                  <a:lnTo>
                    <a:pt x="20250" y="0"/>
                  </a:lnTo>
                  <a:lnTo>
                    <a:pt x="28126" y="1605"/>
                  </a:lnTo>
                  <a:lnTo>
                    <a:pt x="34564" y="5969"/>
                  </a:lnTo>
                  <a:lnTo>
                    <a:pt x="38908" y="12410"/>
                  </a:lnTo>
                  <a:lnTo>
                    <a:pt x="40501" y="20250"/>
                  </a:lnTo>
                  <a:lnTo>
                    <a:pt x="38908" y="28126"/>
                  </a:lnTo>
                  <a:lnTo>
                    <a:pt x="34564" y="34564"/>
                  </a:lnTo>
                  <a:lnTo>
                    <a:pt x="28126" y="38908"/>
                  </a:lnTo>
                  <a:lnTo>
                    <a:pt x="20250" y="40501"/>
                  </a:lnTo>
                  <a:lnTo>
                    <a:pt x="12410" y="38908"/>
                  </a:lnTo>
                  <a:lnTo>
                    <a:pt x="5969" y="34564"/>
                  </a:lnTo>
                  <a:lnTo>
                    <a:pt x="1605" y="28126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0193" y="119681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0" y="0"/>
                  </a:moveTo>
                  <a:lnTo>
                    <a:pt x="12410" y="1593"/>
                  </a:lnTo>
                  <a:lnTo>
                    <a:pt x="5969" y="5937"/>
                  </a:lnTo>
                  <a:lnTo>
                    <a:pt x="1605" y="12375"/>
                  </a:lnTo>
                  <a:lnTo>
                    <a:pt x="0" y="20250"/>
                  </a:lnTo>
                  <a:lnTo>
                    <a:pt x="1605" y="28091"/>
                  </a:lnTo>
                  <a:lnTo>
                    <a:pt x="5969" y="34532"/>
                  </a:lnTo>
                  <a:lnTo>
                    <a:pt x="12410" y="38896"/>
                  </a:lnTo>
                  <a:lnTo>
                    <a:pt x="20250" y="40501"/>
                  </a:lnTo>
                  <a:lnTo>
                    <a:pt x="28126" y="38896"/>
                  </a:lnTo>
                  <a:lnTo>
                    <a:pt x="34564" y="34532"/>
                  </a:lnTo>
                  <a:lnTo>
                    <a:pt x="38908" y="28091"/>
                  </a:lnTo>
                  <a:lnTo>
                    <a:pt x="40501" y="20250"/>
                  </a:lnTo>
                  <a:lnTo>
                    <a:pt x="38908" y="12375"/>
                  </a:lnTo>
                  <a:lnTo>
                    <a:pt x="34564" y="5937"/>
                  </a:lnTo>
                  <a:lnTo>
                    <a:pt x="28126" y="1593"/>
                  </a:lnTo>
                  <a:lnTo>
                    <a:pt x="20250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10193" y="119681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0"/>
                  </a:moveTo>
                  <a:lnTo>
                    <a:pt x="1605" y="12375"/>
                  </a:lnTo>
                  <a:lnTo>
                    <a:pt x="5969" y="5937"/>
                  </a:lnTo>
                  <a:lnTo>
                    <a:pt x="12410" y="1593"/>
                  </a:lnTo>
                  <a:lnTo>
                    <a:pt x="20250" y="0"/>
                  </a:lnTo>
                  <a:lnTo>
                    <a:pt x="28126" y="1593"/>
                  </a:lnTo>
                  <a:lnTo>
                    <a:pt x="34564" y="5937"/>
                  </a:lnTo>
                  <a:lnTo>
                    <a:pt x="38908" y="12375"/>
                  </a:lnTo>
                  <a:lnTo>
                    <a:pt x="40501" y="20250"/>
                  </a:lnTo>
                  <a:lnTo>
                    <a:pt x="38908" y="28091"/>
                  </a:lnTo>
                  <a:lnTo>
                    <a:pt x="34564" y="34532"/>
                  </a:lnTo>
                  <a:lnTo>
                    <a:pt x="28126" y="38896"/>
                  </a:lnTo>
                  <a:lnTo>
                    <a:pt x="20250" y="40501"/>
                  </a:lnTo>
                  <a:lnTo>
                    <a:pt x="12410" y="38896"/>
                  </a:lnTo>
                  <a:lnTo>
                    <a:pt x="5969" y="34532"/>
                  </a:lnTo>
                  <a:lnTo>
                    <a:pt x="1605" y="28091"/>
                  </a:lnTo>
                  <a:lnTo>
                    <a:pt x="0" y="20250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03421" y="1074518"/>
              <a:ext cx="46752" cy="4435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18831" y="489031"/>
              <a:ext cx="34925" cy="1536700"/>
            </a:xfrm>
            <a:custGeom>
              <a:avLst/>
              <a:gdLst/>
              <a:ahLst/>
              <a:cxnLst/>
              <a:rect l="l" t="t" r="r" b="b"/>
              <a:pathLst>
                <a:path w="34925" h="1536700">
                  <a:moveTo>
                    <a:pt x="0" y="1536074"/>
                  </a:moveTo>
                  <a:lnTo>
                    <a:pt x="34334" y="1536074"/>
                  </a:lnTo>
                  <a:lnTo>
                    <a:pt x="34334" y="0"/>
                  </a:lnTo>
                  <a:lnTo>
                    <a:pt x="0" y="0"/>
                  </a:lnTo>
                  <a:lnTo>
                    <a:pt x="0" y="1536074"/>
                  </a:lnTo>
                  <a:close/>
                </a:path>
              </a:pathLst>
            </a:custGeom>
            <a:solidFill>
              <a:srgbClr val="D9D9D9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6623" y="489031"/>
              <a:ext cx="19050" cy="1536700"/>
            </a:xfrm>
            <a:custGeom>
              <a:avLst/>
              <a:gdLst/>
              <a:ahLst/>
              <a:cxnLst/>
              <a:rect l="l" t="t" r="r" b="b"/>
              <a:pathLst>
                <a:path w="19050" h="1536700">
                  <a:moveTo>
                    <a:pt x="0" y="1536074"/>
                  </a:moveTo>
                  <a:lnTo>
                    <a:pt x="18750" y="1536074"/>
                  </a:lnTo>
                  <a:lnTo>
                    <a:pt x="18750" y="0"/>
                  </a:lnTo>
                  <a:lnTo>
                    <a:pt x="0" y="0"/>
                  </a:lnTo>
                  <a:lnTo>
                    <a:pt x="0" y="1536074"/>
                  </a:lnTo>
                  <a:close/>
                </a:path>
              </a:pathLst>
            </a:custGeom>
            <a:solidFill>
              <a:srgbClr val="AAAAAA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35999" y="489031"/>
              <a:ext cx="0" cy="1536700"/>
            </a:xfrm>
            <a:custGeom>
              <a:avLst/>
              <a:gdLst/>
              <a:ahLst/>
              <a:cxnLst/>
              <a:rect l="l" t="t" r="r" b="b"/>
              <a:pathLst>
                <a:path h="1536700">
                  <a:moveTo>
                    <a:pt x="0" y="1536074"/>
                  </a:moveTo>
                  <a:lnTo>
                    <a:pt x="0" y="0"/>
                  </a:lnTo>
                </a:path>
              </a:pathLst>
            </a:custGeom>
            <a:ln w="50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15934" y="489031"/>
              <a:ext cx="2604135" cy="1584325"/>
            </a:xfrm>
            <a:custGeom>
              <a:avLst/>
              <a:gdLst/>
              <a:ahLst/>
              <a:cxnLst/>
              <a:rect l="l" t="t" r="r" b="b"/>
              <a:pathLst>
                <a:path w="2604135" h="1584325">
                  <a:moveTo>
                    <a:pt x="36001" y="1421402"/>
                  </a:moveTo>
                  <a:lnTo>
                    <a:pt x="36001" y="210010"/>
                  </a:lnTo>
                </a:path>
                <a:path w="2604135" h="1584325">
                  <a:moveTo>
                    <a:pt x="36001" y="1421402"/>
                  </a:moveTo>
                  <a:lnTo>
                    <a:pt x="0" y="1421402"/>
                  </a:lnTo>
                </a:path>
                <a:path w="2604135" h="1584325">
                  <a:moveTo>
                    <a:pt x="36001" y="1179140"/>
                  </a:moveTo>
                  <a:lnTo>
                    <a:pt x="0" y="1179140"/>
                  </a:lnTo>
                </a:path>
                <a:path w="2604135" h="1584325">
                  <a:moveTo>
                    <a:pt x="36001" y="936879"/>
                  </a:moveTo>
                  <a:lnTo>
                    <a:pt x="0" y="936879"/>
                  </a:lnTo>
                </a:path>
                <a:path w="2604135" h="1584325">
                  <a:moveTo>
                    <a:pt x="36001" y="694533"/>
                  </a:moveTo>
                  <a:lnTo>
                    <a:pt x="0" y="694533"/>
                  </a:lnTo>
                </a:path>
                <a:path w="2604135" h="1584325">
                  <a:moveTo>
                    <a:pt x="36001" y="452272"/>
                  </a:moveTo>
                  <a:lnTo>
                    <a:pt x="0" y="452272"/>
                  </a:lnTo>
                </a:path>
                <a:path w="2604135" h="1584325">
                  <a:moveTo>
                    <a:pt x="36001" y="210010"/>
                  </a:moveTo>
                  <a:lnTo>
                    <a:pt x="0" y="210010"/>
                  </a:lnTo>
                </a:path>
                <a:path w="2604135" h="1584325">
                  <a:moveTo>
                    <a:pt x="329266" y="1548075"/>
                  </a:moveTo>
                  <a:lnTo>
                    <a:pt x="1121888" y="1548075"/>
                  </a:lnTo>
                </a:path>
                <a:path w="2604135" h="1584325">
                  <a:moveTo>
                    <a:pt x="329266" y="1548075"/>
                  </a:moveTo>
                  <a:lnTo>
                    <a:pt x="329266" y="1584077"/>
                  </a:lnTo>
                </a:path>
                <a:path w="2604135" h="1584325">
                  <a:moveTo>
                    <a:pt x="725618" y="1548075"/>
                  </a:moveTo>
                  <a:lnTo>
                    <a:pt x="725618" y="1584077"/>
                  </a:lnTo>
                </a:path>
                <a:path w="2604135" h="1584325">
                  <a:moveTo>
                    <a:pt x="1121888" y="1548075"/>
                  </a:moveTo>
                  <a:lnTo>
                    <a:pt x="1121888" y="1584077"/>
                  </a:lnTo>
                </a:path>
                <a:path w="2604135" h="1584325">
                  <a:moveTo>
                    <a:pt x="1518240" y="1548075"/>
                  </a:moveTo>
                  <a:lnTo>
                    <a:pt x="2310862" y="1548075"/>
                  </a:lnTo>
                </a:path>
                <a:path w="2604135" h="1584325">
                  <a:moveTo>
                    <a:pt x="1518240" y="1548075"/>
                  </a:moveTo>
                  <a:lnTo>
                    <a:pt x="1518240" y="1584077"/>
                  </a:lnTo>
                </a:path>
                <a:path w="2604135" h="1584325">
                  <a:moveTo>
                    <a:pt x="1914510" y="1548075"/>
                  </a:moveTo>
                  <a:lnTo>
                    <a:pt x="1914510" y="1584077"/>
                  </a:lnTo>
                </a:path>
                <a:path w="2604135" h="1584325">
                  <a:moveTo>
                    <a:pt x="2310862" y="1548075"/>
                  </a:moveTo>
                  <a:lnTo>
                    <a:pt x="2310862" y="1584077"/>
                  </a:lnTo>
                </a:path>
                <a:path w="2604135" h="1584325">
                  <a:moveTo>
                    <a:pt x="36001" y="1536074"/>
                  </a:moveTo>
                  <a:lnTo>
                    <a:pt x="2604127" y="1536074"/>
                  </a:lnTo>
                  <a:lnTo>
                    <a:pt x="2604127" y="0"/>
                  </a:lnTo>
                  <a:lnTo>
                    <a:pt x="36001" y="0"/>
                  </a:lnTo>
                  <a:lnTo>
                    <a:pt x="36001" y="1536074"/>
                  </a:lnTo>
                </a:path>
              </a:pathLst>
            </a:custGeom>
            <a:ln w="6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565228" y="622255"/>
            <a:ext cx="139700" cy="1356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sz="750" spc="20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750" spc="20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750" spc="2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750" spc="2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750" spc="20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20" dirty="0">
                <a:latin typeface="Arial"/>
                <a:cs typeface="Arial"/>
              </a:rPr>
              <a:t>−1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34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2018583" y="2074409"/>
            <a:ext cx="5334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01018" y="2074409"/>
            <a:ext cx="8128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Arial"/>
                <a:cs typeface="Arial"/>
              </a:rPr>
              <a:t>II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83454" y="2074409"/>
            <a:ext cx="10922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0" dirty="0">
                <a:latin typeface="Arial"/>
                <a:cs typeface="Arial"/>
              </a:rPr>
              <a:t>III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74223" y="2074409"/>
            <a:ext cx="120014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5" dirty="0">
                <a:latin typeface="Arial"/>
                <a:cs typeface="Arial"/>
              </a:rPr>
              <a:t>IV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84409" y="2074409"/>
            <a:ext cx="9271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Arial"/>
                <a:cs typeface="Arial"/>
              </a:rPr>
              <a:t>V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66845" y="2074409"/>
            <a:ext cx="120014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5" dirty="0">
                <a:latin typeface="Arial"/>
                <a:cs typeface="Arial"/>
              </a:rPr>
              <a:t>VI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6458" y="2507416"/>
            <a:ext cx="491490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indent="-132715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5" dirty="0">
                <a:latin typeface="LM Sans 10"/>
                <a:cs typeface="LM Sans 10"/>
              </a:rPr>
              <a:t>I, </a:t>
            </a:r>
            <a:r>
              <a:rPr sz="1000" spc="5" dirty="0">
                <a:latin typeface="LM Sans 10"/>
                <a:cs typeface="LM Sans 10"/>
              </a:rPr>
              <a:t>II,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10" dirty="0">
                <a:latin typeface="LM Sans 10"/>
                <a:cs typeface="LM Sans 10"/>
              </a:rPr>
              <a:t>III: </a:t>
            </a:r>
            <a:r>
              <a:rPr sz="1000" spc="-10" dirty="0">
                <a:latin typeface="LM Sans 10"/>
                <a:cs typeface="LM Sans 10"/>
              </a:rPr>
              <a:t>difficult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discern differences </a:t>
            </a:r>
            <a:r>
              <a:rPr sz="1000" spc="-5" dirty="0">
                <a:latin typeface="LM Sans 10"/>
                <a:cs typeface="LM Sans 10"/>
              </a:rPr>
              <a:t>in means, </a:t>
            </a:r>
            <a:r>
              <a:rPr sz="1000" spc="-10" dirty="0">
                <a:latin typeface="LM Sans 10"/>
                <a:cs typeface="LM Sans 10"/>
              </a:rPr>
              <a:t>variability </a:t>
            </a:r>
            <a:r>
              <a:rPr sz="1000" spc="-5" dirty="0">
                <a:latin typeface="LM Sans 10"/>
                <a:cs typeface="LM Sans 10"/>
              </a:rPr>
              <a:t>within </a:t>
            </a:r>
            <a:r>
              <a:rPr sz="1000" spc="-10" dirty="0">
                <a:latin typeface="LM Sans 10"/>
                <a:cs typeface="LM Sans 10"/>
              </a:rPr>
              <a:t>each </a:t>
            </a:r>
            <a:r>
              <a:rPr sz="1000" spc="-5" dirty="0">
                <a:latin typeface="LM Sans 10"/>
                <a:cs typeface="LM Sans 10"/>
              </a:rPr>
              <a:t>group is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high</a:t>
            </a:r>
            <a:endParaRPr sz="1000">
              <a:latin typeface="LM Sans 10"/>
              <a:cs typeface="LM Sans 10"/>
            </a:endParaRPr>
          </a:p>
          <a:p>
            <a:pPr marL="170180" marR="115570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5" dirty="0">
                <a:latin typeface="LM Sans 10"/>
                <a:cs typeface="LM Sans 10"/>
              </a:rPr>
              <a:t>IV, V, </a:t>
            </a:r>
            <a:r>
              <a:rPr sz="1000" spc="-10" dirty="0">
                <a:latin typeface="LM Sans 10"/>
                <a:cs typeface="LM Sans 10"/>
              </a:rPr>
              <a:t>and </a:t>
            </a:r>
            <a:r>
              <a:rPr sz="1000" spc="-5" dirty="0">
                <a:latin typeface="LM Sans 10"/>
                <a:cs typeface="LM Sans 10"/>
              </a:rPr>
              <a:t>VI: appears to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differences </a:t>
            </a:r>
            <a:r>
              <a:rPr sz="1000" spc="-5" dirty="0">
                <a:latin typeface="LM Sans 10"/>
                <a:cs typeface="LM Sans 10"/>
              </a:rPr>
              <a:t>in means, these </a:t>
            </a:r>
            <a:r>
              <a:rPr sz="1000" spc="-10" dirty="0">
                <a:latin typeface="LM Sans 10"/>
                <a:cs typeface="LM Sans 10"/>
              </a:rPr>
              <a:t>differences </a:t>
            </a:r>
            <a:r>
              <a:rPr sz="1000" spc="-15" dirty="0">
                <a:latin typeface="LM Sans 10"/>
                <a:cs typeface="LM Sans 10"/>
              </a:rPr>
              <a:t>are large </a:t>
            </a:r>
            <a:r>
              <a:rPr sz="1000" spc="-10" dirty="0">
                <a:latin typeface="LM Sans 10"/>
                <a:cs typeface="LM Sans 10"/>
              </a:rPr>
              <a:t>relative </a:t>
            </a:r>
            <a:r>
              <a:rPr sz="1000" spc="-5" dirty="0">
                <a:latin typeface="LM Sans 10"/>
                <a:cs typeface="LM Sans 10"/>
              </a:rPr>
              <a:t>to  </a:t>
            </a:r>
            <a:r>
              <a:rPr sz="1000" spc="-10" dirty="0">
                <a:latin typeface="LM Sans 10"/>
                <a:cs typeface="LM Sans 10"/>
              </a:rPr>
              <a:t>variance </a:t>
            </a:r>
            <a:r>
              <a:rPr sz="1000" spc="-5" dirty="0">
                <a:latin typeface="LM Sans 10"/>
                <a:cs typeface="LM Sans 10"/>
              </a:rPr>
              <a:t>within </a:t>
            </a:r>
            <a:r>
              <a:rPr sz="1000" spc="-10" dirty="0">
                <a:latin typeface="LM Sans 10"/>
                <a:cs typeface="LM Sans 10"/>
              </a:rPr>
              <a:t>each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group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35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122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Idea</a:t>
            </a:r>
            <a:r>
              <a:rPr spc="-10" dirty="0"/>
              <a:t> </a:t>
            </a:r>
            <a:r>
              <a:rPr spc="15" dirty="0"/>
              <a:t>behind</a:t>
            </a:r>
            <a:r>
              <a:rPr spc="-10" dirty="0"/>
              <a:t> </a:t>
            </a:r>
            <a:r>
              <a:rPr spc="-15" dirty="0"/>
              <a:t>ANOVA.</a:t>
            </a:r>
            <a:r>
              <a:rPr spc="-290" dirty="0"/>
              <a:t> </a:t>
            </a:r>
            <a:r>
              <a:rPr spc="10" dirty="0"/>
              <a:t>.</a:t>
            </a:r>
            <a:r>
              <a:rPr spc="-285" dirty="0"/>
              <a:t> </a:t>
            </a:r>
            <a:r>
              <a:rPr spc="1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372244"/>
            <a:ext cx="5220335" cy="25558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4300" marR="106680">
              <a:lnSpc>
                <a:spcPct val="101499"/>
              </a:lnSpc>
              <a:spcBef>
                <a:spcPts val="80"/>
              </a:spcBef>
            </a:pPr>
            <a:r>
              <a:rPr sz="900" spc="-10" dirty="0">
                <a:latin typeface="LM Sans 9"/>
                <a:cs typeface="LM Sans 9"/>
              </a:rPr>
              <a:t>Under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null </a:t>
            </a:r>
            <a:r>
              <a:rPr sz="900" spc="-5" dirty="0">
                <a:latin typeface="LM Sans 9"/>
                <a:cs typeface="LM Sans 9"/>
              </a:rPr>
              <a:t>hypothesis, there is no real </a:t>
            </a:r>
            <a:r>
              <a:rPr sz="900" spc="-10" dirty="0">
                <a:latin typeface="LM Sans 9"/>
                <a:cs typeface="LM Sans 9"/>
              </a:rPr>
              <a:t>difference between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spc="-10" dirty="0">
                <a:latin typeface="LM Sans 9"/>
                <a:cs typeface="LM Sans 9"/>
              </a:rPr>
              <a:t>groups; </a:t>
            </a:r>
            <a:r>
              <a:rPr sz="900" spc="-5" dirty="0">
                <a:latin typeface="LM Sans 9"/>
                <a:cs typeface="LM Sans 9"/>
              </a:rPr>
              <a:t>thus, any </a:t>
            </a:r>
            <a:r>
              <a:rPr sz="900" spc="-10" dirty="0">
                <a:latin typeface="LM Sans 9"/>
                <a:cs typeface="LM Sans 9"/>
              </a:rPr>
              <a:t>observed variation  </a:t>
            </a:r>
            <a:r>
              <a:rPr sz="900" spc="-5" dirty="0">
                <a:latin typeface="LM Sans 9"/>
                <a:cs typeface="LM Sans 9"/>
              </a:rPr>
              <a:t>in </a:t>
            </a:r>
            <a:r>
              <a:rPr sz="900" spc="-10" dirty="0">
                <a:latin typeface="LM Sans 9"/>
                <a:cs typeface="LM Sans 9"/>
              </a:rPr>
              <a:t>group </a:t>
            </a:r>
            <a:r>
              <a:rPr sz="900" spc="-5" dirty="0">
                <a:latin typeface="LM Sans 9"/>
                <a:cs typeface="LM Sans 9"/>
              </a:rPr>
              <a:t>means is due to </a:t>
            </a:r>
            <a:r>
              <a:rPr sz="900" spc="-10" dirty="0">
                <a:latin typeface="LM Sans 9"/>
                <a:cs typeface="LM Sans 9"/>
              </a:rPr>
              <a:t>chance.</a:t>
            </a:r>
            <a:endParaRPr sz="900">
              <a:latin typeface="LM Sans 9"/>
              <a:cs typeface="LM Sans 9"/>
            </a:endParaRPr>
          </a:p>
          <a:p>
            <a:pPr marL="391160" indent="-128270">
              <a:lnSpc>
                <a:spcPct val="100000"/>
              </a:lnSpc>
              <a:spcBef>
                <a:spcPts val="1010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900" spc="-5" dirty="0">
                <a:latin typeface="LM Sans 9"/>
                <a:cs typeface="LM Sans 9"/>
              </a:rPr>
              <a:t>Think of all </a:t>
            </a:r>
            <a:r>
              <a:rPr sz="900" spc="-10" dirty="0">
                <a:latin typeface="LM Sans 9"/>
                <a:cs typeface="LM Sans 9"/>
              </a:rPr>
              <a:t>observations </a:t>
            </a:r>
            <a:r>
              <a:rPr sz="900" spc="-5" dirty="0">
                <a:latin typeface="LM Sans 9"/>
                <a:cs typeface="LM Sans 9"/>
              </a:rPr>
              <a:t>as belonging to a single</a:t>
            </a:r>
            <a:r>
              <a:rPr sz="900" spc="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group.</a:t>
            </a:r>
            <a:endParaRPr sz="900">
              <a:latin typeface="LM Sans 9"/>
              <a:cs typeface="LM Sans 9"/>
            </a:endParaRPr>
          </a:p>
          <a:p>
            <a:pPr marL="391160" indent="-128270">
              <a:lnSpc>
                <a:spcPct val="100000"/>
              </a:lnSpc>
              <a:spcBef>
                <a:spcPts val="41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900" spc="-10" dirty="0">
                <a:latin typeface="LM Sans 9"/>
                <a:cs typeface="LM Sans 9"/>
              </a:rPr>
              <a:t>Variability between group </a:t>
            </a:r>
            <a:r>
              <a:rPr sz="900" spc="-5" dirty="0">
                <a:latin typeface="LM Sans 9"/>
                <a:cs typeface="LM Sans 9"/>
              </a:rPr>
              <a:t>means should </a:t>
            </a:r>
            <a:r>
              <a:rPr sz="900" spc="-10" dirty="0">
                <a:latin typeface="LM Sans 9"/>
                <a:cs typeface="LM Sans 9"/>
              </a:rPr>
              <a:t>equal variability </a:t>
            </a:r>
            <a:r>
              <a:rPr sz="900" spc="-5" dirty="0">
                <a:latin typeface="LM Sans 9"/>
                <a:cs typeface="LM Sans 9"/>
              </a:rPr>
              <a:t>within</a:t>
            </a:r>
            <a:r>
              <a:rPr sz="900" spc="3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groups</a:t>
            </a:r>
            <a:endParaRPr sz="900">
              <a:latin typeface="LM Sans 9"/>
              <a:cs typeface="LM Sans 9"/>
            </a:endParaRPr>
          </a:p>
          <a:p>
            <a:pPr marL="114300">
              <a:lnSpc>
                <a:spcPct val="100000"/>
              </a:lnSpc>
              <a:spcBef>
                <a:spcPts val="1015"/>
              </a:spcBef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i="1" spc="-10" dirty="0">
                <a:latin typeface="LM Sans 9"/>
                <a:cs typeface="LM Sans 9"/>
              </a:rPr>
              <a:t>F-statistic </a:t>
            </a:r>
            <a:r>
              <a:rPr sz="900" spc="-5" dirty="0">
                <a:latin typeface="LM Sans 9"/>
                <a:cs typeface="LM Sans 9"/>
              </a:rPr>
              <a:t>is the test statistic </a:t>
            </a:r>
            <a:r>
              <a:rPr sz="900" spc="-15" dirty="0">
                <a:latin typeface="LM Sans 9"/>
                <a:cs typeface="LM Sans 9"/>
              </a:rPr>
              <a:t>for</a:t>
            </a:r>
            <a:r>
              <a:rPr sz="900" spc="75" dirty="0">
                <a:latin typeface="LM Sans 9"/>
                <a:cs typeface="LM Sans 9"/>
              </a:rPr>
              <a:t> </a:t>
            </a:r>
            <a:r>
              <a:rPr sz="900" spc="-25" dirty="0">
                <a:latin typeface="LM Sans 9"/>
                <a:cs typeface="LM Sans 9"/>
              </a:rPr>
              <a:t>ANOVA.</a:t>
            </a:r>
            <a:endParaRPr sz="900">
              <a:latin typeface="LM Sans 9"/>
              <a:cs typeface="LM Sans 9"/>
            </a:endParaRPr>
          </a:p>
          <a:p>
            <a:pPr marL="23495" algn="ctr">
              <a:lnSpc>
                <a:spcPct val="100000"/>
              </a:lnSpc>
              <a:spcBef>
                <a:spcPts val="434"/>
              </a:spcBef>
            </a:pPr>
            <a:r>
              <a:rPr sz="1350" i="1" spc="-7" baseline="-37037" dirty="0">
                <a:latin typeface="LM Sans 9"/>
                <a:cs typeface="LM Sans 9"/>
              </a:rPr>
              <a:t>F </a:t>
            </a:r>
            <a:r>
              <a:rPr sz="1350" spc="-7" baseline="-37037" dirty="0">
                <a:latin typeface="LM Sans 9"/>
                <a:cs typeface="LM Sans 9"/>
              </a:rPr>
              <a:t>= </a:t>
            </a:r>
            <a:r>
              <a:rPr sz="900" u="sng" spc="-10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variance between groups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1350" spc="-7" baseline="-37037" dirty="0">
                <a:latin typeface="LM Sans 9"/>
                <a:cs typeface="LM Sans 9"/>
              </a:rPr>
              <a:t>=</a:t>
            </a:r>
            <a:r>
              <a:rPr sz="1350" spc="397" baseline="-37037" dirty="0">
                <a:latin typeface="LM Sans 9"/>
                <a:cs typeface="LM Sans 9"/>
              </a:rPr>
              <a:t> </a:t>
            </a:r>
            <a:r>
              <a:rPr sz="900" i="1" u="sng" spc="-5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MSG</a:t>
            </a:r>
            <a:endParaRPr sz="900">
              <a:latin typeface="LM Sans 9"/>
              <a:cs typeface="LM Sans 9"/>
            </a:endParaRPr>
          </a:p>
          <a:p>
            <a:pPr marL="319405" algn="ctr">
              <a:lnSpc>
                <a:spcPct val="100000"/>
              </a:lnSpc>
              <a:spcBef>
                <a:spcPts val="110"/>
              </a:spcBef>
              <a:tabLst>
                <a:tab pos="1652270" algn="l"/>
              </a:tabLst>
            </a:pPr>
            <a:r>
              <a:rPr sz="900" spc="-10" dirty="0">
                <a:latin typeface="LM Sans 9"/>
                <a:cs typeface="LM Sans 9"/>
              </a:rPr>
              <a:t>variance</a:t>
            </a:r>
            <a:r>
              <a:rPr sz="900" spc="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within</a:t>
            </a:r>
            <a:r>
              <a:rPr sz="900" spc="1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groups	</a:t>
            </a:r>
            <a:r>
              <a:rPr sz="900" i="1" spc="-5" dirty="0">
                <a:latin typeface="LM Sans 9"/>
                <a:cs typeface="LM Sans 9"/>
              </a:rPr>
              <a:t>MSE</a:t>
            </a:r>
            <a:endParaRPr sz="90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LM Sans 9"/>
              <a:cs typeface="LM Sans 9"/>
            </a:endParaRPr>
          </a:p>
          <a:p>
            <a:pPr marL="391160" indent="-128270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900" spc="-5" dirty="0">
                <a:latin typeface="LM Sans 9"/>
                <a:cs typeface="LM Sans 9"/>
              </a:rPr>
              <a:t>When the population means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10" dirty="0">
                <a:latin typeface="LM Sans 9"/>
                <a:cs typeface="LM Sans 9"/>
              </a:rPr>
              <a:t>equal,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i="1" spc="-5" dirty="0">
                <a:latin typeface="LM Sans 9"/>
                <a:cs typeface="LM Sans 9"/>
              </a:rPr>
              <a:t>F </a:t>
            </a:r>
            <a:r>
              <a:rPr sz="900" spc="-10" dirty="0">
                <a:latin typeface="LM Sans 9"/>
                <a:cs typeface="LM Sans 9"/>
              </a:rPr>
              <a:t>-statistic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approximately</a:t>
            </a:r>
            <a:r>
              <a:rPr sz="900" spc="-16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1.</a:t>
            </a:r>
            <a:endParaRPr sz="900">
              <a:latin typeface="LM Sans 9"/>
              <a:cs typeface="LM Sans 9"/>
            </a:endParaRPr>
          </a:p>
          <a:p>
            <a:pPr marL="391160" marR="80645" indent="-128270">
              <a:lnSpc>
                <a:spcPct val="101499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900" spc="-5" dirty="0">
                <a:latin typeface="LM Sans 9"/>
                <a:cs typeface="LM Sans 9"/>
              </a:rPr>
              <a:t>When the population means </a:t>
            </a:r>
            <a:r>
              <a:rPr sz="900" spc="-10" dirty="0">
                <a:latin typeface="LM Sans 9"/>
                <a:cs typeface="LM Sans 9"/>
              </a:rPr>
              <a:t>differ, </a:t>
            </a:r>
            <a:r>
              <a:rPr sz="900" i="1" spc="-5" dirty="0">
                <a:latin typeface="LM Sans 9"/>
                <a:cs typeface="LM Sans 9"/>
              </a:rPr>
              <a:t>F </a:t>
            </a:r>
            <a:r>
              <a:rPr sz="900" spc="-5" dirty="0">
                <a:latin typeface="LM Sans 9"/>
                <a:cs typeface="LM Sans 9"/>
              </a:rPr>
              <a:t>will </a:t>
            </a:r>
            <a:r>
              <a:rPr sz="900" spc="10" dirty="0">
                <a:latin typeface="LM Sans 9"/>
                <a:cs typeface="LM Sans 9"/>
              </a:rPr>
              <a:t>be </a:t>
            </a:r>
            <a:r>
              <a:rPr sz="900" spc="-10" dirty="0">
                <a:latin typeface="LM Sans 9"/>
                <a:cs typeface="LM Sans 9"/>
              </a:rPr>
              <a:t>larger </a:t>
            </a:r>
            <a:r>
              <a:rPr sz="900" spc="-5" dirty="0">
                <a:latin typeface="LM Sans 9"/>
                <a:cs typeface="LM Sans 9"/>
              </a:rPr>
              <a:t>than 1. </a:t>
            </a:r>
            <a:r>
              <a:rPr sz="900" spc="-10" dirty="0">
                <a:latin typeface="LM Sans 9"/>
                <a:cs typeface="LM Sans 9"/>
              </a:rPr>
              <a:t>Larger values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i="1" spc="-5" dirty="0">
                <a:latin typeface="LM Sans 9"/>
                <a:cs typeface="LM Sans 9"/>
              </a:rPr>
              <a:t>F </a:t>
            </a:r>
            <a:r>
              <a:rPr sz="900" spc="-5" dirty="0">
                <a:latin typeface="LM Sans 9"/>
                <a:cs typeface="LM Sans 9"/>
              </a:rPr>
              <a:t>represent stronger  </a:t>
            </a:r>
            <a:r>
              <a:rPr sz="900" spc="-10" dirty="0">
                <a:latin typeface="LM Sans 9"/>
                <a:cs typeface="LM Sans 9"/>
              </a:rPr>
              <a:t>evidence </a:t>
            </a:r>
            <a:r>
              <a:rPr sz="900" spc="-5" dirty="0">
                <a:latin typeface="LM Sans 9"/>
                <a:cs typeface="LM Sans 9"/>
              </a:rPr>
              <a:t>against the </a:t>
            </a:r>
            <a:r>
              <a:rPr sz="900" spc="-10" dirty="0">
                <a:latin typeface="LM Sans 9"/>
                <a:cs typeface="LM Sans 9"/>
              </a:rPr>
              <a:t>null.</a:t>
            </a:r>
            <a:endParaRPr sz="900">
              <a:latin typeface="LM Sans 9"/>
              <a:cs typeface="LM Sans 9"/>
            </a:endParaRPr>
          </a:p>
          <a:p>
            <a:pPr marL="391160" marR="745490" indent="-128270">
              <a:lnSpc>
                <a:spcPct val="102099"/>
              </a:lnSpc>
              <a:spcBef>
                <a:spcPts val="49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1350" spc="-7" baseline="6172" dirty="0">
                <a:latin typeface="LM Sans 9"/>
                <a:cs typeface="LM Sans 9"/>
              </a:rPr>
              <a:t>The </a:t>
            </a:r>
            <a:r>
              <a:rPr sz="1350" i="1" spc="-7" baseline="6172" dirty="0">
                <a:latin typeface="LM Sans 9"/>
                <a:cs typeface="LM Sans 9"/>
              </a:rPr>
              <a:t>F </a:t>
            </a:r>
            <a:r>
              <a:rPr sz="1350" spc="-7" baseline="6172" dirty="0">
                <a:latin typeface="LM Sans 9"/>
                <a:cs typeface="LM Sans 9"/>
              </a:rPr>
              <a:t>statistic </a:t>
            </a:r>
            <a:r>
              <a:rPr sz="1350" spc="-15" baseline="6172" dirty="0">
                <a:latin typeface="LM Sans 9"/>
                <a:cs typeface="LM Sans 9"/>
              </a:rPr>
              <a:t>follows </a:t>
            </a:r>
            <a:r>
              <a:rPr sz="1350" spc="-7" baseline="6172" dirty="0">
                <a:latin typeface="LM Sans 9"/>
                <a:cs typeface="LM Sans 9"/>
              </a:rPr>
              <a:t>an </a:t>
            </a:r>
            <a:r>
              <a:rPr sz="1350" i="1" spc="-7" baseline="6172" dirty="0">
                <a:latin typeface="LM Sans 9"/>
                <a:cs typeface="LM Sans 9"/>
              </a:rPr>
              <a:t>F </a:t>
            </a:r>
            <a:r>
              <a:rPr sz="1350" spc="-15" baseline="6172" dirty="0">
                <a:latin typeface="LM Sans 9"/>
                <a:cs typeface="LM Sans 9"/>
              </a:rPr>
              <a:t>distribution, </a:t>
            </a:r>
            <a:r>
              <a:rPr sz="1350" spc="-7" baseline="6172" dirty="0">
                <a:latin typeface="LM Sans 9"/>
                <a:cs typeface="LM Sans 9"/>
              </a:rPr>
              <a:t>with </a:t>
            </a:r>
            <a:r>
              <a:rPr sz="1350" spc="-37" baseline="6172" dirty="0">
                <a:latin typeface="LM Sans 9"/>
                <a:cs typeface="LM Sans 9"/>
              </a:rPr>
              <a:t>two </a:t>
            </a:r>
            <a:r>
              <a:rPr sz="1350" spc="-15" baseline="6172" dirty="0">
                <a:latin typeface="LM Sans 9"/>
                <a:cs typeface="LM Sans 9"/>
              </a:rPr>
              <a:t>degrees </a:t>
            </a:r>
            <a:r>
              <a:rPr sz="1350" spc="-7" baseline="6172" dirty="0">
                <a:latin typeface="LM Sans 9"/>
                <a:cs typeface="LM Sans 9"/>
              </a:rPr>
              <a:t>of freedom, </a:t>
            </a:r>
            <a:r>
              <a:rPr sz="1350" i="1" spc="-7" baseline="6172" dirty="0">
                <a:latin typeface="LM Sans 9"/>
                <a:cs typeface="LM Sans 9"/>
              </a:rPr>
              <a:t>df</a:t>
            </a:r>
            <a:r>
              <a:rPr sz="600" spc="-5" dirty="0">
                <a:latin typeface="LM Sans 8"/>
                <a:cs typeface="LM Sans 8"/>
              </a:rPr>
              <a:t>1 </a:t>
            </a:r>
            <a:r>
              <a:rPr sz="1350" spc="-15" baseline="6172" dirty="0">
                <a:latin typeface="LM Sans 9"/>
                <a:cs typeface="LM Sans 9"/>
              </a:rPr>
              <a:t>and </a:t>
            </a:r>
            <a:r>
              <a:rPr sz="1350" i="1" spc="7" baseline="6172" dirty="0">
                <a:latin typeface="LM Sans 9"/>
                <a:cs typeface="LM Sans 9"/>
              </a:rPr>
              <a:t>df</a:t>
            </a:r>
            <a:r>
              <a:rPr sz="600" spc="5" dirty="0">
                <a:latin typeface="LM Sans 8"/>
                <a:cs typeface="LM Sans 8"/>
              </a:rPr>
              <a:t>2</a:t>
            </a:r>
            <a:r>
              <a:rPr sz="1350" spc="7" baseline="6172" dirty="0">
                <a:latin typeface="LM Sans 9"/>
                <a:cs typeface="LM Sans 9"/>
              </a:rPr>
              <a:t>;  </a:t>
            </a:r>
            <a:r>
              <a:rPr sz="1350" i="1" spc="-7" baseline="6172" dirty="0">
                <a:latin typeface="LM Sans 9"/>
                <a:cs typeface="LM Sans 9"/>
              </a:rPr>
              <a:t>df</a:t>
            </a:r>
            <a:r>
              <a:rPr sz="600" spc="-5" dirty="0">
                <a:latin typeface="LM Sans 8"/>
                <a:cs typeface="LM Sans 8"/>
              </a:rPr>
              <a:t>1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i="1" spc="-7" baseline="6172" dirty="0">
                <a:latin typeface="LM Sans 9"/>
                <a:cs typeface="LM Sans 9"/>
              </a:rPr>
              <a:t>n</a:t>
            </a:r>
            <a:r>
              <a:rPr sz="600" i="1" spc="-5" dirty="0">
                <a:latin typeface="LM Sans 8"/>
                <a:cs typeface="LM Sans 8"/>
              </a:rPr>
              <a:t>groups </a:t>
            </a:r>
            <a:r>
              <a:rPr sz="1350" i="1" spc="284" baseline="6172" dirty="0">
                <a:latin typeface="Arial"/>
                <a:cs typeface="Arial"/>
              </a:rPr>
              <a:t>− </a:t>
            </a:r>
            <a:r>
              <a:rPr sz="1350" spc="-7" baseline="6172" dirty="0">
                <a:latin typeface="LM Sans 9"/>
                <a:cs typeface="LM Sans 9"/>
              </a:rPr>
              <a:t>1, </a:t>
            </a:r>
            <a:r>
              <a:rPr sz="1350" i="1" spc="-7" baseline="6172" dirty="0">
                <a:latin typeface="LM Sans 9"/>
                <a:cs typeface="LM Sans 9"/>
              </a:rPr>
              <a:t>df</a:t>
            </a:r>
            <a:r>
              <a:rPr sz="600" spc="-5" dirty="0">
                <a:latin typeface="LM Sans 8"/>
                <a:cs typeface="LM Sans 8"/>
              </a:rPr>
              <a:t>2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i="1" spc="-7" baseline="6172" dirty="0">
                <a:latin typeface="LM Sans 9"/>
                <a:cs typeface="LM Sans 9"/>
              </a:rPr>
              <a:t>n</a:t>
            </a:r>
            <a:r>
              <a:rPr sz="600" i="1" spc="-5" dirty="0">
                <a:latin typeface="LM Sans 8"/>
                <a:cs typeface="LM Sans 8"/>
              </a:rPr>
              <a:t>obs </a:t>
            </a:r>
            <a:r>
              <a:rPr sz="1350" i="1" spc="284" baseline="6172" dirty="0">
                <a:latin typeface="Arial"/>
                <a:cs typeface="Arial"/>
              </a:rPr>
              <a:t>−</a:t>
            </a:r>
            <a:r>
              <a:rPr sz="1350" i="1" spc="-195" baseline="6172" dirty="0">
                <a:latin typeface="Arial"/>
                <a:cs typeface="Arial"/>
              </a:rPr>
              <a:t> </a:t>
            </a:r>
            <a:r>
              <a:rPr sz="1350" i="1" spc="-7" baseline="6172" dirty="0">
                <a:latin typeface="LM Sans 9"/>
                <a:cs typeface="LM Sans 9"/>
              </a:rPr>
              <a:t>n</a:t>
            </a:r>
            <a:r>
              <a:rPr sz="600" i="1" spc="-5" dirty="0">
                <a:latin typeface="LM Sans 8"/>
                <a:cs typeface="LM Sans 8"/>
              </a:rPr>
              <a:t>groups </a:t>
            </a:r>
            <a:r>
              <a:rPr sz="1350" spc="-7" baseline="6172" dirty="0">
                <a:latin typeface="LM Sans 9"/>
                <a:cs typeface="LM Sans 9"/>
              </a:rPr>
              <a:t>.</a:t>
            </a:r>
            <a:endParaRPr sz="1350" baseline="6172">
              <a:latin typeface="LM Sans 9"/>
              <a:cs typeface="LM Sans 9"/>
            </a:endParaRPr>
          </a:p>
          <a:p>
            <a:pPr marL="391160" indent="-12827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Arial"/>
              <a:buChar char="•"/>
              <a:tabLst>
                <a:tab pos="391795" algn="l"/>
              </a:tabLst>
            </a:pP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i="1" dirty="0">
                <a:latin typeface="LM Sans 9"/>
                <a:cs typeface="LM Sans 9"/>
              </a:rPr>
              <a:t>p</a:t>
            </a:r>
            <a:r>
              <a:rPr sz="900" dirty="0">
                <a:latin typeface="LM Sans 9"/>
                <a:cs typeface="LM Sans 9"/>
              </a:rPr>
              <a:t>-value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5" dirty="0">
                <a:latin typeface="LM Sans 9"/>
                <a:cs typeface="LM Sans 9"/>
              </a:rPr>
              <a:t>the </a:t>
            </a:r>
            <a:r>
              <a:rPr sz="900" i="1" spc="-5" dirty="0">
                <a:latin typeface="LM Sans 9"/>
                <a:cs typeface="LM Sans 9"/>
              </a:rPr>
              <a:t>F </a:t>
            </a:r>
            <a:r>
              <a:rPr sz="900" spc="-10" dirty="0">
                <a:latin typeface="LM Sans 9"/>
                <a:cs typeface="LM Sans 9"/>
              </a:rPr>
              <a:t>-statistic </a:t>
            </a:r>
            <a:r>
              <a:rPr sz="900" spc="-5" dirty="0">
                <a:latin typeface="LM Sans 9"/>
                <a:cs typeface="LM Sans 9"/>
              </a:rPr>
              <a:t>is the </a:t>
            </a:r>
            <a:r>
              <a:rPr sz="900" spc="-10" dirty="0">
                <a:latin typeface="LM Sans 9"/>
                <a:cs typeface="LM Sans 9"/>
              </a:rPr>
              <a:t>probability </a:t>
            </a:r>
            <a:r>
              <a:rPr sz="900" i="1" spc="-5" dirty="0">
                <a:latin typeface="LM Sans 9"/>
                <a:cs typeface="LM Sans 9"/>
              </a:rPr>
              <a:t>F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larger </a:t>
            </a:r>
            <a:r>
              <a:rPr sz="900" spc="-5" dirty="0">
                <a:latin typeface="LM Sans 9"/>
                <a:cs typeface="LM Sans 9"/>
              </a:rPr>
              <a:t>than the </a:t>
            </a:r>
            <a:r>
              <a:rPr sz="900" i="1" spc="-5" dirty="0">
                <a:latin typeface="LM Sans 9"/>
                <a:cs typeface="LM Sans 9"/>
              </a:rPr>
              <a:t>F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-statistic.</a:t>
            </a:r>
            <a:endParaRPr sz="900">
              <a:latin typeface="LM Sans 9"/>
              <a:cs typeface="LM Sans 9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36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340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Assumptions </a:t>
            </a:r>
            <a:r>
              <a:rPr spc="5" dirty="0"/>
              <a:t>for</a:t>
            </a:r>
            <a:r>
              <a:rPr spc="-60" dirty="0"/>
              <a:t> </a:t>
            </a:r>
            <a:r>
              <a:rPr spc="-20" dirty="0"/>
              <a:t>ANOVA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508792"/>
            <a:ext cx="4717415" cy="107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It is </a:t>
            </a:r>
            <a:r>
              <a:rPr sz="1000" spc="-10" dirty="0">
                <a:latin typeface="LM Sans 10"/>
                <a:cs typeface="LM Sans 10"/>
              </a:rPr>
              <a:t>important </a:t>
            </a:r>
            <a:r>
              <a:rPr sz="1000" spc="-5" dirty="0">
                <a:latin typeface="LM Sans 10"/>
                <a:cs typeface="LM Sans 10"/>
              </a:rPr>
              <a:t>to check whether the </a:t>
            </a:r>
            <a:r>
              <a:rPr sz="1000" spc="-10" dirty="0">
                <a:latin typeface="LM Sans 10"/>
                <a:cs typeface="LM Sans 10"/>
              </a:rPr>
              <a:t>assumptions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conducting </a:t>
            </a:r>
            <a:r>
              <a:rPr sz="1000" spc="-30" dirty="0">
                <a:latin typeface="LM Sans 10"/>
                <a:cs typeface="LM Sans 10"/>
              </a:rPr>
              <a:t>ANOVA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reasonably  </a:t>
            </a:r>
            <a:r>
              <a:rPr sz="1000" spc="-5" dirty="0">
                <a:latin typeface="LM Sans 10"/>
                <a:cs typeface="LM Sans 10"/>
              </a:rPr>
              <a:t>satisfied:</a:t>
            </a:r>
            <a:endParaRPr sz="1000">
              <a:latin typeface="LM Sans 10"/>
              <a:cs typeface="LM Sans 10"/>
            </a:endParaRPr>
          </a:p>
          <a:p>
            <a:pPr marL="233679" indent="-9969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SzPct val="90000"/>
              <a:buAutoNum type="arabicPeriod"/>
              <a:tabLst>
                <a:tab pos="234315" algn="l"/>
              </a:tabLst>
            </a:pPr>
            <a:r>
              <a:rPr sz="1000" spc="-10" dirty="0">
                <a:latin typeface="LM Sans 10"/>
                <a:cs typeface="LM Sans 10"/>
              </a:rPr>
              <a:t>Observations </a:t>
            </a:r>
            <a:r>
              <a:rPr sz="1000" spc="-5" dirty="0">
                <a:latin typeface="LM Sans 10"/>
                <a:cs typeface="LM Sans 10"/>
              </a:rPr>
              <a:t>independent within </a:t>
            </a:r>
            <a:r>
              <a:rPr sz="1000" spc="-10" dirty="0">
                <a:latin typeface="LM Sans 10"/>
                <a:cs typeface="LM Sans 10"/>
              </a:rPr>
              <a:t>and across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groups</a:t>
            </a:r>
            <a:endParaRPr sz="1000">
              <a:latin typeface="LM Sans 10"/>
              <a:cs typeface="LM Sans 10"/>
            </a:endParaRPr>
          </a:p>
          <a:p>
            <a:pPr marL="134620" marR="2274570" lvl="1" indent="311785">
              <a:lnSpc>
                <a:spcPts val="1789"/>
              </a:lnSpc>
              <a:spcBef>
                <a:spcPts val="65"/>
              </a:spcBef>
              <a:buClr>
                <a:srgbClr val="3333B2"/>
              </a:buClr>
              <a:buFont typeface="Arial"/>
              <a:buChar char="•"/>
              <a:tabLst>
                <a:tab pos="579755" algn="l"/>
              </a:tabLst>
            </a:pPr>
            <a:r>
              <a:rPr sz="1000" spc="-10" dirty="0">
                <a:latin typeface="LM Sans 10"/>
                <a:cs typeface="LM Sans 10"/>
              </a:rPr>
              <a:t>Think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study design/context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 2.</a:t>
            </a:r>
            <a:r>
              <a:rPr sz="1000" spc="-5" dirty="0">
                <a:latin typeface="LM Sans 10"/>
                <a:cs typeface="LM Sans 10"/>
              </a:rPr>
              <a:t>Data within each group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10" dirty="0">
                <a:latin typeface="LM Sans 10"/>
                <a:cs typeface="LM Sans 10"/>
              </a:rPr>
              <a:t>nearly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normal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946" y="1622214"/>
            <a:ext cx="3047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45415" algn="l"/>
              </a:tabLst>
            </a:pPr>
            <a:r>
              <a:rPr sz="1000" dirty="0">
                <a:latin typeface="LM Sans 10"/>
                <a:cs typeface="LM Sans 10"/>
              </a:rPr>
              <a:t>Look </a:t>
            </a:r>
            <a:r>
              <a:rPr sz="1000" spc="-5" dirty="0">
                <a:latin typeface="LM Sans 10"/>
                <a:cs typeface="LM Sans 10"/>
              </a:rPr>
              <a:t>at the </a:t>
            </a:r>
            <a:r>
              <a:rPr sz="1000" spc="-10" dirty="0">
                <a:latin typeface="LM Sans 10"/>
                <a:cs typeface="LM Sans 10"/>
              </a:rPr>
              <a:t>data graphically, </a:t>
            </a:r>
            <a:r>
              <a:rPr sz="1000" spc="-5" dirty="0">
                <a:latin typeface="LM Sans 10"/>
                <a:cs typeface="LM Sans 10"/>
              </a:rPr>
              <a:t>such as with a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histogram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04" y="1698123"/>
            <a:ext cx="2193925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785">
              <a:lnSpc>
                <a:spcPct val="149400"/>
              </a:lnSpc>
              <a:spcBef>
                <a:spcPts val="100"/>
              </a:spcBef>
              <a:buClr>
                <a:srgbClr val="3333B2"/>
              </a:buClr>
              <a:buFont typeface="Arial"/>
              <a:buChar char="•"/>
              <a:tabLst>
                <a:tab pos="457834" algn="l"/>
              </a:tabLst>
            </a:pPr>
            <a:r>
              <a:rPr sz="1000" spc="-10" dirty="0">
                <a:latin typeface="LM Sans 10"/>
                <a:cs typeface="LM Sans 10"/>
              </a:rPr>
              <a:t>Normal </a:t>
            </a:r>
            <a:r>
              <a:rPr sz="1000" spc="-5" dirty="0">
                <a:latin typeface="LM Sans 10"/>
                <a:cs typeface="LM Sans 10"/>
              </a:rPr>
              <a:t>Q-Q </a:t>
            </a:r>
            <a:r>
              <a:rPr sz="1000" spc="-10" dirty="0">
                <a:latin typeface="LM Sans 10"/>
                <a:cs typeface="LM Sans 10"/>
              </a:rPr>
              <a:t>plots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-10" dirty="0">
                <a:latin typeface="LM Sans 10"/>
                <a:cs typeface="LM Sans 10"/>
              </a:rPr>
              <a:t>help. </a:t>
            </a:r>
            <a:r>
              <a:rPr sz="1000" spc="-5" dirty="0">
                <a:latin typeface="LM Sans 10"/>
                <a:cs typeface="LM Sans 10"/>
              </a:rPr>
              <a:t>. .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LM Sans 10"/>
                <a:cs typeface="LM Sans 10"/>
              </a:rPr>
              <a:t>3.</a:t>
            </a:r>
            <a:r>
              <a:rPr sz="1000" spc="-15" dirty="0">
                <a:latin typeface="LM Sans 10"/>
                <a:cs typeface="LM Sans 10"/>
              </a:rPr>
              <a:t>Variability </a:t>
            </a:r>
            <a:r>
              <a:rPr sz="1000" spc="-10" dirty="0">
                <a:latin typeface="LM Sans 10"/>
                <a:cs typeface="LM Sans 10"/>
              </a:rPr>
              <a:t>across </a:t>
            </a:r>
            <a:r>
              <a:rPr sz="1000" spc="-5" dirty="0">
                <a:latin typeface="LM Sans 10"/>
                <a:cs typeface="LM Sans 10"/>
              </a:rPr>
              <a:t>groups is </a:t>
            </a:r>
            <a:r>
              <a:rPr sz="1000" dirty="0">
                <a:latin typeface="LM Sans 10"/>
                <a:cs typeface="LM Sans 10"/>
              </a:rPr>
              <a:t>about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equal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546" y="2216891"/>
            <a:ext cx="429260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indent="-132715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dirty="0">
                <a:latin typeface="LM Sans 10"/>
                <a:cs typeface="LM Sans 10"/>
              </a:rPr>
              <a:t>Look </a:t>
            </a:r>
            <a:r>
              <a:rPr sz="1000" spc="-5" dirty="0">
                <a:latin typeface="LM Sans 10"/>
                <a:cs typeface="LM Sans 10"/>
              </a:rPr>
              <a:t>at the </a:t>
            </a:r>
            <a:r>
              <a:rPr sz="1000" spc="-10" dirty="0">
                <a:latin typeface="LM Sans 10"/>
                <a:cs typeface="LM Sans 10"/>
              </a:rPr>
              <a:t>data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graphically</a:t>
            </a:r>
            <a:endParaRPr sz="1000">
              <a:latin typeface="LM Sans 10"/>
              <a:cs typeface="LM Sans 10"/>
            </a:endParaRPr>
          </a:p>
          <a:p>
            <a:pPr marL="170180" marR="30480" indent="-13271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5" dirty="0">
                <a:latin typeface="LM Sans 10"/>
                <a:cs typeface="LM Sans 10"/>
              </a:rPr>
              <a:t>Numerical </a:t>
            </a:r>
            <a:r>
              <a:rPr sz="1000" spc="-10" dirty="0">
                <a:latin typeface="LM Sans 10"/>
                <a:cs typeface="LM Sans 10"/>
              </a:rPr>
              <a:t>rule </a:t>
            </a:r>
            <a:r>
              <a:rPr sz="1000" spc="-5" dirty="0">
                <a:latin typeface="LM Sans 10"/>
                <a:cs typeface="LM Sans 10"/>
              </a:rPr>
              <a:t>of thumb: </a:t>
            </a:r>
            <a:r>
              <a:rPr sz="1000" spc="-10" dirty="0">
                <a:latin typeface="LM Sans 10"/>
                <a:cs typeface="LM Sans 10"/>
              </a:rPr>
              <a:t>ratio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largest variance </a:t>
            </a:r>
            <a:r>
              <a:rPr sz="1000" spc="-5" dirty="0">
                <a:latin typeface="LM Sans 10"/>
                <a:cs typeface="LM Sans 10"/>
              </a:rPr>
              <a:t>to </a:t>
            </a:r>
            <a:r>
              <a:rPr sz="1000" spc="-10" dirty="0">
                <a:latin typeface="LM Sans 10"/>
                <a:cs typeface="LM Sans 10"/>
              </a:rPr>
              <a:t>smallest variance </a:t>
            </a:r>
            <a:r>
              <a:rPr sz="1000" spc="-5" dirty="0">
                <a:latin typeface="LM Sans 10"/>
                <a:cs typeface="LM Sans 10"/>
              </a:rPr>
              <a:t>&lt; 3 </a:t>
            </a:r>
            <a:r>
              <a:rPr sz="1000" spc="-10" dirty="0">
                <a:latin typeface="LM Sans 10"/>
                <a:cs typeface="LM Sans 10"/>
              </a:rPr>
              <a:t>is  </a:t>
            </a:r>
            <a:r>
              <a:rPr sz="1000" spc="-5" dirty="0">
                <a:latin typeface="LM Sans 10"/>
                <a:cs typeface="LM Sans 10"/>
              </a:rPr>
              <a:t>considered </a:t>
            </a:r>
            <a:r>
              <a:rPr sz="1000" dirty="0">
                <a:latin typeface="LM Sans 10"/>
                <a:cs typeface="LM Sans 10"/>
              </a:rPr>
              <a:t>“about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equal”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623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Normal </a:t>
            </a:r>
            <a:r>
              <a:rPr spc="10" dirty="0"/>
              <a:t>probability </a:t>
            </a:r>
            <a:r>
              <a:rPr spc="15" dirty="0"/>
              <a:t>plots </a:t>
            </a:r>
            <a:r>
              <a:rPr spc="20" dirty="0"/>
              <a:t>(Q-Q</a:t>
            </a:r>
            <a:r>
              <a:rPr spc="-35" dirty="0"/>
              <a:t> </a:t>
            </a:r>
            <a:r>
              <a:rPr spc="10" dirty="0"/>
              <a:t>plots)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2128" y="500447"/>
            <a:ext cx="937894" cy="658495"/>
            <a:chOff x="1392128" y="500447"/>
            <a:chExt cx="937894" cy="658495"/>
          </a:xfrm>
        </p:grpSpPr>
        <p:sp>
          <p:nvSpPr>
            <p:cNvPr id="4" name="object 4"/>
            <p:cNvSpPr/>
            <p:nvPr/>
          </p:nvSpPr>
          <p:spPr>
            <a:xfrm>
              <a:off x="1501879" y="1054795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90" h="61594">
                  <a:moveTo>
                    <a:pt x="71813" y="0"/>
                  </a:moveTo>
                  <a:lnTo>
                    <a:pt x="0" y="0"/>
                  </a:lnTo>
                  <a:lnTo>
                    <a:pt x="0" y="61313"/>
                  </a:lnTo>
                  <a:lnTo>
                    <a:pt x="71813" y="61313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1879" y="1054795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90" h="61594">
                  <a:moveTo>
                    <a:pt x="0" y="61313"/>
                  </a:moveTo>
                  <a:lnTo>
                    <a:pt x="71813" y="61313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61313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3692" y="1054795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89" h="61594">
                  <a:moveTo>
                    <a:pt x="71813" y="0"/>
                  </a:moveTo>
                  <a:lnTo>
                    <a:pt x="0" y="0"/>
                  </a:lnTo>
                  <a:lnTo>
                    <a:pt x="0" y="61313"/>
                  </a:lnTo>
                  <a:lnTo>
                    <a:pt x="71813" y="61313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3692" y="1054795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89" h="61594">
                  <a:moveTo>
                    <a:pt x="0" y="61313"/>
                  </a:moveTo>
                  <a:lnTo>
                    <a:pt x="71813" y="61313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61313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5505" y="870794"/>
              <a:ext cx="72390" cy="245745"/>
            </a:xfrm>
            <a:custGeom>
              <a:avLst/>
              <a:gdLst/>
              <a:ahLst/>
              <a:cxnLst/>
              <a:rect l="l" t="t" r="r" b="b"/>
              <a:pathLst>
                <a:path w="72389" h="245744">
                  <a:moveTo>
                    <a:pt x="71813" y="0"/>
                  </a:moveTo>
                  <a:lnTo>
                    <a:pt x="0" y="0"/>
                  </a:lnTo>
                  <a:lnTo>
                    <a:pt x="0" y="245314"/>
                  </a:lnTo>
                  <a:lnTo>
                    <a:pt x="71813" y="245314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5505" y="870794"/>
              <a:ext cx="72390" cy="245745"/>
            </a:xfrm>
            <a:custGeom>
              <a:avLst/>
              <a:gdLst/>
              <a:ahLst/>
              <a:cxnLst/>
              <a:rect l="l" t="t" r="r" b="b"/>
              <a:pathLst>
                <a:path w="72389" h="245744">
                  <a:moveTo>
                    <a:pt x="0" y="245314"/>
                  </a:moveTo>
                  <a:lnTo>
                    <a:pt x="71813" y="245314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24531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7318" y="993420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71813" y="0"/>
                  </a:moveTo>
                  <a:lnTo>
                    <a:pt x="0" y="0"/>
                  </a:lnTo>
                  <a:lnTo>
                    <a:pt x="0" y="122688"/>
                  </a:lnTo>
                  <a:lnTo>
                    <a:pt x="71813" y="122688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7318" y="993420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0" y="122688"/>
                  </a:moveTo>
                  <a:lnTo>
                    <a:pt x="71813" y="122688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1226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9131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13" y="0"/>
                  </a:moveTo>
                  <a:lnTo>
                    <a:pt x="0" y="0"/>
                  </a:lnTo>
                  <a:lnTo>
                    <a:pt x="0" y="613317"/>
                  </a:lnTo>
                  <a:lnTo>
                    <a:pt x="71813" y="613317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9131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17"/>
                  </a:moveTo>
                  <a:lnTo>
                    <a:pt x="71813" y="613317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61331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0944" y="748105"/>
              <a:ext cx="72390" cy="368300"/>
            </a:xfrm>
            <a:custGeom>
              <a:avLst/>
              <a:gdLst/>
              <a:ahLst/>
              <a:cxnLst/>
              <a:rect l="l" t="t" r="r" b="b"/>
              <a:pathLst>
                <a:path w="72389" h="368300">
                  <a:moveTo>
                    <a:pt x="71813" y="0"/>
                  </a:moveTo>
                  <a:lnTo>
                    <a:pt x="0" y="0"/>
                  </a:lnTo>
                  <a:lnTo>
                    <a:pt x="0" y="368003"/>
                  </a:lnTo>
                  <a:lnTo>
                    <a:pt x="71813" y="368003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0944" y="748105"/>
              <a:ext cx="72390" cy="368300"/>
            </a:xfrm>
            <a:custGeom>
              <a:avLst/>
              <a:gdLst/>
              <a:ahLst/>
              <a:cxnLst/>
              <a:rect l="l" t="t" r="r" b="b"/>
              <a:pathLst>
                <a:path w="72389" h="368300">
                  <a:moveTo>
                    <a:pt x="0" y="368003"/>
                  </a:moveTo>
                  <a:lnTo>
                    <a:pt x="71813" y="368003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368003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2757" y="564104"/>
              <a:ext cx="72390" cy="552450"/>
            </a:xfrm>
            <a:custGeom>
              <a:avLst/>
              <a:gdLst/>
              <a:ahLst/>
              <a:cxnLst/>
              <a:rect l="l" t="t" r="r" b="b"/>
              <a:pathLst>
                <a:path w="72389" h="552450">
                  <a:moveTo>
                    <a:pt x="71813" y="0"/>
                  </a:moveTo>
                  <a:lnTo>
                    <a:pt x="0" y="0"/>
                  </a:lnTo>
                  <a:lnTo>
                    <a:pt x="0" y="552004"/>
                  </a:lnTo>
                  <a:lnTo>
                    <a:pt x="71813" y="552004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2757" y="564104"/>
              <a:ext cx="72390" cy="552450"/>
            </a:xfrm>
            <a:custGeom>
              <a:avLst/>
              <a:gdLst/>
              <a:ahLst/>
              <a:cxnLst/>
              <a:rect l="l" t="t" r="r" b="b"/>
              <a:pathLst>
                <a:path w="72389" h="552450">
                  <a:moveTo>
                    <a:pt x="0" y="552004"/>
                  </a:moveTo>
                  <a:lnTo>
                    <a:pt x="71813" y="552004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55200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4570" y="809418"/>
              <a:ext cx="72390" cy="306705"/>
            </a:xfrm>
            <a:custGeom>
              <a:avLst/>
              <a:gdLst/>
              <a:ahLst/>
              <a:cxnLst/>
              <a:rect l="l" t="t" r="r" b="b"/>
              <a:pathLst>
                <a:path w="72389" h="306705">
                  <a:moveTo>
                    <a:pt x="71813" y="0"/>
                  </a:moveTo>
                  <a:lnTo>
                    <a:pt x="0" y="0"/>
                  </a:lnTo>
                  <a:lnTo>
                    <a:pt x="0" y="306690"/>
                  </a:lnTo>
                  <a:lnTo>
                    <a:pt x="71813" y="306690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4570" y="809418"/>
              <a:ext cx="72390" cy="306705"/>
            </a:xfrm>
            <a:custGeom>
              <a:avLst/>
              <a:gdLst/>
              <a:ahLst/>
              <a:cxnLst/>
              <a:rect l="l" t="t" r="r" b="b"/>
              <a:pathLst>
                <a:path w="72389" h="306705">
                  <a:moveTo>
                    <a:pt x="0" y="306690"/>
                  </a:moveTo>
                  <a:lnTo>
                    <a:pt x="71813" y="306690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306690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6321" y="993420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71813" y="0"/>
                  </a:moveTo>
                  <a:lnTo>
                    <a:pt x="0" y="0"/>
                  </a:lnTo>
                  <a:lnTo>
                    <a:pt x="0" y="122688"/>
                  </a:lnTo>
                  <a:lnTo>
                    <a:pt x="71813" y="122688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76321" y="993420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0" y="122688"/>
                  </a:moveTo>
                  <a:lnTo>
                    <a:pt x="71813" y="122688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1226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0066" y="1140671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4" h="18415">
                  <a:moveTo>
                    <a:pt x="0" y="0"/>
                  </a:moveTo>
                  <a:lnTo>
                    <a:pt x="861694" y="0"/>
                  </a:lnTo>
                </a:path>
                <a:path w="861694" h="18415">
                  <a:moveTo>
                    <a:pt x="0" y="0"/>
                  </a:moveTo>
                  <a:lnTo>
                    <a:pt x="0" y="17812"/>
                  </a:lnTo>
                </a:path>
                <a:path w="861694" h="18415">
                  <a:moveTo>
                    <a:pt x="143626" y="0"/>
                  </a:moveTo>
                  <a:lnTo>
                    <a:pt x="143626" y="17812"/>
                  </a:lnTo>
                </a:path>
                <a:path w="861694" h="18415">
                  <a:moveTo>
                    <a:pt x="287252" y="0"/>
                  </a:moveTo>
                  <a:lnTo>
                    <a:pt x="287252" y="17812"/>
                  </a:lnTo>
                </a:path>
                <a:path w="861694" h="18415">
                  <a:moveTo>
                    <a:pt x="430878" y="0"/>
                  </a:moveTo>
                  <a:lnTo>
                    <a:pt x="430878" y="17812"/>
                  </a:lnTo>
                </a:path>
                <a:path w="861694" h="18415">
                  <a:moveTo>
                    <a:pt x="574504" y="0"/>
                  </a:moveTo>
                  <a:lnTo>
                    <a:pt x="574504" y="17812"/>
                  </a:lnTo>
                </a:path>
                <a:path w="861694" h="18415">
                  <a:moveTo>
                    <a:pt x="718068" y="0"/>
                  </a:moveTo>
                  <a:lnTo>
                    <a:pt x="718068" y="17812"/>
                  </a:lnTo>
                </a:path>
                <a:path w="861694" h="18415">
                  <a:moveTo>
                    <a:pt x="861694" y="0"/>
                  </a:moveTo>
                  <a:lnTo>
                    <a:pt x="861694" y="17812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5628" y="602292"/>
              <a:ext cx="930910" cy="513080"/>
            </a:xfrm>
            <a:custGeom>
              <a:avLst/>
              <a:gdLst/>
              <a:ahLst/>
              <a:cxnLst/>
              <a:rect l="l" t="t" r="r" b="b"/>
              <a:pathLst>
                <a:path w="930910" h="513080">
                  <a:moveTo>
                    <a:pt x="0" y="512754"/>
                  </a:moveTo>
                  <a:lnTo>
                    <a:pt x="1312" y="512754"/>
                  </a:lnTo>
                  <a:lnTo>
                    <a:pt x="2749" y="512691"/>
                  </a:lnTo>
                  <a:lnTo>
                    <a:pt x="4187" y="512629"/>
                  </a:lnTo>
                  <a:lnTo>
                    <a:pt x="5624" y="512629"/>
                  </a:lnTo>
                  <a:lnTo>
                    <a:pt x="7062" y="512566"/>
                  </a:lnTo>
                  <a:lnTo>
                    <a:pt x="8499" y="512504"/>
                  </a:lnTo>
                  <a:lnTo>
                    <a:pt x="9937" y="512441"/>
                  </a:lnTo>
                  <a:lnTo>
                    <a:pt x="11375" y="512379"/>
                  </a:lnTo>
                  <a:lnTo>
                    <a:pt x="12812" y="512379"/>
                  </a:lnTo>
                  <a:lnTo>
                    <a:pt x="14187" y="512316"/>
                  </a:lnTo>
                  <a:lnTo>
                    <a:pt x="15625" y="512254"/>
                  </a:lnTo>
                  <a:lnTo>
                    <a:pt x="17062" y="512191"/>
                  </a:lnTo>
                  <a:lnTo>
                    <a:pt x="18500" y="512129"/>
                  </a:lnTo>
                  <a:lnTo>
                    <a:pt x="19937" y="512066"/>
                  </a:lnTo>
                  <a:lnTo>
                    <a:pt x="21375" y="512004"/>
                  </a:lnTo>
                  <a:lnTo>
                    <a:pt x="22812" y="511941"/>
                  </a:lnTo>
                  <a:lnTo>
                    <a:pt x="24250" y="511879"/>
                  </a:lnTo>
                  <a:lnTo>
                    <a:pt x="25687" y="511816"/>
                  </a:lnTo>
                  <a:lnTo>
                    <a:pt x="27125" y="511754"/>
                  </a:lnTo>
                  <a:lnTo>
                    <a:pt x="28562" y="511629"/>
                  </a:lnTo>
                  <a:lnTo>
                    <a:pt x="30000" y="511566"/>
                  </a:lnTo>
                  <a:lnTo>
                    <a:pt x="31437" y="511504"/>
                  </a:lnTo>
                  <a:lnTo>
                    <a:pt x="32875" y="511441"/>
                  </a:lnTo>
                  <a:lnTo>
                    <a:pt x="34312" y="511316"/>
                  </a:lnTo>
                  <a:lnTo>
                    <a:pt x="35750" y="511254"/>
                  </a:lnTo>
                  <a:lnTo>
                    <a:pt x="37187" y="511129"/>
                  </a:lnTo>
                  <a:lnTo>
                    <a:pt x="38625" y="511066"/>
                  </a:lnTo>
                  <a:lnTo>
                    <a:pt x="40062" y="510941"/>
                  </a:lnTo>
                  <a:lnTo>
                    <a:pt x="41500" y="510879"/>
                  </a:lnTo>
                  <a:lnTo>
                    <a:pt x="42937" y="510754"/>
                  </a:lnTo>
                  <a:lnTo>
                    <a:pt x="44375" y="510691"/>
                  </a:lnTo>
                  <a:lnTo>
                    <a:pt x="45812" y="510566"/>
                  </a:lnTo>
                  <a:lnTo>
                    <a:pt x="47250" y="510441"/>
                  </a:lnTo>
                  <a:lnTo>
                    <a:pt x="48687" y="510316"/>
                  </a:lnTo>
                  <a:lnTo>
                    <a:pt x="50125" y="510191"/>
                  </a:lnTo>
                  <a:lnTo>
                    <a:pt x="51562" y="510066"/>
                  </a:lnTo>
                  <a:lnTo>
                    <a:pt x="53000" y="509941"/>
                  </a:lnTo>
                  <a:lnTo>
                    <a:pt x="54437" y="509816"/>
                  </a:lnTo>
                  <a:lnTo>
                    <a:pt x="55875" y="509691"/>
                  </a:lnTo>
                  <a:lnTo>
                    <a:pt x="57312" y="509566"/>
                  </a:lnTo>
                  <a:lnTo>
                    <a:pt x="58750" y="509441"/>
                  </a:lnTo>
                  <a:lnTo>
                    <a:pt x="60187" y="509254"/>
                  </a:lnTo>
                  <a:lnTo>
                    <a:pt x="61625" y="509129"/>
                  </a:lnTo>
                  <a:lnTo>
                    <a:pt x="63062" y="509004"/>
                  </a:lnTo>
                  <a:lnTo>
                    <a:pt x="64500" y="508816"/>
                  </a:lnTo>
                  <a:lnTo>
                    <a:pt x="65937" y="508629"/>
                  </a:lnTo>
                  <a:lnTo>
                    <a:pt x="67375" y="508504"/>
                  </a:lnTo>
                  <a:lnTo>
                    <a:pt x="68812" y="508316"/>
                  </a:lnTo>
                  <a:lnTo>
                    <a:pt x="70250" y="508129"/>
                  </a:lnTo>
                  <a:lnTo>
                    <a:pt x="71688" y="507941"/>
                  </a:lnTo>
                  <a:lnTo>
                    <a:pt x="73125" y="507754"/>
                  </a:lnTo>
                  <a:lnTo>
                    <a:pt x="74563" y="507566"/>
                  </a:lnTo>
                  <a:lnTo>
                    <a:pt x="76000" y="507379"/>
                  </a:lnTo>
                  <a:lnTo>
                    <a:pt x="77438" y="507191"/>
                  </a:lnTo>
                  <a:lnTo>
                    <a:pt x="78813" y="506941"/>
                  </a:lnTo>
                  <a:lnTo>
                    <a:pt x="80250" y="506754"/>
                  </a:lnTo>
                  <a:lnTo>
                    <a:pt x="81688" y="506504"/>
                  </a:lnTo>
                  <a:lnTo>
                    <a:pt x="83125" y="506316"/>
                  </a:lnTo>
                  <a:lnTo>
                    <a:pt x="84563" y="506066"/>
                  </a:lnTo>
                  <a:lnTo>
                    <a:pt x="86000" y="505816"/>
                  </a:lnTo>
                  <a:lnTo>
                    <a:pt x="87438" y="505566"/>
                  </a:lnTo>
                  <a:lnTo>
                    <a:pt x="88875" y="505316"/>
                  </a:lnTo>
                  <a:lnTo>
                    <a:pt x="90313" y="505066"/>
                  </a:lnTo>
                  <a:lnTo>
                    <a:pt x="91750" y="504816"/>
                  </a:lnTo>
                  <a:lnTo>
                    <a:pt x="93188" y="504566"/>
                  </a:lnTo>
                  <a:lnTo>
                    <a:pt x="94625" y="504254"/>
                  </a:lnTo>
                  <a:lnTo>
                    <a:pt x="96063" y="503941"/>
                  </a:lnTo>
                  <a:lnTo>
                    <a:pt x="97500" y="503691"/>
                  </a:lnTo>
                  <a:lnTo>
                    <a:pt x="98938" y="503379"/>
                  </a:lnTo>
                  <a:lnTo>
                    <a:pt x="100375" y="503066"/>
                  </a:lnTo>
                  <a:lnTo>
                    <a:pt x="101813" y="502754"/>
                  </a:lnTo>
                  <a:lnTo>
                    <a:pt x="103250" y="502441"/>
                  </a:lnTo>
                  <a:lnTo>
                    <a:pt x="104688" y="502066"/>
                  </a:lnTo>
                  <a:lnTo>
                    <a:pt x="106125" y="501754"/>
                  </a:lnTo>
                  <a:lnTo>
                    <a:pt x="107563" y="501379"/>
                  </a:lnTo>
                  <a:lnTo>
                    <a:pt x="109000" y="501004"/>
                  </a:lnTo>
                  <a:lnTo>
                    <a:pt x="110438" y="500629"/>
                  </a:lnTo>
                  <a:lnTo>
                    <a:pt x="111875" y="500254"/>
                  </a:lnTo>
                  <a:lnTo>
                    <a:pt x="113313" y="499879"/>
                  </a:lnTo>
                  <a:lnTo>
                    <a:pt x="114750" y="499504"/>
                  </a:lnTo>
                  <a:lnTo>
                    <a:pt x="116188" y="499066"/>
                  </a:lnTo>
                  <a:lnTo>
                    <a:pt x="117625" y="498691"/>
                  </a:lnTo>
                  <a:lnTo>
                    <a:pt x="119063" y="498254"/>
                  </a:lnTo>
                  <a:lnTo>
                    <a:pt x="120500" y="497816"/>
                  </a:lnTo>
                  <a:lnTo>
                    <a:pt x="121938" y="497379"/>
                  </a:lnTo>
                  <a:lnTo>
                    <a:pt x="123375" y="496879"/>
                  </a:lnTo>
                  <a:lnTo>
                    <a:pt x="124813" y="496441"/>
                  </a:lnTo>
                  <a:lnTo>
                    <a:pt x="126250" y="495941"/>
                  </a:lnTo>
                  <a:lnTo>
                    <a:pt x="127688" y="495441"/>
                  </a:lnTo>
                  <a:lnTo>
                    <a:pt x="129125" y="494941"/>
                  </a:lnTo>
                  <a:lnTo>
                    <a:pt x="130563" y="494441"/>
                  </a:lnTo>
                  <a:lnTo>
                    <a:pt x="132001" y="493879"/>
                  </a:lnTo>
                  <a:lnTo>
                    <a:pt x="133438" y="493379"/>
                  </a:lnTo>
                  <a:lnTo>
                    <a:pt x="134876" y="492816"/>
                  </a:lnTo>
                  <a:lnTo>
                    <a:pt x="136313" y="492254"/>
                  </a:lnTo>
                  <a:lnTo>
                    <a:pt x="137751" y="491691"/>
                  </a:lnTo>
                  <a:lnTo>
                    <a:pt x="139188" y="491066"/>
                  </a:lnTo>
                  <a:lnTo>
                    <a:pt x="140626" y="490504"/>
                  </a:lnTo>
                  <a:lnTo>
                    <a:pt x="142063" y="489879"/>
                  </a:lnTo>
                  <a:lnTo>
                    <a:pt x="143438" y="489254"/>
                  </a:lnTo>
                  <a:lnTo>
                    <a:pt x="144876" y="488566"/>
                  </a:lnTo>
                  <a:lnTo>
                    <a:pt x="146313" y="487941"/>
                  </a:lnTo>
                  <a:lnTo>
                    <a:pt x="147751" y="487253"/>
                  </a:lnTo>
                  <a:lnTo>
                    <a:pt x="149188" y="486566"/>
                  </a:lnTo>
                  <a:lnTo>
                    <a:pt x="150626" y="485878"/>
                  </a:lnTo>
                  <a:lnTo>
                    <a:pt x="152063" y="485128"/>
                  </a:lnTo>
                  <a:lnTo>
                    <a:pt x="153501" y="484441"/>
                  </a:lnTo>
                  <a:lnTo>
                    <a:pt x="154938" y="483691"/>
                  </a:lnTo>
                  <a:lnTo>
                    <a:pt x="156376" y="482941"/>
                  </a:lnTo>
                  <a:lnTo>
                    <a:pt x="157813" y="482128"/>
                  </a:lnTo>
                  <a:lnTo>
                    <a:pt x="159251" y="481316"/>
                  </a:lnTo>
                  <a:lnTo>
                    <a:pt x="160688" y="480503"/>
                  </a:lnTo>
                  <a:lnTo>
                    <a:pt x="162126" y="479691"/>
                  </a:lnTo>
                  <a:lnTo>
                    <a:pt x="163563" y="478878"/>
                  </a:lnTo>
                  <a:lnTo>
                    <a:pt x="165001" y="478003"/>
                  </a:lnTo>
                  <a:lnTo>
                    <a:pt x="166438" y="477128"/>
                  </a:lnTo>
                  <a:lnTo>
                    <a:pt x="167876" y="476253"/>
                  </a:lnTo>
                  <a:lnTo>
                    <a:pt x="169313" y="475316"/>
                  </a:lnTo>
                  <a:lnTo>
                    <a:pt x="170751" y="474378"/>
                  </a:lnTo>
                  <a:lnTo>
                    <a:pt x="172188" y="473441"/>
                  </a:lnTo>
                  <a:lnTo>
                    <a:pt x="173626" y="472503"/>
                  </a:lnTo>
                  <a:lnTo>
                    <a:pt x="175063" y="471503"/>
                  </a:lnTo>
                  <a:lnTo>
                    <a:pt x="176501" y="470503"/>
                  </a:lnTo>
                  <a:lnTo>
                    <a:pt x="177938" y="469503"/>
                  </a:lnTo>
                  <a:lnTo>
                    <a:pt x="179376" y="468441"/>
                  </a:lnTo>
                  <a:lnTo>
                    <a:pt x="180813" y="467378"/>
                  </a:lnTo>
                  <a:lnTo>
                    <a:pt x="182251" y="466316"/>
                  </a:lnTo>
                  <a:lnTo>
                    <a:pt x="183688" y="465191"/>
                  </a:lnTo>
                  <a:lnTo>
                    <a:pt x="185126" y="464066"/>
                  </a:lnTo>
                  <a:lnTo>
                    <a:pt x="186563" y="462941"/>
                  </a:lnTo>
                  <a:lnTo>
                    <a:pt x="188001" y="461753"/>
                  </a:lnTo>
                  <a:lnTo>
                    <a:pt x="189438" y="460628"/>
                  </a:lnTo>
                  <a:lnTo>
                    <a:pt x="190876" y="459378"/>
                  </a:lnTo>
                  <a:lnTo>
                    <a:pt x="192313" y="458191"/>
                  </a:lnTo>
                  <a:lnTo>
                    <a:pt x="193751" y="456941"/>
                  </a:lnTo>
                  <a:lnTo>
                    <a:pt x="195189" y="455691"/>
                  </a:lnTo>
                  <a:lnTo>
                    <a:pt x="196626" y="454378"/>
                  </a:lnTo>
                  <a:lnTo>
                    <a:pt x="198064" y="453066"/>
                  </a:lnTo>
                  <a:lnTo>
                    <a:pt x="199501" y="451753"/>
                  </a:lnTo>
                  <a:lnTo>
                    <a:pt x="200939" y="450378"/>
                  </a:lnTo>
                  <a:lnTo>
                    <a:pt x="202376" y="449003"/>
                  </a:lnTo>
                  <a:lnTo>
                    <a:pt x="203814" y="447628"/>
                  </a:lnTo>
                  <a:lnTo>
                    <a:pt x="205251" y="446191"/>
                  </a:lnTo>
                  <a:lnTo>
                    <a:pt x="206689" y="444753"/>
                  </a:lnTo>
                  <a:lnTo>
                    <a:pt x="208064" y="443316"/>
                  </a:lnTo>
                  <a:lnTo>
                    <a:pt x="209501" y="441816"/>
                  </a:lnTo>
                  <a:lnTo>
                    <a:pt x="210939" y="440316"/>
                  </a:lnTo>
                  <a:lnTo>
                    <a:pt x="212376" y="438753"/>
                  </a:lnTo>
                  <a:lnTo>
                    <a:pt x="213814" y="437191"/>
                  </a:lnTo>
                  <a:lnTo>
                    <a:pt x="215251" y="435628"/>
                  </a:lnTo>
                  <a:lnTo>
                    <a:pt x="216689" y="434003"/>
                  </a:lnTo>
                  <a:lnTo>
                    <a:pt x="218126" y="432378"/>
                  </a:lnTo>
                  <a:lnTo>
                    <a:pt x="219564" y="430753"/>
                  </a:lnTo>
                  <a:lnTo>
                    <a:pt x="221001" y="429066"/>
                  </a:lnTo>
                  <a:lnTo>
                    <a:pt x="222439" y="427378"/>
                  </a:lnTo>
                  <a:lnTo>
                    <a:pt x="223876" y="425628"/>
                  </a:lnTo>
                  <a:lnTo>
                    <a:pt x="225314" y="423878"/>
                  </a:lnTo>
                  <a:lnTo>
                    <a:pt x="226751" y="422128"/>
                  </a:lnTo>
                  <a:lnTo>
                    <a:pt x="228189" y="420315"/>
                  </a:lnTo>
                  <a:lnTo>
                    <a:pt x="229626" y="418503"/>
                  </a:lnTo>
                  <a:lnTo>
                    <a:pt x="231064" y="416628"/>
                  </a:lnTo>
                  <a:lnTo>
                    <a:pt x="232501" y="414753"/>
                  </a:lnTo>
                  <a:lnTo>
                    <a:pt x="233939" y="412878"/>
                  </a:lnTo>
                  <a:lnTo>
                    <a:pt x="235376" y="410940"/>
                  </a:lnTo>
                  <a:lnTo>
                    <a:pt x="236814" y="409003"/>
                  </a:lnTo>
                  <a:lnTo>
                    <a:pt x="238251" y="407003"/>
                  </a:lnTo>
                  <a:lnTo>
                    <a:pt x="239689" y="405003"/>
                  </a:lnTo>
                  <a:lnTo>
                    <a:pt x="241126" y="403003"/>
                  </a:lnTo>
                  <a:lnTo>
                    <a:pt x="242564" y="400940"/>
                  </a:lnTo>
                  <a:lnTo>
                    <a:pt x="244001" y="398878"/>
                  </a:lnTo>
                  <a:lnTo>
                    <a:pt x="245439" y="396753"/>
                  </a:lnTo>
                  <a:lnTo>
                    <a:pt x="246876" y="394628"/>
                  </a:lnTo>
                  <a:lnTo>
                    <a:pt x="248314" y="392503"/>
                  </a:lnTo>
                  <a:lnTo>
                    <a:pt x="249751" y="390315"/>
                  </a:lnTo>
                  <a:lnTo>
                    <a:pt x="251189" y="388065"/>
                  </a:lnTo>
                  <a:lnTo>
                    <a:pt x="252626" y="385878"/>
                  </a:lnTo>
                  <a:lnTo>
                    <a:pt x="254064" y="383628"/>
                  </a:lnTo>
                  <a:lnTo>
                    <a:pt x="255502" y="381315"/>
                  </a:lnTo>
                  <a:lnTo>
                    <a:pt x="256939" y="379003"/>
                  </a:lnTo>
                  <a:lnTo>
                    <a:pt x="258377" y="376690"/>
                  </a:lnTo>
                  <a:lnTo>
                    <a:pt x="259814" y="374378"/>
                  </a:lnTo>
                  <a:lnTo>
                    <a:pt x="261252" y="372003"/>
                  </a:lnTo>
                  <a:lnTo>
                    <a:pt x="262689" y="369565"/>
                  </a:lnTo>
                  <a:lnTo>
                    <a:pt x="264127" y="367128"/>
                  </a:lnTo>
                  <a:lnTo>
                    <a:pt x="265564" y="364690"/>
                  </a:lnTo>
                  <a:lnTo>
                    <a:pt x="267002" y="362190"/>
                  </a:lnTo>
                  <a:lnTo>
                    <a:pt x="268439" y="359752"/>
                  </a:lnTo>
                  <a:lnTo>
                    <a:pt x="269877" y="357190"/>
                  </a:lnTo>
                  <a:lnTo>
                    <a:pt x="271314" y="354627"/>
                  </a:lnTo>
                  <a:lnTo>
                    <a:pt x="272689" y="352065"/>
                  </a:lnTo>
                  <a:lnTo>
                    <a:pt x="274127" y="349502"/>
                  </a:lnTo>
                  <a:lnTo>
                    <a:pt x="275564" y="346877"/>
                  </a:lnTo>
                  <a:lnTo>
                    <a:pt x="277002" y="344252"/>
                  </a:lnTo>
                  <a:lnTo>
                    <a:pt x="278439" y="341565"/>
                  </a:lnTo>
                  <a:lnTo>
                    <a:pt x="279877" y="338877"/>
                  </a:lnTo>
                  <a:lnTo>
                    <a:pt x="281314" y="336190"/>
                  </a:lnTo>
                  <a:lnTo>
                    <a:pt x="282752" y="333440"/>
                  </a:lnTo>
                  <a:lnTo>
                    <a:pt x="284189" y="330690"/>
                  </a:lnTo>
                  <a:lnTo>
                    <a:pt x="285627" y="327940"/>
                  </a:lnTo>
                  <a:lnTo>
                    <a:pt x="287064" y="325127"/>
                  </a:lnTo>
                  <a:lnTo>
                    <a:pt x="288502" y="322315"/>
                  </a:lnTo>
                  <a:lnTo>
                    <a:pt x="289939" y="319502"/>
                  </a:lnTo>
                  <a:lnTo>
                    <a:pt x="291377" y="316627"/>
                  </a:lnTo>
                  <a:lnTo>
                    <a:pt x="292814" y="313752"/>
                  </a:lnTo>
                  <a:lnTo>
                    <a:pt x="294252" y="310877"/>
                  </a:lnTo>
                  <a:lnTo>
                    <a:pt x="295689" y="307940"/>
                  </a:lnTo>
                  <a:lnTo>
                    <a:pt x="297127" y="305002"/>
                  </a:lnTo>
                  <a:lnTo>
                    <a:pt x="298564" y="302064"/>
                  </a:lnTo>
                  <a:lnTo>
                    <a:pt x="300002" y="299064"/>
                  </a:lnTo>
                  <a:lnTo>
                    <a:pt x="301439" y="296064"/>
                  </a:lnTo>
                  <a:lnTo>
                    <a:pt x="302877" y="293064"/>
                  </a:lnTo>
                  <a:lnTo>
                    <a:pt x="304314" y="290064"/>
                  </a:lnTo>
                  <a:lnTo>
                    <a:pt x="305752" y="287002"/>
                  </a:lnTo>
                  <a:lnTo>
                    <a:pt x="307189" y="284002"/>
                  </a:lnTo>
                  <a:lnTo>
                    <a:pt x="308627" y="280939"/>
                  </a:lnTo>
                  <a:lnTo>
                    <a:pt x="310064" y="277814"/>
                  </a:lnTo>
                  <a:lnTo>
                    <a:pt x="311502" y="274752"/>
                  </a:lnTo>
                  <a:lnTo>
                    <a:pt x="312939" y="271627"/>
                  </a:lnTo>
                  <a:lnTo>
                    <a:pt x="314377" y="268502"/>
                  </a:lnTo>
                  <a:lnTo>
                    <a:pt x="315815" y="265377"/>
                  </a:lnTo>
                  <a:lnTo>
                    <a:pt x="317252" y="262189"/>
                  </a:lnTo>
                  <a:lnTo>
                    <a:pt x="318690" y="259064"/>
                  </a:lnTo>
                  <a:lnTo>
                    <a:pt x="320127" y="255877"/>
                  </a:lnTo>
                  <a:lnTo>
                    <a:pt x="321565" y="252689"/>
                  </a:lnTo>
                  <a:lnTo>
                    <a:pt x="323002" y="249502"/>
                  </a:lnTo>
                  <a:lnTo>
                    <a:pt x="324440" y="246252"/>
                  </a:lnTo>
                  <a:lnTo>
                    <a:pt x="325877" y="243064"/>
                  </a:lnTo>
                  <a:lnTo>
                    <a:pt x="327315" y="239814"/>
                  </a:lnTo>
                  <a:lnTo>
                    <a:pt x="328752" y="236626"/>
                  </a:lnTo>
                  <a:lnTo>
                    <a:pt x="330190" y="233376"/>
                  </a:lnTo>
                  <a:lnTo>
                    <a:pt x="331627" y="230126"/>
                  </a:lnTo>
                  <a:lnTo>
                    <a:pt x="333065" y="226876"/>
                  </a:lnTo>
                  <a:lnTo>
                    <a:pt x="334502" y="223626"/>
                  </a:lnTo>
                  <a:lnTo>
                    <a:pt x="335940" y="220376"/>
                  </a:lnTo>
                  <a:lnTo>
                    <a:pt x="337315" y="217126"/>
                  </a:lnTo>
                  <a:lnTo>
                    <a:pt x="338752" y="213814"/>
                  </a:lnTo>
                  <a:lnTo>
                    <a:pt x="340190" y="210564"/>
                  </a:lnTo>
                  <a:lnTo>
                    <a:pt x="341627" y="207314"/>
                  </a:lnTo>
                  <a:lnTo>
                    <a:pt x="343065" y="204001"/>
                  </a:lnTo>
                  <a:lnTo>
                    <a:pt x="344502" y="200751"/>
                  </a:lnTo>
                  <a:lnTo>
                    <a:pt x="345940" y="197501"/>
                  </a:lnTo>
                  <a:lnTo>
                    <a:pt x="347377" y="194189"/>
                  </a:lnTo>
                  <a:lnTo>
                    <a:pt x="348815" y="190939"/>
                  </a:lnTo>
                  <a:lnTo>
                    <a:pt x="350252" y="187689"/>
                  </a:lnTo>
                  <a:lnTo>
                    <a:pt x="351690" y="184439"/>
                  </a:lnTo>
                  <a:lnTo>
                    <a:pt x="353127" y="181126"/>
                  </a:lnTo>
                  <a:lnTo>
                    <a:pt x="354565" y="177876"/>
                  </a:lnTo>
                  <a:lnTo>
                    <a:pt x="356002" y="174626"/>
                  </a:lnTo>
                  <a:lnTo>
                    <a:pt x="357440" y="171438"/>
                  </a:lnTo>
                  <a:lnTo>
                    <a:pt x="358877" y="168188"/>
                  </a:lnTo>
                  <a:lnTo>
                    <a:pt x="360315" y="164938"/>
                  </a:lnTo>
                  <a:lnTo>
                    <a:pt x="361752" y="161751"/>
                  </a:lnTo>
                  <a:lnTo>
                    <a:pt x="363190" y="158501"/>
                  </a:lnTo>
                  <a:lnTo>
                    <a:pt x="364627" y="155313"/>
                  </a:lnTo>
                  <a:lnTo>
                    <a:pt x="366065" y="152126"/>
                  </a:lnTo>
                  <a:lnTo>
                    <a:pt x="367502" y="148938"/>
                  </a:lnTo>
                  <a:lnTo>
                    <a:pt x="368940" y="145813"/>
                  </a:lnTo>
                  <a:lnTo>
                    <a:pt x="370377" y="142626"/>
                  </a:lnTo>
                  <a:lnTo>
                    <a:pt x="371815" y="139501"/>
                  </a:lnTo>
                  <a:lnTo>
                    <a:pt x="373252" y="136376"/>
                  </a:lnTo>
                  <a:lnTo>
                    <a:pt x="374690" y="133251"/>
                  </a:lnTo>
                  <a:lnTo>
                    <a:pt x="376128" y="130188"/>
                  </a:lnTo>
                  <a:lnTo>
                    <a:pt x="377565" y="127126"/>
                  </a:lnTo>
                  <a:lnTo>
                    <a:pt x="379003" y="124063"/>
                  </a:lnTo>
                  <a:lnTo>
                    <a:pt x="380440" y="121063"/>
                  </a:lnTo>
                  <a:lnTo>
                    <a:pt x="381878" y="118000"/>
                  </a:lnTo>
                  <a:lnTo>
                    <a:pt x="383315" y="115000"/>
                  </a:lnTo>
                  <a:lnTo>
                    <a:pt x="384753" y="112063"/>
                  </a:lnTo>
                  <a:lnTo>
                    <a:pt x="386190" y="109125"/>
                  </a:lnTo>
                  <a:lnTo>
                    <a:pt x="387628" y="106188"/>
                  </a:lnTo>
                  <a:lnTo>
                    <a:pt x="389065" y="103313"/>
                  </a:lnTo>
                  <a:lnTo>
                    <a:pt x="390503" y="100438"/>
                  </a:lnTo>
                  <a:lnTo>
                    <a:pt x="399128" y="83750"/>
                  </a:lnTo>
                  <a:lnTo>
                    <a:pt x="400565" y="81063"/>
                  </a:lnTo>
                  <a:lnTo>
                    <a:pt x="401940" y="78438"/>
                  </a:lnTo>
                  <a:lnTo>
                    <a:pt x="403378" y="75813"/>
                  </a:lnTo>
                  <a:lnTo>
                    <a:pt x="404815" y="73188"/>
                  </a:lnTo>
                  <a:lnTo>
                    <a:pt x="406253" y="70688"/>
                  </a:lnTo>
                  <a:lnTo>
                    <a:pt x="407690" y="68125"/>
                  </a:lnTo>
                  <a:lnTo>
                    <a:pt x="409128" y="65688"/>
                  </a:lnTo>
                  <a:lnTo>
                    <a:pt x="410565" y="63250"/>
                  </a:lnTo>
                  <a:lnTo>
                    <a:pt x="412003" y="60812"/>
                  </a:lnTo>
                  <a:lnTo>
                    <a:pt x="413440" y="58437"/>
                  </a:lnTo>
                  <a:lnTo>
                    <a:pt x="414878" y="56125"/>
                  </a:lnTo>
                  <a:lnTo>
                    <a:pt x="416315" y="53812"/>
                  </a:lnTo>
                  <a:lnTo>
                    <a:pt x="417753" y="51562"/>
                  </a:lnTo>
                  <a:lnTo>
                    <a:pt x="419190" y="49375"/>
                  </a:lnTo>
                  <a:lnTo>
                    <a:pt x="420628" y="47187"/>
                  </a:lnTo>
                  <a:lnTo>
                    <a:pt x="427815" y="37000"/>
                  </a:lnTo>
                  <a:lnTo>
                    <a:pt x="429253" y="35062"/>
                  </a:lnTo>
                  <a:lnTo>
                    <a:pt x="430690" y="33187"/>
                  </a:lnTo>
                  <a:lnTo>
                    <a:pt x="432128" y="31375"/>
                  </a:lnTo>
                  <a:lnTo>
                    <a:pt x="433565" y="29625"/>
                  </a:lnTo>
                  <a:lnTo>
                    <a:pt x="435003" y="27875"/>
                  </a:lnTo>
                  <a:lnTo>
                    <a:pt x="436440" y="26187"/>
                  </a:lnTo>
                  <a:lnTo>
                    <a:pt x="437878" y="24562"/>
                  </a:lnTo>
                  <a:lnTo>
                    <a:pt x="439316" y="23000"/>
                  </a:lnTo>
                  <a:lnTo>
                    <a:pt x="440753" y="21437"/>
                  </a:lnTo>
                  <a:lnTo>
                    <a:pt x="442191" y="19937"/>
                  </a:lnTo>
                  <a:lnTo>
                    <a:pt x="443628" y="18500"/>
                  </a:lnTo>
                  <a:lnTo>
                    <a:pt x="445066" y="17125"/>
                  </a:lnTo>
                  <a:lnTo>
                    <a:pt x="446503" y="15812"/>
                  </a:lnTo>
                  <a:lnTo>
                    <a:pt x="447941" y="14500"/>
                  </a:lnTo>
                  <a:lnTo>
                    <a:pt x="449378" y="13312"/>
                  </a:lnTo>
                  <a:lnTo>
                    <a:pt x="450816" y="12125"/>
                  </a:lnTo>
                  <a:lnTo>
                    <a:pt x="452253" y="11000"/>
                  </a:lnTo>
                  <a:lnTo>
                    <a:pt x="453691" y="9937"/>
                  </a:lnTo>
                  <a:lnTo>
                    <a:pt x="455128" y="8875"/>
                  </a:lnTo>
                  <a:lnTo>
                    <a:pt x="456566" y="7937"/>
                  </a:lnTo>
                  <a:lnTo>
                    <a:pt x="469441" y="1750"/>
                  </a:lnTo>
                  <a:lnTo>
                    <a:pt x="470878" y="1312"/>
                  </a:lnTo>
                  <a:lnTo>
                    <a:pt x="479503" y="0"/>
                  </a:lnTo>
                  <a:lnTo>
                    <a:pt x="480941" y="0"/>
                  </a:lnTo>
                  <a:lnTo>
                    <a:pt x="482378" y="62"/>
                  </a:lnTo>
                  <a:lnTo>
                    <a:pt x="483816" y="125"/>
                  </a:lnTo>
                  <a:lnTo>
                    <a:pt x="496753" y="3562"/>
                  </a:lnTo>
                  <a:lnTo>
                    <a:pt x="498191" y="4187"/>
                  </a:lnTo>
                  <a:lnTo>
                    <a:pt x="499629" y="4937"/>
                  </a:lnTo>
                  <a:lnTo>
                    <a:pt x="501066" y="5687"/>
                  </a:lnTo>
                  <a:lnTo>
                    <a:pt x="502504" y="6500"/>
                  </a:lnTo>
                  <a:lnTo>
                    <a:pt x="509691" y="11437"/>
                  </a:lnTo>
                  <a:lnTo>
                    <a:pt x="511129" y="12562"/>
                  </a:lnTo>
                  <a:lnTo>
                    <a:pt x="512566" y="13750"/>
                  </a:lnTo>
                  <a:lnTo>
                    <a:pt x="514004" y="15000"/>
                  </a:lnTo>
                  <a:lnTo>
                    <a:pt x="515441" y="16312"/>
                  </a:lnTo>
                  <a:lnTo>
                    <a:pt x="516879" y="17687"/>
                  </a:lnTo>
                  <a:lnTo>
                    <a:pt x="518316" y="19062"/>
                  </a:lnTo>
                  <a:lnTo>
                    <a:pt x="519754" y="20500"/>
                  </a:lnTo>
                  <a:lnTo>
                    <a:pt x="521191" y="22062"/>
                  </a:lnTo>
                  <a:lnTo>
                    <a:pt x="522629" y="23562"/>
                  </a:lnTo>
                  <a:lnTo>
                    <a:pt x="524066" y="25187"/>
                  </a:lnTo>
                  <a:lnTo>
                    <a:pt x="525504" y="26812"/>
                  </a:lnTo>
                  <a:lnTo>
                    <a:pt x="526941" y="28562"/>
                  </a:lnTo>
                  <a:lnTo>
                    <a:pt x="528379" y="30312"/>
                  </a:lnTo>
                  <a:lnTo>
                    <a:pt x="529816" y="32062"/>
                  </a:lnTo>
                  <a:lnTo>
                    <a:pt x="531191" y="33937"/>
                  </a:lnTo>
                  <a:lnTo>
                    <a:pt x="532629" y="35812"/>
                  </a:lnTo>
                  <a:lnTo>
                    <a:pt x="534066" y="37750"/>
                  </a:lnTo>
                  <a:lnTo>
                    <a:pt x="535504" y="39687"/>
                  </a:lnTo>
                  <a:lnTo>
                    <a:pt x="536941" y="41750"/>
                  </a:lnTo>
                  <a:lnTo>
                    <a:pt x="538379" y="43812"/>
                  </a:lnTo>
                  <a:lnTo>
                    <a:pt x="545566" y="54750"/>
                  </a:lnTo>
                  <a:lnTo>
                    <a:pt x="547004" y="57000"/>
                  </a:lnTo>
                  <a:lnTo>
                    <a:pt x="548441" y="59375"/>
                  </a:lnTo>
                  <a:lnTo>
                    <a:pt x="549879" y="61750"/>
                  </a:lnTo>
                  <a:lnTo>
                    <a:pt x="551316" y="64188"/>
                  </a:lnTo>
                  <a:lnTo>
                    <a:pt x="552754" y="66625"/>
                  </a:lnTo>
                  <a:lnTo>
                    <a:pt x="554191" y="69125"/>
                  </a:lnTo>
                  <a:lnTo>
                    <a:pt x="555629" y="71625"/>
                  </a:lnTo>
                  <a:lnTo>
                    <a:pt x="557066" y="74188"/>
                  </a:lnTo>
                  <a:lnTo>
                    <a:pt x="558504" y="76813"/>
                  </a:lnTo>
                  <a:lnTo>
                    <a:pt x="559942" y="79438"/>
                  </a:lnTo>
                  <a:lnTo>
                    <a:pt x="561379" y="82125"/>
                  </a:lnTo>
                  <a:lnTo>
                    <a:pt x="562817" y="84813"/>
                  </a:lnTo>
                  <a:lnTo>
                    <a:pt x="564254" y="87500"/>
                  </a:lnTo>
                  <a:lnTo>
                    <a:pt x="565692" y="90250"/>
                  </a:lnTo>
                  <a:lnTo>
                    <a:pt x="567129" y="93063"/>
                  </a:lnTo>
                  <a:lnTo>
                    <a:pt x="568567" y="95813"/>
                  </a:lnTo>
                  <a:lnTo>
                    <a:pt x="570004" y="98688"/>
                  </a:lnTo>
                  <a:lnTo>
                    <a:pt x="571442" y="101563"/>
                  </a:lnTo>
                  <a:lnTo>
                    <a:pt x="572879" y="104438"/>
                  </a:lnTo>
                  <a:lnTo>
                    <a:pt x="574317" y="107313"/>
                  </a:lnTo>
                  <a:lnTo>
                    <a:pt x="575754" y="110250"/>
                  </a:lnTo>
                  <a:lnTo>
                    <a:pt x="577192" y="113188"/>
                  </a:lnTo>
                  <a:lnTo>
                    <a:pt x="578629" y="116188"/>
                  </a:lnTo>
                  <a:lnTo>
                    <a:pt x="580067" y="119188"/>
                  </a:lnTo>
                  <a:lnTo>
                    <a:pt x="581504" y="122188"/>
                  </a:lnTo>
                  <a:lnTo>
                    <a:pt x="582942" y="125251"/>
                  </a:lnTo>
                  <a:lnTo>
                    <a:pt x="584379" y="128313"/>
                  </a:lnTo>
                  <a:lnTo>
                    <a:pt x="585817" y="131376"/>
                  </a:lnTo>
                  <a:lnTo>
                    <a:pt x="587254" y="134501"/>
                  </a:lnTo>
                  <a:lnTo>
                    <a:pt x="588692" y="137626"/>
                  </a:lnTo>
                  <a:lnTo>
                    <a:pt x="590129" y="140751"/>
                  </a:lnTo>
                  <a:lnTo>
                    <a:pt x="591567" y="143876"/>
                  </a:lnTo>
                  <a:lnTo>
                    <a:pt x="593004" y="147001"/>
                  </a:lnTo>
                  <a:lnTo>
                    <a:pt x="594442" y="150188"/>
                  </a:lnTo>
                  <a:lnTo>
                    <a:pt x="595817" y="153376"/>
                  </a:lnTo>
                  <a:lnTo>
                    <a:pt x="597254" y="156563"/>
                  </a:lnTo>
                  <a:lnTo>
                    <a:pt x="598692" y="159751"/>
                  </a:lnTo>
                  <a:lnTo>
                    <a:pt x="600129" y="163001"/>
                  </a:lnTo>
                  <a:lnTo>
                    <a:pt x="601567" y="166188"/>
                  </a:lnTo>
                  <a:lnTo>
                    <a:pt x="603004" y="169438"/>
                  </a:lnTo>
                  <a:lnTo>
                    <a:pt x="604442" y="172688"/>
                  </a:lnTo>
                  <a:lnTo>
                    <a:pt x="605879" y="175938"/>
                  </a:lnTo>
                  <a:lnTo>
                    <a:pt x="607317" y="179188"/>
                  </a:lnTo>
                  <a:lnTo>
                    <a:pt x="608754" y="182438"/>
                  </a:lnTo>
                  <a:lnTo>
                    <a:pt x="610192" y="185689"/>
                  </a:lnTo>
                  <a:lnTo>
                    <a:pt x="611629" y="188939"/>
                  </a:lnTo>
                  <a:lnTo>
                    <a:pt x="613067" y="192189"/>
                  </a:lnTo>
                  <a:lnTo>
                    <a:pt x="614504" y="195501"/>
                  </a:lnTo>
                  <a:lnTo>
                    <a:pt x="615942" y="198751"/>
                  </a:lnTo>
                  <a:lnTo>
                    <a:pt x="617379" y="202001"/>
                  </a:lnTo>
                  <a:lnTo>
                    <a:pt x="618817" y="205314"/>
                  </a:lnTo>
                  <a:lnTo>
                    <a:pt x="620255" y="208564"/>
                  </a:lnTo>
                  <a:lnTo>
                    <a:pt x="621692" y="211814"/>
                  </a:lnTo>
                  <a:lnTo>
                    <a:pt x="623130" y="215126"/>
                  </a:lnTo>
                  <a:lnTo>
                    <a:pt x="624567" y="218376"/>
                  </a:lnTo>
                  <a:lnTo>
                    <a:pt x="626005" y="221626"/>
                  </a:lnTo>
                  <a:lnTo>
                    <a:pt x="627442" y="224876"/>
                  </a:lnTo>
                  <a:lnTo>
                    <a:pt x="628880" y="228126"/>
                  </a:lnTo>
                  <a:lnTo>
                    <a:pt x="630317" y="231376"/>
                  </a:lnTo>
                  <a:lnTo>
                    <a:pt x="631755" y="234626"/>
                  </a:lnTo>
                  <a:lnTo>
                    <a:pt x="633192" y="237876"/>
                  </a:lnTo>
                  <a:lnTo>
                    <a:pt x="634630" y="241126"/>
                  </a:lnTo>
                  <a:lnTo>
                    <a:pt x="636067" y="244314"/>
                  </a:lnTo>
                  <a:lnTo>
                    <a:pt x="637505" y="247502"/>
                  </a:lnTo>
                  <a:lnTo>
                    <a:pt x="638942" y="250752"/>
                  </a:lnTo>
                  <a:lnTo>
                    <a:pt x="640380" y="253939"/>
                  </a:lnTo>
                  <a:lnTo>
                    <a:pt x="641817" y="257127"/>
                  </a:lnTo>
                  <a:lnTo>
                    <a:pt x="643255" y="260252"/>
                  </a:lnTo>
                  <a:lnTo>
                    <a:pt x="644692" y="263439"/>
                  </a:lnTo>
                  <a:lnTo>
                    <a:pt x="646130" y="266564"/>
                  </a:lnTo>
                  <a:lnTo>
                    <a:pt x="647567" y="269689"/>
                  </a:lnTo>
                  <a:lnTo>
                    <a:pt x="649005" y="272814"/>
                  </a:lnTo>
                  <a:lnTo>
                    <a:pt x="650442" y="275939"/>
                  </a:lnTo>
                  <a:lnTo>
                    <a:pt x="651880" y="279002"/>
                  </a:lnTo>
                  <a:lnTo>
                    <a:pt x="653317" y="282127"/>
                  </a:lnTo>
                  <a:lnTo>
                    <a:pt x="654755" y="285189"/>
                  </a:lnTo>
                  <a:lnTo>
                    <a:pt x="656192" y="288189"/>
                  </a:lnTo>
                  <a:lnTo>
                    <a:pt x="657630" y="291252"/>
                  </a:lnTo>
                  <a:lnTo>
                    <a:pt x="659067" y="294252"/>
                  </a:lnTo>
                  <a:lnTo>
                    <a:pt x="660442" y="297252"/>
                  </a:lnTo>
                  <a:lnTo>
                    <a:pt x="661880" y="300252"/>
                  </a:lnTo>
                  <a:lnTo>
                    <a:pt x="663317" y="303189"/>
                  </a:lnTo>
                  <a:lnTo>
                    <a:pt x="664755" y="306127"/>
                  </a:lnTo>
                  <a:lnTo>
                    <a:pt x="666192" y="309065"/>
                  </a:lnTo>
                  <a:lnTo>
                    <a:pt x="667630" y="312002"/>
                  </a:lnTo>
                  <a:lnTo>
                    <a:pt x="669067" y="314877"/>
                  </a:lnTo>
                  <a:lnTo>
                    <a:pt x="670505" y="317752"/>
                  </a:lnTo>
                  <a:lnTo>
                    <a:pt x="671942" y="320565"/>
                  </a:lnTo>
                  <a:lnTo>
                    <a:pt x="673380" y="323440"/>
                  </a:lnTo>
                  <a:lnTo>
                    <a:pt x="674817" y="326190"/>
                  </a:lnTo>
                  <a:lnTo>
                    <a:pt x="676255" y="329002"/>
                  </a:lnTo>
                  <a:lnTo>
                    <a:pt x="677692" y="331752"/>
                  </a:lnTo>
                  <a:lnTo>
                    <a:pt x="679130" y="334502"/>
                  </a:lnTo>
                  <a:lnTo>
                    <a:pt x="680567" y="337252"/>
                  </a:lnTo>
                  <a:lnTo>
                    <a:pt x="682005" y="339940"/>
                  </a:lnTo>
                  <a:lnTo>
                    <a:pt x="683443" y="342627"/>
                  </a:lnTo>
                  <a:lnTo>
                    <a:pt x="684880" y="345252"/>
                  </a:lnTo>
                  <a:lnTo>
                    <a:pt x="686318" y="347877"/>
                  </a:lnTo>
                  <a:lnTo>
                    <a:pt x="687755" y="350502"/>
                  </a:lnTo>
                  <a:lnTo>
                    <a:pt x="689193" y="353065"/>
                  </a:lnTo>
                  <a:lnTo>
                    <a:pt x="690630" y="355627"/>
                  </a:lnTo>
                  <a:lnTo>
                    <a:pt x="692068" y="358190"/>
                  </a:lnTo>
                  <a:lnTo>
                    <a:pt x="693505" y="360690"/>
                  </a:lnTo>
                  <a:lnTo>
                    <a:pt x="694943" y="363190"/>
                  </a:lnTo>
                  <a:lnTo>
                    <a:pt x="696380" y="365627"/>
                  </a:lnTo>
                  <a:lnTo>
                    <a:pt x="697818" y="368128"/>
                  </a:lnTo>
                  <a:lnTo>
                    <a:pt x="699255" y="370503"/>
                  </a:lnTo>
                  <a:lnTo>
                    <a:pt x="700693" y="372878"/>
                  </a:lnTo>
                  <a:lnTo>
                    <a:pt x="702130" y="375253"/>
                  </a:lnTo>
                  <a:lnTo>
                    <a:pt x="703568" y="377628"/>
                  </a:lnTo>
                  <a:lnTo>
                    <a:pt x="705005" y="379940"/>
                  </a:lnTo>
                  <a:lnTo>
                    <a:pt x="706443" y="382253"/>
                  </a:lnTo>
                  <a:lnTo>
                    <a:pt x="707880" y="384503"/>
                  </a:lnTo>
                  <a:lnTo>
                    <a:pt x="709318" y="386753"/>
                  </a:lnTo>
                  <a:lnTo>
                    <a:pt x="710755" y="388940"/>
                  </a:lnTo>
                  <a:lnTo>
                    <a:pt x="712193" y="391128"/>
                  </a:lnTo>
                  <a:lnTo>
                    <a:pt x="713630" y="393315"/>
                  </a:lnTo>
                  <a:lnTo>
                    <a:pt x="715068" y="395440"/>
                  </a:lnTo>
                  <a:lnTo>
                    <a:pt x="716505" y="397565"/>
                  </a:lnTo>
                  <a:lnTo>
                    <a:pt x="717943" y="399690"/>
                  </a:lnTo>
                  <a:lnTo>
                    <a:pt x="719380" y="401753"/>
                  </a:lnTo>
                  <a:lnTo>
                    <a:pt x="720818" y="403753"/>
                  </a:lnTo>
                  <a:lnTo>
                    <a:pt x="722255" y="405815"/>
                  </a:lnTo>
                  <a:lnTo>
                    <a:pt x="723693" y="407753"/>
                  </a:lnTo>
                  <a:lnTo>
                    <a:pt x="725068" y="409753"/>
                  </a:lnTo>
                  <a:lnTo>
                    <a:pt x="726505" y="411690"/>
                  </a:lnTo>
                  <a:lnTo>
                    <a:pt x="727943" y="413628"/>
                  </a:lnTo>
                  <a:lnTo>
                    <a:pt x="729380" y="415503"/>
                  </a:lnTo>
                  <a:lnTo>
                    <a:pt x="730818" y="417378"/>
                  </a:lnTo>
                  <a:lnTo>
                    <a:pt x="732255" y="419190"/>
                  </a:lnTo>
                  <a:lnTo>
                    <a:pt x="733693" y="421003"/>
                  </a:lnTo>
                  <a:lnTo>
                    <a:pt x="735130" y="422815"/>
                  </a:lnTo>
                  <a:lnTo>
                    <a:pt x="736568" y="424565"/>
                  </a:lnTo>
                  <a:lnTo>
                    <a:pt x="738005" y="426315"/>
                  </a:lnTo>
                  <a:lnTo>
                    <a:pt x="739443" y="428003"/>
                  </a:lnTo>
                  <a:lnTo>
                    <a:pt x="740880" y="429691"/>
                  </a:lnTo>
                  <a:lnTo>
                    <a:pt x="742318" y="431378"/>
                  </a:lnTo>
                  <a:lnTo>
                    <a:pt x="743756" y="433003"/>
                  </a:lnTo>
                  <a:lnTo>
                    <a:pt x="745193" y="434628"/>
                  </a:lnTo>
                  <a:lnTo>
                    <a:pt x="746631" y="436253"/>
                  </a:lnTo>
                  <a:lnTo>
                    <a:pt x="748068" y="437816"/>
                  </a:lnTo>
                  <a:lnTo>
                    <a:pt x="749506" y="439378"/>
                  </a:lnTo>
                  <a:lnTo>
                    <a:pt x="750943" y="440878"/>
                  </a:lnTo>
                  <a:lnTo>
                    <a:pt x="752381" y="442378"/>
                  </a:lnTo>
                  <a:lnTo>
                    <a:pt x="753818" y="443878"/>
                  </a:lnTo>
                  <a:lnTo>
                    <a:pt x="755256" y="445316"/>
                  </a:lnTo>
                  <a:lnTo>
                    <a:pt x="756693" y="446753"/>
                  </a:lnTo>
                  <a:lnTo>
                    <a:pt x="758131" y="448191"/>
                  </a:lnTo>
                  <a:lnTo>
                    <a:pt x="759568" y="449566"/>
                  </a:lnTo>
                  <a:lnTo>
                    <a:pt x="761006" y="450941"/>
                  </a:lnTo>
                  <a:lnTo>
                    <a:pt x="762443" y="452253"/>
                  </a:lnTo>
                  <a:lnTo>
                    <a:pt x="763881" y="453566"/>
                  </a:lnTo>
                  <a:lnTo>
                    <a:pt x="765318" y="454878"/>
                  </a:lnTo>
                  <a:lnTo>
                    <a:pt x="766756" y="456191"/>
                  </a:lnTo>
                  <a:lnTo>
                    <a:pt x="768193" y="457441"/>
                  </a:lnTo>
                  <a:lnTo>
                    <a:pt x="769631" y="458628"/>
                  </a:lnTo>
                  <a:lnTo>
                    <a:pt x="771068" y="459878"/>
                  </a:lnTo>
                  <a:lnTo>
                    <a:pt x="772506" y="461066"/>
                  </a:lnTo>
                  <a:lnTo>
                    <a:pt x="773943" y="462253"/>
                  </a:lnTo>
                  <a:lnTo>
                    <a:pt x="775381" y="463378"/>
                  </a:lnTo>
                  <a:lnTo>
                    <a:pt x="776818" y="464503"/>
                  </a:lnTo>
                  <a:lnTo>
                    <a:pt x="778256" y="465628"/>
                  </a:lnTo>
                  <a:lnTo>
                    <a:pt x="779693" y="466691"/>
                  </a:lnTo>
                  <a:lnTo>
                    <a:pt x="781131" y="467816"/>
                  </a:lnTo>
                  <a:lnTo>
                    <a:pt x="782568" y="468816"/>
                  </a:lnTo>
                  <a:lnTo>
                    <a:pt x="784006" y="469878"/>
                  </a:lnTo>
                  <a:lnTo>
                    <a:pt x="785443" y="470878"/>
                  </a:lnTo>
                  <a:lnTo>
                    <a:pt x="786881" y="471878"/>
                  </a:lnTo>
                  <a:lnTo>
                    <a:pt x="788318" y="472878"/>
                  </a:lnTo>
                  <a:lnTo>
                    <a:pt x="789693" y="473816"/>
                  </a:lnTo>
                  <a:lnTo>
                    <a:pt x="791131" y="474753"/>
                  </a:lnTo>
                  <a:lnTo>
                    <a:pt x="792568" y="475691"/>
                  </a:lnTo>
                  <a:lnTo>
                    <a:pt x="794006" y="476566"/>
                  </a:lnTo>
                  <a:lnTo>
                    <a:pt x="795443" y="477503"/>
                  </a:lnTo>
                  <a:lnTo>
                    <a:pt x="796881" y="478316"/>
                  </a:lnTo>
                  <a:lnTo>
                    <a:pt x="798318" y="479191"/>
                  </a:lnTo>
                  <a:lnTo>
                    <a:pt x="799756" y="480003"/>
                  </a:lnTo>
                  <a:lnTo>
                    <a:pt x="801193" y="480878"/>
                  </a:lnTo>
                  <a:lnTo>
                    <a:pt x="802631" y="481628"/>
                  </a:lnTo>
                  <a:lnTo>
                    <a:pt x="804069" y="482441"/>
                  </a:lnTo>
                  <a:lnTo>
                    <a:pt x="805506" y="483191"/>
                  </a:lnTo>
                  <a:lnTo>
                    <a:pt x="806944" y="483941"/>
                  </a:lnTo>
                  <a:lnTo>
                    <a:pt x="808381" y="484691"/>
                  </a:lnTo>
                  <a:lnTo>
                    <a:pt x="809819" y="485441"/>
                  </a:lnTo>
                  <a:lnTo>
                    <a:pt x="811256" y="486128"/>
                  </a:lnTo>
                  <a:lnTo>
                    <a:pt x="812694" y="486816"/>
                  </a:lnTo>
                  <a:lnTo>
                    <a:pt x="814131" y="487503"/>
                  </a:lnTo>
                  <a:lnTo>
                    <a:pt x="815569" y="488191"/>
                  </a:lnTo>
                  <a:lnTo>
                    <a:pt x="817006" y="488816"/>
                  </a:lnTo>
                  <a:lnTo>
                    <a:pt x="818444" y="489504"/>
                  </a:lnTo>
                  <a:lnTo>
                    <a:pt x="819881" y="490129"/>
                  </a:lnTo>
                  <a:lnTo>
                    <a:pt x="821319" y="490691"/>
                  </a:lnTo>
                  <a:lnTo>
                    <a:pt x="822756" y="491316"/>
                  </a:lnTo>
                  <a:lnTo>
                    <a:pt x="824194" y="491879"/>
                  </a:lnTo>
                  <a:lnTo>
                    <a:pt x="825631" y="492441"/>
                  </a:lnTo>
                  <a:lnTo>
                    <a:pt x="827069" y="493004"/>
                  </a:lnTo>
                  <a:lnTo>
                    <a:pt x="828506" y="493566"/>
                  </a:lnTo>
                  <a:lnTo>
                    <a:pt x="829944" y="494129"/>
                  </a:lnTo>
                  <a:lnTo>
                    <a:pt x="831381" y="494629"/>
                  </a:lnTo>
                  <a:lnTo>
                    <a:pt x="832819" y="495129"/>
                  </a:lnTo>
                  <a:lnTo>
                    <a:pt x="834256" y="495629"/>
                  </a:lnTo>
                  <a:lnTo>
                    <a:pt x="835694" y="496129"/>
                  </a:lnTo>
                  <a:lnTo>
                    <a:pt x="837131" y="496629"/>
                  </a:lnTo>
                  <a:lnTo>
                    <a:pt x="838569" y="497066"/>
                  </a:lnTo>
                  <a:lnTo>
                    <a:pt x="840006" y="497504"/>
                  </a:lnTo>
                  <a:lnTo>
                    <a:pt x="841444" y="498004"/>
                  </a:lnTo>
                  <a:lnTo>
                    <a:pt x="842881" y="498379"/>
                  </a:lnTo>
                  <a:lnTo>
                    <a:pt x="844319" y="498816"/>
                  </a:lnTo>
                  <a:lnTo>
                    <a:pt x="845756" y="499254"/>
                  </a:lnTo>
                  <a:lnTo>
                    <a:pt x="847194" y="499629"/>
                  </a:lnTo>
                  <a:lnTo>
                    <a:pt x="848631" y="500066"/>
                  </a:lnTo>
                  <a:lnTo>
                    <a:pt x="850069" y="500441"/>
                  </a:lnTo>
                  <a:lnTo>
                    <a:pt x="851506" y="500816"/>
                  </a:lnTo>
                  <a:lnTo>
                    <a:pt x="852944" y="501191"/>
                  </a:lnTo>
                  <a:lnTo>
                    <a:pt x="854319" y="501504"/>
                  </a:lnTo>
                  <a:lnTo>
                    <a:pt x="855756" y="501879"/>
                  </a:lnTo>
                  <a:lnTo>
                    <a:pt x="857194" y="502191"/>
                  </a:lnTo>
                  <a:lnTo>
                    <a:pt x="858631" y="502566"/>
                  </a:lnTo>
                  <a:lnTo>
                    <a:pt x="860069" y="502879"/>
                  </a:lnTo>
                  <a:lnTo>
                    <a:pt x="861506" y="503191"/>
                  </a:lnTo>
                  <a:lnTo>
                    <a:pt x="862944" y="503504"/>
                  </a:lnTo>
                  <a:lnTo>
                    <a:pt x="864381" y="503816"/>
                  </a:lnTo>
                  <a:lnTo>
                    <a:pt x="865819" y="504066"/>
                  </a:lnTo>
                  <a:lnTo>
                    <a:pt x="867257" y="504379"/>
                  </a:lnTo>
                  <a:lnTo>
                    <a:pt x="868694" y="504629"/>
                  </a:lnTo>
                  <a:lnTo>
                    <a:pt x="870132" y="504941"/>
                  </a:lnTo>
                  <a:lnTo>
                    <a:pt x="871569" y="505191"/>
                  </a:lnTo>
                  <a:lnTo>
                    <a:pt x="873007" y="505441"/>
                  </a:lnTo>
                  <a:lnTo>
                    <a:pt x="874444" y="505691"/>
                  </a:lnTo>
                  <a:lnTo>
                    <a:pt x="875882" y="505941"/>
                  </a:lnTo>
                  <a:lnTo>
                    <a:pt x="877319" y="506191"/>
                  </a:lnTo>
                  <a:lnTo>
                    <a:pt x="878757" y="506379"/>
                  </a:lnTo>
                  <a:lnTo>
                    <a:pt x="880194" y="506629"/>
                  </a:lnTo>
                  <a:lnTo>
                    <a:pt x="881632" y="506816"/>
                  </a:lnTo>
                  <a:lnTo>
                    <a:pt x="883069" y="507066"/>
                  </a:lnTo>
                  <a:lnTo>
                    <a:pt x="884507" y="507254"/>
                  </a:lnTo>
                  <a:lnTo>
                    <a:pt x="885944" y="507441"/>
                  </a:lnTo>
                  <a:lnTo>
                    <a:pt x="887382" y="507629"/>
                  </a:lnTo>
                  <a:lnTo>
                    <a:pt x="888819" y="507816"/>
                  </a:lnTo>
                  <a:lnTo>
                    <a:pt x="890257" y="508004"/>
                  </a:lnTo>
                  <a:lnTo>
                    <a:pt x="891694" y="508191"/>
                  </a:lnTo>
                  <a:lnTo>
                    <a:pt x="893132" y="508379"/>
                  </a:lnTo>
                  <a:lnTo>
                    <a:pt x="894569" y="508566"/>
                  </a:lnTo>
                  <a:lnTo>
                    <a:pt x="896007" y="508691"/>
                  </a:lnTo>
                  <a:lnTo>
                    <a:pt x="897444" y="508879"/>
                  </a:lnTo>
                  <a:lnTo>
                    <a:pt x="898882" y="509066"/>
                  </a:lnTo>
                  <a:lnTo>
                    <a:pt x="900319" y="509191"/>
                  </a:lnTo>
                  <a:lnTo>
                    <a:pt x="901757" y="509316"/>
                  </a:lnTo>
                  <a:lnTo>
                    <a:pt x="903194" y="509504"/>
                  </a:lnTo>
                  <a:lnTo>
                    <a:pt x="904632" y="509629"/>
                  </a:lnTo>
                  <a:lnTo>
                    <a:pt x="906069" y="509754"/>
                  </a:lnTo>
                  <a:lnTo>
                    <a:pt x="907507" y="509879"/>
                  </a:lnTo>
                  <a:lnTo>
                    <a:pt x="908944" y="510004"/>
                  </a:lnTo>
                  <a:lnTo>
                    <a:pt x="910382" y="510129"/>
                  </a:lnTo>
                  <a:lnTo>
                    <a:pt x="911819" y="510254"/>
                  </a:lnTo>
                  <a:lnTo>
                    <a:pt x="913257" y="510379"/>
                  </a:lnTo>
                  <a:lnTo>
                    <a:pt x="914694" y="510504"/>
                  </a:lnTo>
                  <a:lnTo>
                    <a:pt x="916132" y="510566"/>
                  </a:lnTo>
                  <a:lnTo>
                    <a:pt x="917569" y="510691"/>
                  </a:lnTo>
                  <a:lnTo>
                    <a:pt x="918944" y="510816"/>
                  </a:lnTo>
                  <a:lnTo>
                    <a:pt x="920382" y="510879"/>
                  </a:lnTo>
                  <a:lnTo>
                    <a:pt x="921819" y="511004"/>
                  </a:lnTo>
                  <a:lnTo>
                    <a:pt x="923257" y="511129"/>
                  </a:lnTo>
                  <a:lnTo>
                    <a:pt x="924694" y="511191"/>
                  </a:lnTo>
                  <a:lnTo>
                    <a:pt x="926132" y="511254"/>
                  </a:lnTo>
                  <a:lnTo>
                    <a:pt x="927570" y="511379"/>
                  </a:lnTo>
                  <a:lnTo>
                    <a:pt x="929007" y="511441"/>
                  </a:lnTo>
                  <a:lnTo>
                    <a:pt x="930445" y="511504"/>
                  </a:lnTo>
                  <a:lnTo>
                    <a:pt x="930632" y="511520"/>
                  </a:lnTo>
                </a:path>
              </a:pathLst>
            </a:custGeom>
            <a:ln w="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82136" y="500447"/>
            <a:ext cx="937894" cy="658495"/>
            <a:chOff x="2382136" y="500447"/>
            <a:chExt cx="937894" cy="658495"/>
          </a:xfrm>
        </p:grpSpPr>
        <p:sp>
          <p:nvSpPr>
            <p:cNvPr id="25" name="object 25"/>
            <p:cNvSpPr/>
            <p:nvPr/>
          </p:nvSpPr>
          <p:spPr>
            <a:xfrm>
              <a:off x="2417730" y="901450"/>
              <a:ext cx="291939" cy="2170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7326" y="833043"/>
              <a:ext cx="72390" cy="283210"/>
            </a:xfrm>
            <a:custGeom>
              <a:avLst/>
              <a:gdLst/>
              <a:ahLst/>
              <a:cxnLst/>
              <a:rect l="l" t="t" r="r" b="b"/>
              <a:pathLst>
                <a:path w="72389" h="283209">
                  <a:moveTo>
                    <a:pt x="71813" y="0"/>
                  </a:moveTo>
                  <a:lnTo>
                    <a:pt x="0" y="0"/>
                  </a:lnTo>
                  <a:lnTo>
                    <a:pt x="0" y="283064"/>
                  </a:lnTo>
                  <a:lnTo>
                    <a:pt x="71813" y="283064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7326" y="833043"/>
              <a:ext cx="72390" cy="283210"/>
            </a:xfrm>
            <a:custGeom>
              <a:avLst/>
              <a:gdLst/>
              <a:ahLst/>
              <a:cxnLst/>
              <a:rect l="l" t="t" r="r" b="b"/>
              <a:pathLst>
                <a:path w="72389" h="283209">
                  <a:moveTo>
                    <a:pt x="0" y="283064"/>
                  </a:moveTo>
                  <a:lnTo>
                    <a:pt x="71813" y="283064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28306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79139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13" y="0"/>
                  </a:moveTo>
                  <a:lnTo>
                    <a:pt x="0" y="0"/>
                  </a:lnTo>
                  <a:lnTo>
                    <a:pt x="0" y="613317"/>
                  </a:lnTo>
                  <a:lnTo>
                    <a:pt x="71813" y="613317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9139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17"/>
                  </a:moveTo>
                  <a:lnTo>
                    <a:pt x="71813" y="613317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61331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0952" y="597104"/>
              <a:ext cx="72390" cy="519430"/>
            </a:xfrm>
            <a:custGeom>
              <a:avLst/>
              <a:gdLst/>
              <a:ahLst/>
              <a:cxnLst/>
              <a:rect l="l" t="t" r="r" b="b"/>
              <a:pathLst>
                <a:path w="72389" h="519430">
                  <a:moveTo>
                    <a:pt x="71813" y="0"/>
                  </a:moveTo>
                  <a:lnTo>
                    <a:pt x="0" y="0"/>
                  </a:lnTo>
                  <a:lnTo>
                    <a:pt x="0" y="519004"/>
                  </a:lnTo>
                  <a:lnTo>
                    <a:pt x="71813" y="519004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0952" y="597104"/>
              <a:ext cx="72390" cy="519430"/>
            </a:xfrm>
            <a:custGeom>
              <a:avLst/>
              <a:gdLst/>
              <a:ahLst/>
              <a:cxnLst/>
              <a:rect l="l" t="t" r="r" b="b"/>
              <a:pathLst>
                <a:path w="72389" h="519430">
                  <a:moveTo>
                    <a:pt x="0" y="519004"/>
                  </a:moveTo>
                  <a:lnTo>
                    <a:pt x="71813" y="519004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51900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2765" y="880231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71813" y="0"/>
                  </a:moveTo>
                  <a:lnTo>
                    <a:pt x="0" y="0"/>
                  </a:lnTo>
                  <a:lnTo>
                    <a:pt x="0" y="235876"/>
                  </a:lnTo>
                  <a:lnTo>
                    <a:pt x="71813" y="235876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2765" y="880231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0" y="235876"/>
                  </a:moveTo>
                  <a:lnTo>
                    <a:pt x="71813" y="235876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235876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94578" y="880231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71813" y="0"/>
                  </a:moveTo>
                  <a:lnTo>
                    <a:pt x="0" y="0"/>
                  </a:lnTo>
                  <a:lnTo>
                    <a:pt x="0" y="235876"/>
                  </a:lnTo>
                  <a:lnTo>
                    <a:pt x="71813" y="235876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94578" y="880231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0" y="235876"/>
                  </a:moveTo>
                  <a:lnTo>
                    <a:pt x="71813" y="235876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235876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6329" y="1068920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71813" y="0"/>
                  </a:moveTo>
                  <a:lnTo>
                    <a:pt x="0" y="0"/>
                  </a:lnTo>
                  <a:lnTo>
                    <a:pt x="0" y="47187"/>
                  </a:lnTo>
                  <a:lnTo>
                    <a:pt x="71813" y="47187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6329" y="1068920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0" y="47187"/>
                  </a:moveTo>
                  <a:lnTo>
                    <a:pt x="71813" y="47187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4718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38142" y="1068920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71813" y="0"/>
                  </a:moveTo>
                  <a:lnTo>
                    <a:pt x="0" y="0"/>
                  </a:lnTo>
                  <a:lnTo>
                    <a:pt x="0" y="47187"/>
                  </a:lnTo>
                  <a:lnTo>
                    <a:pt x="71813" y="47187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38142" y="1068920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0" y="47187"/>
                  </a:moveTo>
                  <a:lnTo>
                    <a:pt x="71813" y="47187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4718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0074" y="1140671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5" h="18415">
                  <a:moveTo>
                    <a:pt x="0" y="0"/>
                  </a:moveTo>
                  <a:lnTo>
                    <a:pt x="861694" y="0"/>
                  </a:lnTo>
                </a:path>
                <a:path w="861695" h="18415">
                  <a:moveTo>
                    <a:pt x="0" y="0"/>
                  </a:moveTo>
                  <a:lnTo>
                    <a:pt x="0" y="17812"/>
                  </a:lnTo>
                </a:path>
                <a:path w="861695" h="18415">
                  <a:moveTo>
                    <a:pt x="143626" y="0"/>
                  </a:moveTo>
                  <a:lnTo>
                    <a:pt x="143626" y="17812"/>
                  </a:lnTo>
                </a:path>
                <a:path w="861695" h="18415">
                  <a:moveTo>
                    <a:pt x="287252" y="0"/>
                  </a:moveTo>
                  <a:lnTo>
                    <a:pt x="287252" y="17812"/>
                  </a:lnTo>
                </a:path>
                <a:path w="861695" h="18415">
                  <a:moveTo>
                    <a:pt x="430878" y="0"/>
                  </a:moveTo>
                  <a:lnTo>
                    <a:pt x="430878" y="17812"/>
                  </a:lnTo>
                </a:path>
                <a:path w="861695" h="18415">
                  <a:moveTo>
                    <a:pt x="574504" y="0"/>
                  </a:moveTo>
                  <a:lnTo>
                    <a:pt x="574504" y="17812"/>
                  </a:lnTo>
                </a:path>
                <a:path w="861695" h="18415">
                  <a:moveTo>
                    <a:pt x="718068" y="0"/>
                  </a:moveTo>
                  <a:lnTo>
                    <a:pt x="718068" y="17812"/>
                  </a:lnTo>
                </a:path>
                <a:path w="861695" h="18415">
                  <a:moveTo>
                    <a:pt x="861694" y="0"/>
                  </a:moveTo>
                  <a:lnTo>
                    <a:pt x="861694" y="17812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85636" y="624792"/>
              <a:ext cx="930910" cy="490220"/>
            </a:xfrm>
            <a:custGeom>
              <a:avLst/>
              <a:gdLst/>
              <a:ahLst/>
              <a:cxnLst/>
              <a:rect l="l" t="t" r="r" b="b"/>
              <a:pathLst>
                <a:path w="930910" h="490219">
                  <a:moveTo>
                    <a:pt x="0" y="489222"/>
                  </a:moveTo>
                  <a:lnTo>
                    <a:pt x="687" y="489191"/>
                  </a:lnTo>
                  <a:lnTo>
                    <a:pt x="2124" y="489066"/>
                  </a:lnTo>
                  <a:lnTo>
                    <a:pt x="3562" y="489004"/>
                  </a:lnTo>
                  <a:lnTo>
                    <a:pt x="4999" y="488941"/>
                  </a:lnTo>
                  <a:lnTo>
                    <a:pt x="6437" y="488816"/>
                  </a:lnTo>
                  <a:lnTo>
                    <a:pt x="7874" y="488753"/>
                  </a:lnTo>
                  <a:lnTo>
                    <a:pt x="9312" y="488691"/>
                  </a:lnTo>
                  <a:lnTo>
                    <a:pt x="10750" y="488566"/>
                  </a:lnTo>
                  <a:lnTo>
                    <a:pt x="12187" y="488503"/>
                  </a:lnTo>
                  <a:lnTo>
                    <a:pt x="13625" y="488378"/>
                  </a:lnTo>
                  <a:lnTo>
                    <a:pt x="15062" y="488316"/>
                  </a:lnTo>
                  <a:lnTo>
                    <a:pt x="16500" y="488191"/>
                  </a:lnTo>
                  <a:lnTo>
                    <a:pt x="17937" y="488066"/>
                  </a:lnTo>
                  <a:lnTo>
                    <a:pt x="19375" y="487941"/>
                  </a:lnTo>
                  <a:lnTo>
                    <a:pt x="20812" y="487878"/>
                  </a:lnTo>
                  <a:lnTo>
                    <a:pt x="22250" y="487753"/>
                  </a:lnTo>
                  <a:lnTo>
                    <a:pt x="23687" y="487628"/>
                  </a:lnTo>
                  <a:lnTo>
                    <a:pt x="25125" y="487503"/>
                  </a:lnTo>
                  <a:lnTo>
                    <a:pt x="26562" y="487378"/>
                  </a:lnTo>
                  <a:lnTo>
                    <a:pt x="28000" y="487253"/>
                  </a:lnTo>
                  <a:lnTo>
                    <a:pt x="29437" y="487128"/>
                  </a:lnTo>
                  <a:lnTo>
                    <a:pt x="30875" y="486941"/>
                  </a:lnTo>
                  <a:lnTo>
                    <a:pt x="32312" y="486816"/>
                  </a:lnTo>
                  <a:lnTo>
                    <a:pt x="33750" y="486691"/>
                  </a:lnTo>
                  <a:lnTo>
                    <a:pt x="35187" y="486503"/>
                  </a:lnTo>
                  <a:lnTo>
                    <a:pt x="36625" y="486378"/>
                  </a:lnTo>
                  <a:lnTo>
                    <a:pt x="38062" y="486191"/>
                  </a:lnTo>
                  <a:lnTo>
                    <a:pt x="39500" y="486066"/>
                  </a:lnTo>
                  <a:lnTo>
                    <a:pt x="40937" y="485878"/>
                  </a:lnTo>
                  <a:lnTo>
                    <a:pt x="42375" y="485691"/>
                  </a:lnTo>
                  <a:lnTo>
                    <a:pt x="43812" y="485566"/>
                  </a:lnTo>
                  <a:lnTo>
                    <a:pt x="45250" y="485378"/>
                  </a:lnTo>
                  <a:lnTo>
                    <a:pt x="46687" y="485191"/>
                  </a:lnTo>
                  <a:lnTo>
                    <a:pt x="48125" y="485003"/>
                  </a:lnTo>
                  <a:lnTo>
                    <a:pt x="49562" y="484753"/>
                  </a:lnTo>
                  <a:lnTo>
                    <a:pt x="51000" y="484566"/>
                  </a:lnTo>
                  <a:lnTo>
                    <a:pt x="52437" y="484378"/>
                  </a:lnTo>
                  <a:lnTo>
                    <a:pt x="53875" y="484128"/>
                  </a:lnTo>
                  <a:lnTo>
                    <a:pt x="55312" y="483941"/>
                  </a:lnTo>
                  <a:lnTo>
                    <a:pt x="56750" y="483691"/>
                  </a:lnTo>
                  <a:lnTo>
                    <a:pt x="58187" y="483441"/>
                  </a:lnTo>
                  <a:lnTo>
                    <a:pt x="59625" y="483253"/>
                  </a:lnTo>
                  <a:lnTo>
                    <a:pt x="61062" y="483003"/>
                  </a:lnTo>
                  <a:lnTo>
                    <a:pt x="62500" y="482753"/>
                  </a:lnTo>
                  <a:lnTo>
                    <a:pt x="63937" y="482441"/>
                  </a:lnTo>
                  <a:lnTo>
                    <a:pt x="65312" y="482191"/>
                  </a:lnTo>
                  <a:lnTo>
                    <a:pt x="66750" y="481941"/>
                  </a:lnTo>
                  <a:lnTo>
                    <a:pt x="68187" y="481628"/>
                  </a:lnTo>
                  <a:lnTo>
                    <a:pt x="69625" y="481378"/>
                  </a:lnTo>
                  <a:lnTo>
                    <a:pt x="71063" y="481066"/>
                  </a:lnTo>
                  <a:lnTo>
                    <a:pt x="72500" y="480753"/>
                  </a:lnTo>
                  <a:lnTo>
                    <a:pt x="73938" y="480441"/>
                  </a:lnTo>
                  <a:lnTo>
                    <a:pt x="75375" y="480128"/>
                  </a:lnTo>
                  <a:lnTo>
                    <a:pt x="76813" y="479816"/>
                  </a:lnTo>
                  <a:lnTo>
                    <a:pt x="78250" y="479503"/>
                  </a:lnTo>
                  <a:lnTo>
                    <a:pt x="79688" y="479128"/>
                  </a:lnTo>
                  <a:lnTo>
                    <a:pt x="81125" y="478816"/>
                  </a:lnTo>
                  <a:lnTo>
                    <a:pt x="82563" y="478441"/>
                  </a:lnTo>
                  <a:lnTo>
                    <a:pt x="84000" y="478066"/>
                  </a:lnTo>
                  <a:lnTo>
                    <a:pt x="85438" y="477691"/>
                  </a:lnTo>
                  <a:lnTo>
                    <a:pt x="86875" y="477316"/>
                  </a:lnTo>
                  <a:lnTo>
                    <a:pt x="88313" y="476878"/>
                  </a:lnTo>
                  <a:lnTo>
                    <a:pt x="89750" y="476503"/>
                  </a:lnTo>
                  <a:lnTo>
                    <a:pt x="91188" y="476066"/>
                  </a:lnTo>
                  <a:lnTo>
                    <a:pt x="92625" y="475628"/>
                  </a:lnTo>
                  <a:lnTo>
                    <a:pt x="94063" y="475253"/>
                  </a:lnTo>
                  <a:lnTo>
                    <a:pt x="95500" y="474753"/>
                  </a:lnTo>
                  <a:lnTo>
                    <a:pt x="96938" y="474316"/>
                  </a:lnTo>
                  <a:lnTo>
                    <a:pt x="98375" y="473878"/>
                  </a:lnTo>
                  <a:lnTo>
                    <a:pt x="99813" y="473378"/>
                  </a:lnTo>
                  <a:lnTo>
                    <a:pt x="101250" y="472878"/>
                  </a:lnTo>
                  <a:lnTo>
                    <a:pt x="102688" y="472378"/>
                  </a:lnTo>
                  <a:lnTo>
                    <a:pt x="104125" y="471878"/>
                  </a:lnTo>
                  <a:lnTo>
                    <a:pt x="105563" y="471378"/>
                  </a:lnTo>
                  <a:lnTo>
                    <a:pt x="107000" y="470816"/>
                  </a:lnTo>
                  <a:lnTo>
                    <a:pt x="108438" y="470253"/>
                  </a:lnTo>
                  <a:lnTo>
                    <a:pt x="109875" y="469753"/>
                  </a:lnTo>
                  <a:lnTo>
                    <a:pt x="111313" y="469128"/>
                  </a:lnTo>
                  <a:lnTo>
                    <a:pt x="112750" y="468566"/>
                  </a:lnTo>
                  <a:lnTo>
                    <a:pt x="114188" y="468003"/>
                  </a:lnTo>
                  <a:lnTo>
                    <a:pt x="115625" y="467378"/>
                  </a:lnTo>
                  <a:lnTo>
                    <a:pt x="117063" y="466753"/>
                  </a:lnTo>
                  <a:lnTo>
                    <a:pt x="118500" y="466128"/>
                  </a:lnTo>
                  <a:lnTo>
                    <a:pt x="119938" y="465441"/>
                  </a:lnTo>
                  <a:lnTo>
                    <a:pt x="121375" y="464816"/>
                  </a:lnTo>
                  <a:lnTo>
                    <a:pt x="122813" y="464128"/>
                  </a:lnTo>
                  <a:lnTo>
                    <a:pt x="124250" y="463441"/>
                  </a:lnTo>
                  <a:lnTo>
                    <a:pt x="125688" y="462753"/>
                  </a:lnTo>
                  <a:lnTo>
                    <a:pt x="127125" y="462003"/>
                  </a:lnTo>
                  <a:lnTo>
                    <a:pt x="128563" y="461253"/>
                  </a:lnTo>
                  <a:lnTo>
                    <a:pt x="129938" y="460503"/>
                  </a:lnTo>
                  <a:lnTo>
                    <a:pt x="131375" y="459753"/>
                  </a:lnTo>
                  <a:lnTo>
                    <a:pt x="132813" y="459003"/>
                  </a:lnTo>
                  <a:lnTo>
                    <a:pt x="134251" y="458191"/>
                  </a:lnTo>
                  <a:lnTo>
                    <a:pt x="135688" y="457378"/>
                  </a:lnTo>
                  <a:lnTo>
                    <a:pt x="137126" y="456566"/>
                  </a:lnTo>
                  <a:lnTo>
                    <a:pt x="138563" y="455691"/>
                  </a:lnTo>
                  <a:lnTo>
                    <a:pt x="140001" y="454816"/>
                  </a:lnTo>
                  <a:lnTo>
                    <a:pt x="141438" y="453941"/>
                  </a:lnTo>
                  <a:lnTo>
                    <a:pt x="142876" y="453066"/>
                  </a:lnTo>
                  <a:lnTo>
                    <a:pt x="144313" y="452128"/>
                  </a:lnTo>
                  <a:lnTo>
                    <a:pt x="145751" y="451253"/>
                  </a:lnTo>
                  <a:lnTo>
                    <a:pt x="147188" y="450253"/>
                  </a:lnTo>
                  <a:lnTo>
                    <a:pt x="148626" y="449316"/>
                  </a:lnTo>
                  <a:lnTo>
                    <a:pt x="150063" y="448316"/>
                  </a:lnTo>
                  <a:lnTo>
                    <a:pt x="151501" y="447316"/>
                  </a:lnTo>
                  <a:lnTo>
                    <a:pt x="152938" y="446316"/>
                  </a:lnTo>
                  <a:lnTo>
                    <a:pt x="154376" y="445253"/>
                  </a:lnTo>
                  <a:lnTo>
                    <a:pt x="155813" y="444253"/>
                  </a:lnTo>
                  <a:lnTo>
                    <a:pt x="157251" y="443128"/>
                  </a:lnTo>
                  <a:lnTo>
                    <a:pt x="158688" y="442066"/>
                  </a:lnTo>
                  <a:lnTo>
                    <a:pt x="160126" y="440941"/>
                  </a:lnTo>
                  <a:lnTo>
                    <a:pt x="161563" y="439816"/>
                  </a:lnTo>
                  <a:lnTo>
                    <a:pt x="163001" y="438691"/>
                  </a:lnTo>
                  <a:lnTo>
                    <a:pt x="164438" y="437503"/>
                  </a:lnTo>
                  <a:lnTo>
                    <a:pt x="165876" y="436316"/>
                  </a:lnTo>
                  <a:lnTo>
                    <a:pt x="167313" y="435066"/>
                  </a:lnTo>
                  <a:lnTo>
                    <a:pt x="168751" y="433878"/>
                  </a:lnTo>
                  <a:lnTo>
                    <a:pt x="170188" y="432566"/>
                  </a:lnTo>
                  <a:lnTo>
                    <a:pt x="171626" y="431316"/>
                  </a:lnTo>
                  <a:lnTo>
                    <a:pt x="173063" y="430003"/>
                  </a:lnTo>
                  <a:lnTo>
                    <a:pt x="174501" y="428691"/>
                  </a:lnTo>
                  <a:lnTo>
                    <a:pt x="175938" y="427378"/>
                  </a:lnTo>
                  <a:lnTo>
                    <a:pt x="177376" y="426003"/>
                  </a:lnTo>
                  <a:lnTo>
                    <a:pt x="178813" y="424628"/>
                  </a:lnTo>
                  <a:lnTo>
                    <a:pt x="180251" y="423253"/>
                  </a:lnTo>
                  <a:lnTo>
                    <a:pt x="181688" y="421815"/>
                  </a:lnTo>
                  <a:lnTo>
                    <a:pt x="183126" y="420378"/>
                  </a:lnTo>
                  <a:lnTo>
                    <a:pt x="184563" y="418878"/>
                  </a:lnTo>
                  <a:lnTo>
                    <a:pt x="186001" y="417378"/>
                  </a:lnTo>
                  <a:lnTo>
                    <a:pt x="187438" y="415878"/>
                  </a:lnTo>
                  <a:lnTo>
                    <a:pt x="188876" y="414378"/>
                  </a:lnTo>
                  <a:lnTo>
                    <a:pt x="190313" y="412815"/>
                  </a:lnTo>
                  <a:lnTo>
                    <a:pt x="191751" y="411190"/>
                  </a:lnTo>
                  <a:lnTo>
                    <a:pt x="193189" y="409628"/>
                  </a:lnTo>
                  <a:lnTo>
                    <a:pt x="194564" y="408003"/>
                  </a:lnTo>
                  <a:lnTo>
                    <a:pt x="196001" y="406315"/>
                  </a:lnTo>
                  <a:lnTo>
                    <a:pt x="197439" y="404628"/>
                  </a:lnTo>
                  <a:lnTo>
                    <a:pt x="198876" y="402940"/>
                  </a:lnTo>
                  <a:lnTo>
                    <a:pt x="200314" y="401253"/>
                  </a:lnTo>
                  <a:lnTo>
                    <a:pt x="201751" y="399503"/>
                  </a:lnTo>
                  <a:lnTo>
                    <a:pt x="203189" y="397690"/>
                  </a:lnTo>
                  <a:lnTo>
                    <a:pt x="204626" y="395940"/>
                  </a:lnTo>
                  <a:lnTo>
                    <a:pt x="206064" y="394128"/>
                  </a:lnTo>
                  <a:lnTo>
                    <a:pt x="207501" y="392253"/>
                  </a:lnTo>
                  <a:lnTo>
                    <a:pt x="208939" y="390440"/>
                  </a:lnTo>
                  <a:lnTo>
                    <a:pt x="210376" y="388503"/>
                  </a:lnTo>
                  <a:lnTo>
                    <a:pt x="211814" y="386628"/>
                  </a:lnTo>
                  <a:lnTo>
                    <a:pt x="213251" y="384690"/>
                  </a:lnTo>
                  <a:lnTo>
                    <a:pt x="214689" y="382690"/>
                  </a:lnTo>
                  <a:lnTo>
                    <a:pt x="216126" y="380753"/>
                  </a:lnTo>
                  <a:lnTo>
                    <a:pt x="217564" y="378753"/>
                  </a:lnTo>
                  <a:lnTo>
                    <a:pt x="219001" y="376690"/>
                  </a:lnTo>
                  <a:lnTo>
                    <a:pt x="220439" y="374628"/>
                  </a:lnTo>
                  <a:lnTo>
                    <a:pt x="221876" y="372565"/>
                  </a:lnTo>
                  <a:lnTo>
                    <a:pt x="223314" y="370440"/>
                  </a:lnTo>
                  <a:lnTo>
                    <a:pt x="224751" y="368315"/>
                  </a:lnTo>
                  <a:lnTo>
                    <a:pt x="226189" y="366190"/>
                  </a:lnTo>
                  <a:lnTo>
                    <a:pt x="227626" y="364002"/>
                  </a:lnTo>
                  <a:lnTo>
                    <a:pt x="229064" y="361815"/>
                  </a:lnTo>
                  <a:lnTo>
                    <a:pt x="230501" y="359627"/>
                  </a:lnTo>
                  <a:lnTo>
                    <a:pt x="231939" y="357377"/>
                  </a:lnTo>
                  <a:lnTo>
                    <a:pt x="233376" y="355065"/>
                  </a:lnTo>
                  <a:lnTo>
                    <a:pt x="234814" y="352815"/>
                  </a:lnTo>
                  <a:lnTo>
                    <a:pt x="236251" y="350502"/>
                  </a:lnTo>
                  <a:lnTo>
                    <a:pt x="237689" y="348127"/>
                  </a:lnTo>
                  <a:lnTo>
                    <a:pt x="239126" y="345815"/>
                  </a:lnTo>
                  <a:lnTo>
                    <a:pt x="240564" y="343440"/>
                  </a:lnTo>
                  <a:lnTo>
                    <a:pt x="242001" y="341002"/>
                  </a:lnTo>
                  <a:lnTo>
                    <a:pt x="243439" y="338565"/>
                  </a:lnTo>
                  <a:lnTo>
                    <a:pt x="244876" y="336127"/>
                  </a:lnTo>
                  <a:lnTo>
                    <a:pt x="246314" y="333690"/>
                  </a:lnTo>
                  <a:lnTo>
                    <a:pt x="247751" y="331190"/>
                  </a:lnTo>
                  <a:lnTo>
                    <a:pt x="249189" y="328627"/>
                  </a:lnTo>
                  <a:lnTo>
                    <a:pt x="250626" y="326127"/>
                  </a:lnTo>
                  <a:lnTo>
                    <a:pt x="252064" y="323565"/>
                  </a:lnTo>
                  <a:lnTo>
                    <a:pt x="253501" y="321002"/>
                  </a:lnTo>
                  <a:lnTo>
                    <a:pt x="254939" y="318377"/>
                  </a:lnTo>
                  <a:lnTo>
                    <a:pt x="256377" y="315752"/>
                  </a:lnTo>
                  <a:lnTo>
                    <a:pt x="257814" y="313127"/>
                  </a:lnTo>
                  <a:lnTo>
                    <a:pt x="259189" y="310440"/>
                  </a:lnTo>
                  <a:lnTo>
                    <a:pt x="260627" y="307815"/>
                  </a:lnTo>
                  <a:lnTo>
                    <a:pt x="262064" y="305064"/>
                  </a:lnTo>
                  <a:lnTo>
                    <a:pt x="263502" y="302377"/>
                  </a:lnTo>
                  <a:lnTo>
                    <a:pt x="264939" y="299627"/>
                  </a:lnTo>
                  <a:lnTo>
                    <a:pt x="266377" y="296877"/>
                  </a:lnTo>
                  <a:lnTo>
                    <a:pt x="267814" y="294127"/>
                  </a:lnTo>
                  <a:lnTo>
                    <a:pt x="269252" y="291314"/>
                  </a:lnTo>
                  <a:lnTo>
                    <a:pt x="270689" y="288502"/>
                  </a:lnTo>
                  <a:lnTo>
                    <a:pt x="272127" y="285689"/>
                  </a:lnTo>
                  <a:lnTo>
                    <a:pt x="273564" y="282814"/>
                  </a:lnTo>
                  <a:lnTo>
                    <a:pt x="275002" y="280002"/>
                  </a:lnTo>
                  <a:lnTo>
                    <a:pt x="276439" y="277127"/>
                  </a:lnTo>
                  <a:lnTo>
                    <a:pt x="277877" y="274189"/>
                  </a:lnTo>
                  <a:lnTo>
                    <a:pt x="279314" y="271314"/>
                  </a:lnTo>
                  <a:lnTo>
                    <a:pt x="280752" y="268377"/>
                  </a:lnTo>
                  <a:lnTo>
                    <a:pt x="282189" y="265439"/>
                  </a:lnTo>
                  <a:lnTo>
                    <a:pt x="283627" y="262502"/>
                  </a:lnTo>
                  <a:lnTo>
                    <a:pt x="285064" y="259564"/>
                  </a:lnTo>
                  <a:lnTo>
                    <a:pt x="286502" y="256564"/>
                  </a:lnTo>
                  <a:lnTo>
                    <a:pt x="287939" y="253564"/>
                  </a:lnTo>
                  <a:lnTo>
                    <a:pt x="289377" y="250627"/>
                  </a:lnTo>
                  <a:lnTo>
                    <a:pt x="290814" y="247564"/>
                  </a:lnTo>
                  <a:lnTo>
                    <a:pt x="292252" y="244564"/>
                  </a:lnTo>
                  <a:lnTo>
                    <a:pt x="293689" y="241564"/>
                  </a:lnTo>
                  <a:lnTo>
                    <a:pt x="295127" y="238501"/>
                  </a:lnTo>
                  <a:lnTo>
                    <a:pt x="296564" y="235439"/>
                  </a:lnTo>
                  <a:lnTo>
                    <a:pt x="298002" y="232376"/>
                  </a:lnTo>
                  <a:lnTo>
                    <a:pt x="299439" y="229314"/>
                  </a:lnTo>
                  <a:lnTo>
                    <a:pt x="300877" y="226251"/>
                  </a:lnTo>
                  <a:lnTo>
                    <a:pt x="302314" y="223189"/>
                  </a:lnTo>
                  <a:lnTo>
                    <a:pt x="303752" y="220126"/>
                  </a:lnTo>
                  <a:lnTo>
                    <a:pt x="305189" y="217001"/>
                  </a:lnTo>
                  <a:lnTo>
                    <a:pt x="306627" y="213939"/>
                  </a:lnTo>
                  <a:lnTo>
                    <a:pt x="308064" y="210814"/>
                  </a:lnTo>
                  <a:lnTo>
                    <a:pt x="309502" y="207689"/>
                  </a:lnTo>
                  <a:lnTo>
                    <a:pt x="310939" y="204626"/>
                  </a:lnTo>
                  <a:lnTo>
                    <a:pt x="312377" y="201501"/>
                  </a:lnTo>
                  <a:lnTo>
                    <a:pt x="313814" y="198376"/>
                  </a:lnTo>
                  <a:lnTo>
                    <a:pt x="315252" y="195314"/>
                  </a:lnTo>
                  <a:lnTo>
                    <a:pt x="316690" y="192189"/>
                  </a:lnTo>
                  <a:lnTo>
                    <a:pt x="318127" y="189064"/>
                  </a:lnTo>
                  <a:lnTo>
                    <a:pt x="319565" y="185939"/>
                  </a:lnTo>
                  <a:lnTo>
                    <a:pt x="321002" y="182813"/>
                  </a:lnTo>
                  <a:lnTo>
                    <a:pt x="322440" y="179751"/>
                  </a:lnTo>
                  <a:lnTo>
                    <a:pt x="323815" y="176626"/>
                  </a:lnTo>
                  <a:lnTo>
                    <a:pt x="325252" y="173563"/>
                  </a:lnTo>
                  <a:lnTo>
                    <a:pt x="326690" y="170438"/>
                  </a:lnTo>
                  <a:lnTo>
                    <a:pt x="328127" y="167376"/>
                  </a:lnTo>
                  <a:lnTo>
                    <a:pt x="329565" y="164251"/>
                  </a:lnTo>
                  <a:lnTo>
                    <a:pt x="331002" y="161188"/>
                  </a:lnTo>
                  <a:lnTo>
                    <a:pt x="332440" y="158126"/>
                  </a:lnTo>
                  <a:lnTo>
                    <a:pt x="333877" y="155063"/>
                  </a:lnTo>
                  <a:lnTo>
                    <a:pt x="335315" y="152001"/>
                  </a:lnTo>
                  <a:lnTo>
                    <a:pt x="336752" y="148938"/>
                  </a:lnTo>
                  <a:lnTo>
                    <a:pt x="338190" y="145938"/>
                  </a:lnTo>
                  <a:lnTo>
                    <a:pt x="339627" y="142876"/>
                  </a:lnTo>
                  <a:lnTo>
                    <a:pt x="341065" y="139876"/>
                  </a:lnTo>
                  <a:lnTo>
                    <a:pt x="342502" y="136876"/>
                  </a:lnTo>
                  <a:lnTo>
                    <a:pt x="343940" y="133938"/>
                  </a:lnTo>
                  <a:lnTo>
                    <a:pt x="345377" y="130938"/>
                  </a:lnTo>
                  <a:lnTo>
                    <a:pt x="346815" y="128001"/>
                  </a:lnTo>
                  <a:lnTo>
                    <a:pt x="348252" y="125063"/>
                  </a:lnTo>
                  <a:lnTo>
                    <a:pt x="349690" y="122125"/>
                  </a:lnTo>
                  <a:lnTo>
                    <a:pt x="351127" y="119250"/>
                  </a:lnTo>
                  <a:lnTo>
                    <a:pt x="352565" y="116313"/>
                  </a:lnTo>
                  <a:lnTo>
                    <a:pt x="354002" y="113438"/>
                  </a:lnTo>
                  <a:lnTo>
                    <a:pt x="355440" y="110625"/>
                  </a:lnTo>
                  <a:lnTo>
                    <a:pt x="356877" y="107813"/>
                  </a:lnTo>
                  <a:lnTo>
                    <a:pt x="358315" y="105000"/>
                  </a:lnTo>
                  <a:lnTo>
                    <a:pt x="359752" y="102188"/>
                  </a:lnTo>
                  <a:lnTo>
                    <a:pt x="361190" y="99438"/>
                  </a:lnTo>
                  <a:lnTo>
                    <a:pt x="362627" y="96688"/>
                  </a:lnTo>
                  <a:lnTo>
                    <a:pt x="364065" y="94000"/>
                  </a:lnTo>
                  <a:lnTo>
                    <a:pt x="365502" y="91313"/>
                  </a:lnTo>
                  <a:lnTo>
                    <a:pt x="366940" y="88625"/>
                  </a:lnTo>
                  <a:lnTo>
                    <a:pt x="368377" y="86000"/>
                  </a:lnTo>
                  <a:lnTo>
                    <a:pt x="369815" y="83375"/>
                  </a:lnTo>
                  <a:lnTo>
                    <a:pt x="371252" y="80813"/>
                  </a:lnTo>
                  <a:lnTo>
                    <a:pt x="372690" y="78250"/>
                  </a:lnTo>
                  <a:lnTo>
                    <a:pt x="374127" y="75688"/>
                  </a:lnTo>
                  <a:lnTo>
                    <a:pt x="375565" y="73188"/>
                  </a:lnTo>
                  <a:lnTo>
                    <a:pt x="377003" y="70750"/>
                  </a:lnTo>
                  <a:lnTo>
                    <a:pt x="378440" y="68313"/>
                  </a:lnTo>
                  <a:lnTo>
                    <a:pt x="379878" y="65938"/>
                  </a:lnTo>
                  <a:lnTo>
                    <a:pt x="381315" y="63563"/>
                  </a:lnTo>
                  <a:lnTo>
                    <a:pt x="382753" y="61250"/>
                  </a:lnTo>
                  <a:lnTo>
                    <a:pt x="384190" y="58937"/>
                  </a:lnTo>
                  <a:lnTo>
                    <a:pt x="385628" y="56625"/>
                  </a:lnTo>
                  <a:lnTo>
                    <a:pt x="387065" y="54437"/>
                  </a:lnTo>
                  <a:lnTo>
                    <a:pt x="388440" y="52250"/>
                  </a:lnTo>
                  <a:lnTo>
                    <a:pt x="389878" y="50062"/>
                  </a:lnTo>
                  <a:lnTo>
                    <a:pt x="391315" y="47937"/>
                  </a:lnTo>
                  <a:lnTo>
                    <a:pt x="392753" y="45875"/>
                  </a:lnTo>
                  <a:lnTo>
                    <a:pt x="394190" y="43875"/>
                  </a:lnTo>
                  <a:lnTo>
                    <a:pt x="395628" y="41875"/>
                  </a:lnTo>
                  <a:lnTo>
                    <a:pt x="397065" y="39875"/>
                  </a:lnTo>
                  <a:lnTo>
                    <a:pt x="398503" y="38000"/>
                  </a:lnTo>
                  <a:lnTo>
                    <a:pt x="399940" y="36062"/>
                  </a:lnTo>
                  <a:lnTo>
                    <a:pt x="401378" y="34250"/>
                  </a:lnTo>
                  <a:lnTo>
                    <a:pt x="402815" y="32437"/>
                  </a:lnTo>
                  <a:lnTo>
                    <a:pt x="404253" y="30687"/>
                  </a:lnTo>
                  <a:lnTo>
                    <a:pt x="405690" y="29000"/>
                  </a:lnTo>
                  <a:lnTo>
                    <a:pt x="407128" y="27375"/>
                  </a:lnTo>
                  <a:lnTo>
                    <a:pt x="408565" y="25750"/>
                  </a:lnTo>
                  <a:lnTo>
                    <a:pt x="410003" y="24187"/>
                  </a:lnTo>
                  <a:lnTo>
                    <a:pt x="411440" y="22625"/>
                  </a:lnTo>
                  <a:lnTo>
                    <a:pt x="412878" y="21187"/>
                  </a:lnTo>
                  <a:lnTo>
                    <a:pt x="414315" y="19750"/>
                  </a:lnTo>
                  <a:lnTo>
                    <a:pt x="415753" y="18312"/>
                  </a:lnTo>
                  <a:lnTo>
                    <a:pt x="417190" y="17000"/>
                  </a:lnTo>
                  <a:lnTo>
                    <a:pt x="418628" y="15687"/>
                  </a:lnTo>
                  <a:lnTo>
                    <a:pt x="420065" y="14500"/>
                  </a:lnTo>
                  <a:lnTo>
                    <a:pt x="421503" y="13312"/>
                  </a:lnTo>
                  <a:lnTo>
                    <a:pt x="422940" y="12125"/>
                  </a:lnTo>
                  <a:lnTo>
                    <a:pt x="424378" y="11062"/>
                  </a:lnTo>
                  <a:lnTo>
                    <a:pt x="425815" y="10000"/>
                  </a:lnTo>
                  <a:lnTo>
                    <a:pt x="453066" y="0"/>
                  </a:lnTo>
                  <a:lnTo>
                    <a:pt x="454503" y="62"/>
                  </a:lnTo>
                  <a:lnTo>
                    <a:pt x="455941" y="125"/>
                  </a:lnTo>
                  <a:lnTo>
                    <a:pt x="457378" y="187"/>
                  </a:lnTo>
                  <a:lnTo>
                    <a:pt x="458816" y="375"/>
                  </a:lnTo>
                  <a:lnTo>
                    <a:pt x="460253" y="562"/>
                  </a:lnTo>
                  <a:lnTo>
                    <a:pt x="484691" y="12375"/>
                  </a:lnTo>
                  <a:lnTo>
                    <a:pt x="486128" y="13500"/>
                  </a:lnTo>
                  <a:lnTo>
                    <a:pt x="487566" y="14687"/>
                  </a:lnTo>
                  <a:lnTo>
                    <a:pt x="489003" y="15937"/>
                  </a:lnTo>
                  <a:lnTo>
                    <a:pt x="490441" y="17250"/>
                  </a:lnTo>
                  <a:lnTo>
                    <a:pt x="491878" y="18625"/>
                  </a:lnTo>
                  <a:lnTo>
                    <a:pt x="493316" y="20000"/>
                  </a:lnTo>
                  <a:lnTo>
                    <a:pt x="509129" y="38375"/>
                  </a:lnTo>
                  <a:lnTo>
                    <a:pt x="510566" y="40250"/>
                  </a:lnTo>
                  <a:lnTo>
                    <a:pt x="512004" y="42250"/>
                  </a:lnTo>
                  <a:lnTo>
                    <a:pt x="513441" y="44250"/>
                  </a:lnTo>
                  <a:lnTo>
                    <a:pt x="514879" y="46312"/>
                  </a:lnTo>
                  <a:lnTo>
                    <a:pt x="516316" y="48375"/>
                  </a:lnTo>
                  <a:lnTo>
                    <a:pt x="517691" y="50500"/>
                  </a:lnTo>
                  <a:lnTo>
                    <a:pt x="519129" y="52687"/>
                  </a:lnTo>
                  <a:lnTo>
                    <a:pt x="520566" y="54875"/>
                  </a:lnTo>
                  <a:lnTo>
                    <a:pt x="522004" y="57125"/>
                  </a:lnTo>
                  <a:lnTo>
                    <a:pt x="523441" y="59375"/>
                  </a:lnTo>
                  <a:lnTo>
                    <a:pt x="524879" y="61688"/>
                  </a:lnTo>
                  <a:lnTo>
                    <a:pt x="526316" y="64000"/>
                  </a:lnTo>
                  <a:lnTo>
                    <a:pt x="527754" y="66375"/>
                  </a:lnTo>
                  <a:lnTo>
                    <a:pt x="529191" y="68813"/>
                  </a:lnTo>
                  <a:lnTo>
                    <a:pt x="530629" y="71250"/>
                  </a:lnTo>
                  <a:lnTo>
                    <a:pt x="532066" y="73688"/>
                  </a:lnTo>
                  <a:lnTo>
                    <a:pt x="533504" y="76188"/>
                  </a:lnTo>
                  <a:lnTo>
                    <a:pt x="534941" y="78750"/>
                  </a:lnTo>
                  <a:lnTo>
                    <a:pt x="536379" y="81313"/>
                  </a:lnTo>
                  <a:lnTo>
                    <a:pt x="537816" y="83875"/>
                  </a:lnTo>
                  <a:lnTo>
                    <a:pt x="539254" y="86500"/>
                  </a:lnTo>
                  <a:lnTo>
                    <a:pt x="540691" y="89125"/>
                  </a:lnTo>
                  <a:lnTo>
                    <a:pt x="542129" y="91813"/>
                  </a:lnTo>
                  <a:lnTo>
                    <a:pt x="543566" y="94500"/>
                  </a:lnTo>
                  <a:lnTo>
                    <a:pt x="545004" y="97250"/>
                  </a:lnTo>
                  <a:lnTo>
                    <a:pt x="546441" y="100000"/>
                  </a:lnTo>
                  <a:lnTo>
                    <a:pt x="547879" y="102750"/>
                  </a:lnTo>
                  <a:lnTo>
                    <a:pt x="549316" y="105563"/>
                  </a:lnTo>
                  <a:lnTo>
                    <a:pt x="550754" y="108375"/>
                  </a:lnTo>
                  <a:lnTo>
                    <a:pt x="552191" y="111188"/>
                  </a:lnTo>
                  <a:lnTo>
                    <a:pt x="553629" y="114063"/>
                  </a:lnTo>
                  <a:lnTo>
                    <a:pt x="555066" y="116938"/>
                  </a:lnTo>
                  <a:lnTo>
                    <a:pt x="556504" y="119813"/>
                  </a:lnTo>
                  <a:lnTo>
                    <a:pt x="557941" y="122688"/>
                  </a:lnTo>
                  <a:lnTo>
                    <a:pt x="559379" y="125626"/>
                  </a:lnTo>
                  <a:lnTo>
                    <a:pt x="560817" y="128563"/>
                  </a:lnTo>
                  <a:lnTo>
                    <a:pt x="562254" y="131563"/>
                  </a:lnTo>
                  <a:lnTo>
                    <a:pt x="563692" y="134501"/>
                  </a:lnTo>
                  <a:lnTo>
                    <a:pt x="565129" y="137501"/>
                  </a:lnTo>
                  <a:lnTo>
                    <a:pt x="566567" y="140501"/>
                  </a:lnTo>
                  <a:lnTo>
                    <a:pt x="568004" y="143501"/>
                  </a:lnTo>
                  <a:lnTo>
                    <a:pt x="569442" y="146563"/>
                  </a:lnTo>
                  <a:lnTo>
                    <a:pt x="570879" y="149563"/>
                  </a:lnTo>
                  <a:lnTo>
                    <a:pt x="572317" y="152626"/>
                  </a:lnTo>
                  <a:lnTo>
                    <a:pt x="573754" y="155688"/>
                  </a:lnTo>
                  <a:lnTo>
                    <a:pt x="575192" y="158751"/>
                  </a:lnTo>
                  <a:lnTo>
                    <a:pt x="576629" y="161813"/>
                  </a:lnTo>
                  <a:lnTo>
                    <a:pt x="578067" y="164876"/>
                  </a:lnTo>
                  <a:lnTo>
                    <a:pt x="579504" y="167938"/>
                  </a:lnTo>
                  <a:lnTo>
                    <a:pt x="580942" y="171063"/>
                  </a:lnTo>
                  <a:lnTo>
                    <a:pt x="582317" y="174126"/>
                  </a:lnTo>
                  <a:lnTo>
                    <a:pt x="583754" y="177251"/>
                  </a:lnTo>
                  <a:lnTo>
                    <a:pt x="585192" y="180376"/>
                  </a:lnTo>
                  <a:lnTo>
                    <a:pt x="586629" y="183439"/>
                  </a:lnTo>
                  <a:lnTo>
                    <a:pt x="588067" y="186564"/>
                  </a:lnTo>
                  <a:lnTo>
                    <a:pt x="589504" y="189689"/>
                  </a:lnTo>
                  <a:lnTo>
                    <a:pt x="590942" y="192814"/>
                  </a:lnTo>
                  <a:lnTo>
                    <a:pt x="592379" y="195876"/>
                  </a:lnTo>
                  <a:lnTo>
                    <a:pt x="593817" y="199001"/>
                  </a:lnTo>
                  <a:lnTo>
                    <a:pt x="595254" y="202126"/>
                  </a:lnTo>
                  <a:lnTo>
                    <a:pt x="596692" y="205251"/>
                  </a:lnTo>
                  <a:lnTo>
                    <a:pt x="598129" y="208314"/>
                  </a:lnTo>
                  <a:lnTo>
                    <a:pt x="599567" y="211439"/>
                  </a:lnTo>
                  <a:lnTo>
                    <a:pt x="601004" y="214564"/>
                  </a:lnTo>
                  <a:lnTo>
                    <a:pt x="602442" y="217626"/>
                  </a:lnTo>
                  <a:lnTo>
                    <a:pt x="603879" y="220751"/>
                  </a:lnTo>
                  <a:lnTo>
                    <a:pt x="605317" y="223814"/>
                  </a:lnTo>
                  <a:lnTo>
                    <a:pt x="606754" y="226876"/>
                  </a:lnTo>
                  <a:lnTo>
                    <a:pt x="608192" y="229939"/>
                  </a:lnTo>
                  <a:lnTo>
                    <a:pt x="609629" y="233001"/>
                  </a:lnTo>
                  <a:lnTo>
                    <a:pt x="611067" y="236064"/>
                  </a:lnTo>
                  <a:lnTo>
                    <a:pt x="612504" y="239126"/>
                  </a:lnTo>
                  <a:lnTo>
                    <a:pt x="613942" y="242126"/>
                  </a:lnTo>
                  <a:lnTo>
                    <a:pt x="615379" y="245189"/>
                  </a:lnTo>
                  <a:lnTo>
                    <a:pt x="616817" y="248189"/>
                  </a:lnTo>
                  <a:lnTo>
                    <a:pt x="618254" y="251189"/>
                  </a:lnTo>
                  <a:lnTo>
                    <a:pt x="619692" y="254189"/>
                  </a:lnTo>
                  <a:lnTo>
                    <a:pt x="621130" y="257189"/>
                  </a:lnTo>
                  <a:lnTo>
                    <a:pt x="622567" y="260127"/>
                  </a:lnTo>
                  <a:lnTo>
                    <a:pt x="624005" y="263127"/>
                  </a:lnTo>
                  <a:lnTo>
                    <a:pt x="625442" y="266064"/>
                  </a:lnTo>
                  <a:lnTo>
                    <a:pt x="626880" y="269002"/>
                  </a:lnTo>
                  <a:lnTo>
                    <a:pt x="628317" y="271877"/>
                  </a:lnTo>
                  <a:lnTo>
                    <a:pt x="629755" y="274814"/>
                  </a:lnTo>
                  <a:lnTo>
                    <a:pt x="631192" y="277689"/>
                  </a:lnTo>
                  <a:lnTo>
                    <a:pt x="632630" y="280564"/>
                  </a:lnTo>
                  <a:lnTo>
                    <a:pt x="634067" y="283377"/>
                  </a:lnTo>
                  <a:lnTo>
                    <a:pt x="635505" y="286252"/>
                  </a:lnTo>
                  <a:lnTo>
                    <a:pt x="636942" y="289064"/>
                  </a:lnTo>
                  <a:lnTo>
                    <a:pt x="638380" y="291877"/>
                  </a:lnTo>
                  <a:lnTo>
                    <a:pt x="639817" y="294689"/>
                  </a:lnTo>
                  <a:lnTo>
                    <a:pt x="641255" y="297439"/>
                  </a:lnTo>
                  <a:lnTo>
                    <a:pt x="642692" y="300189"/>
                  </a:lnTo>
                  <a:lnTo>
                    <a:pt x="644130" y="302939"/>
                  </a:lnTo>
                  <a:lnTo>
                    <a:pt x="645567" y="305627"/>
                  </a:lnTo>
                  <a:lnTo>
                    <a:pt x="646942" y="308315"/>
                  </a:lnTo>
                  <a:lnTo>
                    <a:pt x="648380" y="311002"/>
                  </a:lnTo>
                  <a:lnTo>
                    <a:pt x="649817" y="313627"/>
                  </a:lnTo>
                  <a:lnTo>
                    <a:pt x="651255" y="316315"/>
                  </a:lnTo>
                  <a:lnTo>
                    <a:pt x="652692" y="318877"/>
                  </a:lnTo>
                  <a:lnTo>
                    <a:pt x="654130" y="321502"/>
                  </a:lnTo>
                  <a:lnTo>
                    <a:pt x="655567" y="324065"/>
                  </a:lnTo>
                  <a:lnTo>
                    <a:pt x="657005" y="326627"/>
                  </a:lnTo>
                  <a:lnTo>
                    <a:pt x="658442" y="329190"/>
                  </a:lnTo>
                  <a:lnTo>
                    <a:pt x="659880" y="331690"/>
                  </a:lnTo>
                  <a:lnTo>
                    <a:pt x="661317" y="334190"/>
                  </a:lnTo>
                  <a:lnTo>
                    <a:pt x="662755" y="336627"/>
                  </a:lnTo>
                  <a:lnTo>
                    <a:pt x="664192" y="339065"/>
                  </a:lnTo>
                  <a:lnTo>
                    <a:pt x="665630" y="341502"/>
                  </a:lnTo>
                  <a:lnTo>
                    <a:pt x="667067" y="343877"/>
                  </a:lnTo>
                  <a:lnTo>
                    <a:pt x="668505" y="346252"/>
                  </a:lnTo>
                  <a:lnTo>
                    <a:pt x="669942" y="348627"/>
                  </a:lnTo>
                  <a:lnTo>
                    <a:pt x="671380" y="350940"/>
                  </a:lnTo>
                  <a:lnTo>
                    <a:pt x="672817" y="353252"/>
                  </a:lnTo>
                  <a:lnTo>
                    <a:pt x="674255" y="355565"/>
                  </a:lnTo>
                  <a:lnTo>
                    <a:pt x="675692" y="357815"/>
                  </a:lnTo>
                  <a:lnTo>
                    <a:pt x="677130" y="360065"/>
                  </a:lnTo>
                  <a:lnTo>
                    <a:pt x="678567" y="362252"/>
                  </a:lnTo>
                  <a:lnTo>
                    <a:pt x="680005" y="364440"/>
                  </a:lnTo>
                  <a:lnTo>
                    <a:pt x="681443" y="366628"/>
                  </a:lnTo>
                  <a:lnTo>
                    <a:pt x="682880" y="368753"/>
                  </a:lnTo>
                  <a:lnTo>
                    <a:pt x="684318" y="370878"/>
                  </a:lnTo>
                  <a:lnTo>
                    <a:pt x="685755" y="373003"/>
                  </a:lnTo>
                  <a:lnTo>
                    <a:pt x="687193" y="375065"/>
                  </a:lnTo>
                  <a:lnTo>
                    <a:pt x="688630" y="377128"/>
                  </a:lnTo>
                  <a:lnTo>
                    <a:pt x="690068" y="379128"/>
                  </a:lnTo>
                  <a:lnTo>
                    <a:pt x="691505" y="381128"/>
                  </a:lnTo>
                  <a:lnTo>
                    <a:pt x="692943" y="383128"/>
                  </a:lnTo>
                  <a:lnTo>
                    <a:pt x="694380" y="385065"/>
                  </a:lnTo>
                  <a:lnTo>
                    <a:pt x="695818" y="387003"/>
                  </a:lnTo>
                  <a:lnTo>
                    <a:pt x="697255" y="388878"/>
                  </a:lnTo>
                  <a:lnTo>
                    <a:pt x="698693" y="390815"/>
                  </a:lnTo>
                  <a:lnTo>
                    <a:pt x="700130" y="392628"/>
                  </a:lnTo>
                  <a:lnTo>
                    <a:pt x="701568" y="394503"/>
                  </a:lnTo>
                  <a:lnTo>
                    <a:pt x="703005" y="396315"/>
                  </a:lnTo>
                  <a:lnTo>
                    <a:pt x="704443" y="398065"/>
                  </a:lnTo>
                  <a:lnTo>
                    <a:pt x="705880" y="399815"/>
                  </a:lnTo>
                  <a:lnTo>
                    <a:pt x="707318" y="401565"/>
                  </a:lnTo>
                  <a:lnTo>
                    <a:pt x="708755" y="403315"/>
                  </a:lnTo>
                  <a:lnTo>
                    <a:pt x="710193" y="405003"/>
                  </a:lnTo>
                  <a:lnTo>
                    <a:pt x="711568" y="406628"/>
                  </a:lnTo>
                  <a:lnTo>
                    <a:pt x="713005" y="408315"/>
                  </a:lnTo>
                  <a:lnTo>
                    <a:pt x="714443" y="409940"/>
                  </a:lnTo>
                  <a:lnTo>
                    <a:pt x="715880" y="411503"/>
                  </a:lnTo>
                  <a:lnTo>
                    <a:pt x="717318" y="413128"/>
                  </a:lnTo>
                  <a:lnTo>
                    <a:pt x="718755" y="414628"/>
                  </a:lnTo>
                  <a:lnTo>
                    <a:pt x="720193" y="416190"/>
                  </a:lnTo>
                  <a:lnTo>
                    <a:pt x="721630" y="417690"/>
                  </a:lnTo>
                  <a:lnTo>
                    <a:pt x="723068" y="419190"/>
                  </a:lnTo>
                  <a:lnTo>
                    <a:pt x="724505" y="420628"/>
                  </a:lnTo>
                  <a:lnTo>
                    <a:pt x="725943" y="422065"/>
                  </a:lnTo>
                  <a:lnTo>
                    <a:pt x="727380" y="423503"/>
                  </a:lnTo>
                  <a:lnTo>
                    <a:pt x="728818" y="424940"/>
                  </a:lnTo>
                  <a:lnTo>
                    <a:pt x="730255" y="426315"/>
                  </a:lnTo>
                  <a:lnTo>
                    <a:pt x="731693" y="427628"/>
                  </a:lnTo>
                  <a:lnTo>
                    <a:pt x="733130" y="429003"/>
                  </a:lnTo>
                  <a:lnTo>
                    <a:pt x="734568" y="430316"/>
                  </a:lnTo>
                  <a:lnTo>
                    <a:pt x="736005" y="431566"/>
                  </a:lnTo>
                  <a:lnTo>
                    <a:pt x="737443" y="432878"/>
                  </a:lnTo>
                  <a:lnTo>
                    <a:pt x="738880" y="434128"/>
                  </a:lnTo>
                  <a:lnTo>
                    <a:pt x="740318" y="435316"/>
                  </a:lnTo>
                  <a:lnTo>
                    <a:pt x="741755" y="436566"/>
                  </a:lnTo>
                  <a:lnTo>
                    <a:pt x="743193" y="437753"/>
                  </a:lnTo>
                  <a:lnTo>
                    <a:pt x="744631" y="438878"/>
                  </a:lnTo>
                  <a:lnTo>
                    <a:pt x="746068" y="440066"/>
                  </a:lnTo>
                  <a:lnTo>
                    <a:pt x="747506" y="441191"/>
                  </a:lnTo>
                  <a:lnTo>
                    <a:pt x="748943" y="442253"/>
                  </a:lnTo>
                  <a:lnTo>
                    <a:pt x="750381" y="443378"/>
                  </a:lnTo>
                  <a:lnTo>
                    <a:pt x="751818" y="444441"/>
                  </a:lnTo>
                  <a:lnTo>
                    <a:pt x="753256" y="445503"/>
                  </a:lnTo>
                  <a:lnTo>
                    <a:pt x="754693" y="446503"/>
                  </a:lnTo>
                  <a:lnTo>
                    <a:pt x="756131" y="447566"/>
                  </a:lnTo>
                  <a:lnTo>
                    <a:pt x="757568" y="448566"/>
                  </a:lnTo>
                  <a:lnTo>
                    <a:pt x="759006" y="449503"/>
                  </a:lnTo>
                  <a:lnTo>
                    <a:pt x="760443" y="450503"/>
                  </a:lnTo>
                  <a:lnTo>
                    <a:pt x="761881" y="451441"/>
                  </a:lnTo>
                  <a:lnTo>
                    <a:pt x="763318" y="452316"/>
                  </a:lnTo>
                  <a:lnTo>
                    <a:pt x="764756" y="453253"/>
                  </a:lnTo>
                  <a:lnTo>
                    <a:pt x="766193" y="454128"/>
                  </a:lnTo>
                  <a:lnTo>
                    <a:pt x="767631" y="455003"/>
                  </a:lnTo>
                  <a:lnTo>
                    <a:pt x="769068" y="455878"/>
                  </a:lnTo>
                  <a:lnTo>
                    <a:pt x="770506" y="456691"/>
                  </a:lnTo>
                  <a:lnTo>
                    <a:pt x="771943" y="457566"/>
                  </a:lnTo>
                  <a:lnTo>
                    <a:pt x="773381" y="458316"/>
                  </a:lnTo>
                  <a:lnTo>
                    <a:pt x="774818" y="459128"/>
                  </a:lnTo>
                  <a:lnTo>
                    <a:pt x="776193" y="459941"/>
                  </a:lnTo>
                  <a:lnTo>
                    <a:pt x="777631" y="460691"/>
                  </a:lnTo>
                  <a:lnTo>
                    <a:pt x="779068" y="461441"/>
                  </a:lnTo>
                  <a:lnTo>
                    <a:pt x="780506" y="462128"/>
                  </a:lnTo>
                  <a:lnTo>
                    <a:pt x="781943" y="462878"/>
                  </a:lnTo>
                  <a:lnTo>
                    <a:pt x="783381" y="463566"/>
                  </a:lnTo>
                  <a:lnTo>
                    <a:pt x="784818" y="464253"/>
                  </a:lnTo>
                  <a:lnTo>
                    <a:pt x="786256" y="464941"/>
                  </a:lnTo>
                  <a:lnTo>
                    <a:pt x="787693" y="465566"/>
                  </a:lnTo>
                  <a:lnTo>
                    <a:pt x="789131" y="466253"/>
                  </a:lnTo>
                  <a:lnTo>
                    <a:pt x="790568" y="466878"/>
                  </a:lnTo>
                  <a:lnTo>
                    <a:pt x="792006" y="467503"/>
                  </a:lnTo>
                  <a:lnTo>
                    <a:pt x="793443" y="468066"/>
                  </a:lnTo>
                  <a:lnTo>
                    <a:pt x="794881" y="468691"/>
                  </a:lnTo>
                  <a:lnTo>
                    <a:pt x="796318" y="469253"/>
                  </a:lnTo>
                  <a:lnTo>
                    <a:pt x="797756" y="469816"/>
                  </a:lnTo>
                  <a:lnTo>
                    <a:pt x="799193" y="470378"/>
                  </a:lnTo>
                  <a:lnTo>
                    <a:pt x="800631" y="470941"/>
                  </a:lnTo>
                  <a:lnTo>
                    <a:pt x="802068" y="471441"/>
                  </a:lnTo>
                  <a:lnTo>
                    <a:pt x="803506" y="472003"/>
                  </a:lnTo>
                  <a:lnTo>
                    <a:pt x="804944" y="472503"/>
                  </a:lnTo>
                  <a:lnTo>
                    <a:pt x="806381" y="473003"/>
                  </a:lnTo>
                  <a:lnTo>
                    <a:pt x="807819" y="473503"/>
                  </a:lnTo>
                  <a:lnTo>
                    <a:pt x="809256" y="473941"/>
                  </a:lnTo>
                  <a:lnTo>
                    <a:pt x="810694" y="474441"/>
                  </a:lnTo>
                  <a:lnTo>
                    <a:pt x="812131" y="474878"/>
                  </a:lnTo>
                  <a:lnTo>
                    <a:pt x="813569" y="475316"/>
                  </a:lnTo>
                  <a:lnTo>
                    <a:pt x="815006" y="475753"/>
                  </a:lnTo>
                  <a:lnTo>
                    <a:pt x="816444" y="476191"/>
                  </a:lnTo>
                  <a:lnTo>
                    <a:pt x="817881" y="476566"/>
                  </a:lnTo>
                  <a:lnTo>
                    <a:pt x="819319" y="477003"/>
                  </a:lnTo>
                  <a:lnTo>
                    <a:pt x="820756" y="477378"/>
                  </a:lnTo>
                  <a:lnTo>
                    <a:pt x="822194" y="477753"/>
                  </a:lnTo>
                  <a:lnTo>
                    <a:pt x="823631" y="478128"/>
                  </a:lnTo>
                  <a:lnTo>
                    <a:pt x="825069" y="478503"/>
                  </a:lnTo>
                  <a:lnTo>
                    <a:pt x="826506" y="478878"/>
                  </a:lnTo>
                  <a:lnTo>
                    <a:pt x="827944" y="479191"/>
                  </a:lnTo>
                  <a:lnTo>
                    <a:pt x="829381" y="479566"/>
                  </a:lnTo>
                  <a:lnTo>
                    <a:pt x="830819" y="479878"/>
                  </a:lnTo>
                  <a:lnTo>
                    <a:pt x="832256" y="480191"/>
                  </a:lnTo>
                  <a:lnTo>
                    <a:pt x="833694" y="480503"/>
                  </a:lnTo>
                  <a:lnTo>
                    <a:pt x="835131" y="480816"/>
                  </a:lnTo>
                  <a:lnTo>
                    <a:pt x="836569" y="481128"/>
                  </a:lnTo>
                  <a:lnTo>
                    <a:pt x="838006" y="481441"/>
                  </a:lnTo>
                  <a:lnTo>
                    <a:pt x="839444" y="481691"/>
                  </a:lnTo>
                  <a:lnTo>
                    <a:pt x="840819" y="482003"/>
                  </a:lnTo>
                  <a:lnTo>
                    <a:pt x="842256" y="482253"/>
                  </a:lnTo>
                  <a:lnTo>
                    <a:pt x="843694" y="482503"/>
                  </a:lnTo>
                  <a:lnTo>
                    <a:pt x="845131" y="482753"/>
                  </a:lnTo>
                  <a:lnTo>
                    <a:pt x="846569" y="483003"/>
                  </a:lnTo>
                  <a:lnTo>
                    <a:pt x="848006" y="483253"/>
                  </a:lnTo>
                  <a:lnTo>
                    <a:pt x="849444" y="483503"/>
                  </a:lnTo>
                  <a:lnTo>
                    <a:pt x="850881" y="483753"/>
                  </a:lnTo>
                  <a:lnTo>
                    <a:pt x="852319" y="483941"/>
                  </a:lnTo>
                  <a:lnTo>
                    <a:pt x="853756" y="484191"/>
                  </a:lnTo>
                  <a:lnTo>
                    <a:pt x="855194" y="484378"/>
                  </a:lnTo>
                  <a:lnTo>
                    <a:pt x="856631" y="484628"/>
                  </a:lnTo>
                  <a:lnTo>
                    <a:pt x="858069" y="484816"/>
                  </a:lnTo>
                  <a:lnTo>
                    <a:pt x="859506" y="485003"/>
                  </a:lnTo>
                  <a:lnTo>
                    <a:pt x="860944" y="485191"/>
                  </a:lnTo>
                  <a:lnTo>
                    <a:pt x="862381" y="485378"/>
                  </a:lnTo>
                  <a:lnTo>
                    <a:pt x="863819" y="485566"/>
                  </a:lnTo>
                  <a:lnTo>
                    <a:pt x="865257" y="485753"/>
                  </a:lnTo>
                  <a:lnTo>
                    <a:pt x="866694" y="485941"/>
                  </a:lnTo>
                  <a:lnTo>
                    <a:pt x="868132" y="486066"/>
                  </a:lnTo>
                  <a:lnTo>
                    <a:pt x="869569" y="486253"/>
                  </a:lnTo>
                  <a:lnTo>
                    <a:pt x="871007" y="486378"/>
                  </a:lnTo>
                  <a:lnTo>
                    <a:pt x="872444" y="486566"/>
                  </a:lnTo>
                  <a:lnTo>
                    <a:pt x="873882" y="486691"/>
                  </a:lnTo>
                  <a:lnTo>
                    <a:pt x="875319" y="486878"/>
                  </a:lnTo>
                  <a:lnTo>
                    <a:pt x="876757" y="487003"/>
                  </a:lnTo>
                  <a:lnTo>
                    <a:pt x="878194" y="487128"/>
                  </a:lnTo>
                  <a:lnTo>
                    <a:pt x="879632" y="487253"/>
                  </a:lnTo>
                  <a:lnTo>
                    <a:pt x="881069" y="487378"/>
                  </a:lnTo>
                  <a:lnTo>
                    <a:pt x="882507" y="487503"/>
                  </a:lnTo>
                  <a:lnTo>
                    <a:pt x="883944" y="487628"/>
                  </a:lnTo>
                  <a:lnTo>
                    <a:pt x="885382" y="487753"/>
                  </a:lnTo>
                  <a:lnTo>
                    <a:pt x="886819" y="487878"/>
                  </a:lnTo>
                  <a:lnTo>
                    <a:pt x="888257" y="488003"/>
                  </a:lnTo>
                  <a:lnTo>
                    <a:pt x="889694" y="488128"/>
                  </a:lnTo>
                  <a:lnTo>
                    <a:pt x="891132" y="488191"/>
                  </a:lnTo>
                  <a:lnTo>
                    <a:pt x="892569" y="488316"/>
                  </a:lnTo>
                  <a:lnTo>
                    <a:pt x="894007" y="488378"/>
                  </a:lnTo>
                  <a:lnTo>
                    <a:pt x="895444" y="488503"/>
                  </a:lnTo>
                  <a:lnTo>
                    <a:pt x="896882" y="488628"/>
                  </a:lnTo>
                  <a:lnTo>
                    <a:pt x="898319" y="488691"/>
                  </a:lnTo>
                  <a:lnTo>
                    <a:pt x="899757" y="488753"/>
                  </a:lnTo>
                  <a:lnTo>
                    <a:pt x="901194" y="488879"/>
                  </a:lnTo>
                  <a:lnTo>
                    <a:pt x="902632" y="488941"/>
                  </a:lnTo>
                  <a:lnTo>
                    <a:pt x="904069" y="489004"/>
                  </a:lnTo>
                  <a:lnTo>
                    <a:pt x="905444" y="489129"/>
                  </a:lnTo>
                  <a:lnTo>
                    <a:pt x="906882" y="489191"/>
                  </a:lnTo>
                  <a:lnTo>
                    <a:pt x="908319" y="489254"/>
                  </a:lnTo>
                  <a:lnTo>
                    <a:pt x="909757" y="489316"/>
                  </a:lnTo>
                  <a:lnTo>
                    <a:pt x="911194" y="489379"/>
                  </a:lnTo>
                  <a:lnTo>
                    <a:pt x="912632" y="489441"/>
                  </a:lnTo>
                  <a:lnTo>
                    <a:pt x="914069" y="489504"/>
                  </a:lnTo>
                  <a:lnTo>
                    <a:pt x="915507" y="489566"/>
                  </a:lnTo>
                  <a:lnTo>
                    <a:pt x="916944" y="489629"/>
                  </a:lnTo>
                  <a:lnTo>
                    <a:pt x="918382" y="489691"/>
                  </a:lnTo>
                  <a:lnTo>
                    <a:pt x="919819" y="489754"/>
                  </a:lnTo>
                  <a:lnTo>
                    <a:pt x="921257" y="489816"/>
                  </a:lnTo>
                  <a:lnTo>
                    <a:pt x="922694" y="489879"/>
                  </a:lnTo>
                  <a:lnTo>
                    <a:pt x="924132" y="489941"/>
                  </a:lnTo>
                  <a:lnTo>
                    <a:pt x="925569" y="489941"/>
                  </a:lnTo>
                  <a:lnTo>
                    <a:pt x="927007" y="490004"/>
                  </a:lnTo>
                  <a:lnTo>
                    <a:pt x="928445" y="490066"/>
                  </a:lnTo>
                  <a:lnTo>
                    <a:pt x="929882" y="490129"/>
                  </a:lnTo>
                  <a:lnTo>
                    <a:pt x="930632" y="490129"/>
                  </a:lnTo>
                </a:path>
              </a:pathLst>
            </a:custGeom>
            <a:ln w="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407542" y="500251"/>
            <a:ext cx="899160" cy="661035"/>
            <a:chOff x="3407542" y="500251"/>
            <a:chExt cx="899160" cy="661035"/>
          </a:xfrm>
        </p:grpSpPr>
        <p:sp>
          <p:nvSpPr>
            <p:cNvPr id="43" name="object 43"/>
            <p:cNvSpPr/>
            <p:nvPr/>
          </p:nvSpPr>
          <p:spPr>
            <a:xfrm>
              <a:off x="3407738" y="995826"/>
              <a:ext cx="220126" cy="1226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5521" y="825168"/>
              <a:ext cx="72390" cy="291465"/>
            </a:xfrm>
            <a:custGeom>
              <a:avLst/>
              <a:gdLst/>
              <a:ahLst/>
              <a:cxnLst/>
              <a:rect l="l" t="t" r="r" b="b"/>
              <a:pathLst>
                <a:path w="72389" h="291465">
                  <a:moveTo>
                    <a:pt x="71813" y="0"/>
                  </a:moveTo>
                  <a:lnTo>
                    <a:pt x="0" y="0"/>
                  </a:lnTo>
                  <a:lnTo>
                    <a:pt x="0" y="290939"/>
                  </a:lnTo>
                  <a:lnTo>
                    <a:pt x="71813" y="290939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25521" y="825168"/>
              <a:ext cx="72390" cy="291465"/>
            </a:xfrm>
            <a:custGeom>
              <a:avLst/>
              <a:gdLst/>
              <a:ahLst/>
              <a:cxnLst/>
              <a:rect l="l" t="t" r="r" b="b"/>
              <a:pathLst>
                <a:path w="72389" h="291465">
                  <a:moveTo>
                    <a:pt x="0" y="290939"/>
                  </a:moveTo>
                  <a:lnTo>
                    <a:pt x="71813" y="290939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290939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97334" y="604979"/>
              <a:ext cx="72390" cy="511175"/>
            </a:xfrm>
            <a:custGeom>
              <a:avLst/>
              <a:gdLst/>
              <a:ahLst/>
              <a:cxnLst/>
              <a:rect l="l" t="t" r="r" b="b"/>
              <a:pathLst>
                <a:path w="72389" h="511175">
                  <a:moveTo>
                    <a:pt x="71813" y="0"/>
                  </a:moveTo>
                  <a:lnTo>
                    <a:pt x="0" y="0"/>
                  </a:lnTo>
                  <a:lnTo>
                    <a:pt x="0" y="511129"/>
                  </a:lnTo>
                  <a:lnTo>
                    <a:pt x="71813" y="511129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7334" y="604979"/>
              <a:ext cx="72390" cy="511175"/>
            </a:xfrm>
            <a:custGeom>
              <a:avLst/>
              <a:gdLst/>
              <a:ahLst/>
              <a:cxnLst/>
              <a:rect l="l" t="t" r="r" b="b"/>
              <a:pathLst>
                <a:path w="72389" h="511175">
                  <a:moveTo>
                    <a:pt x="0" y="511129"/>
                  </a:moveTo>
                  <a:lnTo>
                    <a:pt x="71813" y="511129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511129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69147" y="612854"/>
              <a:ext cx="72390" cy="503555"/>
            </a:xfrm>
            <a:custGeom>
              <a:avLst/>
              <a:gdLst/>
              <a:ahLst/>
              <a:cxnLst/>
              <a:rect l="l" t="t" r="r" b="b"/>
              <a:pathLst>
                <a:path w="72389" h="503555">
                  <a:moveTo>
                    <a:pt x="71813" y="0"/>
                  </a:moveTo>
                  <a:lnTo>
                    <a:pt x="0" y="0"/>
                  </a:lnTo>
                  <a:lnTo>
                    <a:pt x="0" y="503254"/>
                  </a:lnTo>
                  <a:lnTo>
                    <a:pt x="71813" y="503254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69147" y="612854"/>
              <a:ext cx="72390" cy="503555"/>
            </a:xfrm>
            <a:custGeom>
              <a:avLst/>
              <a:gdLst/>
              <a:ahLst/>
              <a:cxnLst/>
              <a:rect l="l" t="t" r="r" b="b"/>
              <a:pathLst>
                <a:path w="72389" h="503555">
                  <a:moveTo>
                    <a:pt x="0" y="503254"/>
                  </a:moveTo>
                  <a:lnTo>
                    <a:pt x="71813" y="503254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50325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40960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13" y="0"/>
                  </a:moveTo>
                  <a:lnTo>
                    <a:pt x="0" y="0"/>
                  </a:lnTo>
                  <a:lnTo>
                    <a:pt x="0" y="613317"/>
                  </a:lnTo>
                  <a:lnTo>
                    <a:pt x="71813" y="613317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40960" y="502791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17"/>
                  </a:moveTo>
                  <a:lnTo>
                    <a:pt x="71813" y="613317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61331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12774" y="636417"/>
              <a:ext cx="72390" cy="480059"/>
            </a:xfrm>
            <a:custGeom>
              <a:avLst/>
              <a:gdLst/>
              <a:ahLst/>
              <a:cxnLst/>
              <a:rect l="l" t="t" r="r" b="b"/>
              <a:pathLst>
                <a:path w="72389" h="480059">
                  <a:moveTo>
                    <a:pt x="71813" y="0"/>
                  </a:moveTo>
                  <a:lnTo>
                    <a:pt x="0" y="0"/>
                  </a:lnTo>
                  <a:lnTo>
                    <a:pt x="0" y="479691"/>
                  </a:lnTo>
                  <a:lnTo>
                    <a:pt x="71813" y="479691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12774" y="636417"/>
              <a:ext cx="72390" cy="480059"/>
            </a:xfrm>
            <a:custGeom>
              <a:avLst/>
              <a:gdLst/>
              <a:ahLst/>
              <a:cxnLst/>
              <a:rect l="l" t="t" r="r" b="b"/>
              <a:pathLst>
                <a:path w="72389" h="480059">
                  <a:moveTo>
                    <a:pt x="0" y="479691"/>
                  </a:moveTo>
                  <a:lnTo>
                    <a:pt x="71813" y="479691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479691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84587" y="801606"/>
              <a:ext cx="72390" cy="314960"/>
            </a:xfrm>
            <a:custGeom>
              <a:avLst/>
              <a:gdLst/>
              <a:ahLst/>
              <a:cxnLst/>
              <a:rect l="l" t="t" r="r" b="b"/>
              <a:pathLst>
                <a:path w="72389" h="314959">
                  <a:moveTo>
                    <a:pt x="71813" y="0"/>
                  </a:moveTo>
                  <a:lnTo>
                    <a:pt x="0" y="0"/>
                  </a:lnTo>
                  <a:lnTo>
                    <a:pt x="0" y="314502"/>
                  </a:lnTo>
                  <a:lnTo>
                    <a:pt x="71813" y="314502"/>
                  </a:lnTo>
                  <a:lnTo>
                    <a:pt x="71813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84587" y="801606"/>
              <a:ext cx="72390" cy="314960"/>
            </a:xfrm>
            <a:custGeom>
              <a:avLst/>
              <a:gdLst/>
              <a:ahLst/>
              <a:cxnLst/>
              <a:rect l="l" t="t" r="r" b="b"/>
              <a:pathLst>
                <a:path w="72389" h="314959">
                  <a:moveTo>
                    <a:pt x="0" y="314502"/>
                  </a:moveTo>
                  <a:lnTo>
                    <a:pt x="71813" y="314502"/>
                  </a:lnTo>
                  <a:lnTo>
                    <a:pt x="71813" y="0"/>
                  </a:lnTo>
                  <a:lnTo>
                    <a:pt x="0" y="0"/>
                  </a:lnTo>
                  <a:lnTo>
                    <a:pt x="0" y="314502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53993" y="964388"/>
              <a:ext cx="252283" cy="1540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10082" y="1140671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5" h="18415">
                  <a:moveTo>
                    <a:pt x="0" y="0"/>
                  </a:moveTo>
                  <a:lnTo>
                    <a:pt x="861694" y="0"/>
                  </a:lnTo>
                </a:path>
                <a:path w="861695" h="18415">
                  <a:moveTo>
                    <a:pt x="0" y="0"/>
                  </a:moveTo>
                  <a:lnTo>
                    <a:pt x="0" y="17812"/>
                  </a:lnTo>
                </a:path>
                <a:path w="861695" h="18415">
                  <a:moveTo>
                    <a:pt x="143626" y="0"/>
                  </a:moveTo>
                  <a:lnTo>
                    <a:pt x="143626" y="17812"/>
                  </a:lnTo>
                </a:path>
                <a:path w="861695" h="18415">
                  <a:moveTo>
                    <a:pt x="287252" y="0"/>
                  </a:moveTo>
                  <a:lnTo>
                    <a:pt x="287252" y="17812"/>
                  </a:lnTo>
                </a:path>
                <a:path w="861695" h="18415">
                  <a:moveTo>
                    <a:pt x="430878" y="0"/>
                  </a:moveTo>
                  <a:lnTo>
                    <a:pt x="430878" y="17812"/>
                  </a:lnTo>
                </a:path>
                <a:path w="861695" h="18415">
                  <a:moveTo>
                    <a:pt x="574504" y="0"/>
                  </a:moveTo>
                  <a:lnTo>
                    <a:pt x="574504" y="17812"/>
                  </a:lnTo>
                </a:path>
                <a:path w="861695" h="18415">
                  <a:moveTo>
                    <a:pt x="718068" y="0"/>
                  </a:moveTo>
                  <a:lnTo>
                    <a:pt x="718068" y="17812"/>
                  </a:lnTo>
                </a:path>
                <a:path w="861695" h="18415">
                  <a:moveTo>
                    <a:pt x="861694" y="0"/>
                  </a:moveTo>
                  <a:lnTo>
                    <a:pt x="861694" y="17812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381740" y="1154534"/>
            <a:ext cx="292036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−3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−2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−1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0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3</a:t>
            </a:r>
            <a:r>
              <a:rPr sz="500" spc="5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−3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−2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−1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0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3</a:t>
            </a:r>
            <a:r>
              <a:rPr sz="500" spc="4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−3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−2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−1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0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</a:t>
            </a:r>
            <a:r>
              <a:rPr sz="500" spc="4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375644" y="499541"/>
            <a:ext cx="930910" cy="613410"/>
          </a:xfrm>
          <a:custGeom>
            <a:avLst/>
            <a:gdLst/>
            <a:ahLst/>
            <a:cxnLst/>
            <a:rect l="l" t="t" r="r" b="b"/>
            <a:pathLst>
              <a:path w="930910" h="613410">
                <a:moveTo>
                  <a:pt x="0" y="613067"/>
                </a:moveTo>
                <a:lnTo>
                  <a:pt x="687" y="613005"/>
                </a:lnTo>
                <a:lnTo>
                  <a:pt x="2124" y="612880"/>
                </a:lnTo>
                <a:lnTo>
                  <a:pt x="3562" y="612755"/>
                </a:lnTo>
                <a:lnTo>
                  <a:pt x="4999" y="612630"/>
                </a:lnTo>
                <a:lnTo>
                  <a:pt x="6437" y="612505"/>
                </a:lnTo>
                <a:lnTo>
                  <a:pt x="7874" y="612380"/>
                </a:lnTo>
                <a:lnTo>
                  <a:pt x="9312" y="612255"/>
                </a:lnTo>
                <a:lnTo>
                  <a:pt x="10750" y="612130"/>
                </a:lnTo>
                <a:lnTo>
                  <a:pt x="12187" y="611942"/>
                </a:lnTo>
                <a:lnTo>
                  <a:pt x="13625" y="611817"/>
                </a:lnTo>
                <a:lnTo>
                  <a:pt x="15062" y="611692"/>
                </a:lnTo>
                <a:lnTo>
                  <a:pt x="16500" y="611505"/>
                </a:lnTo>
                <a:lnTo>
                  <a:pt x="17937" y="611380"/>
                </a:lnTo>
                <a:lnTo>
                  <a:pt x="19375" y="611192"/>
                </a:lnTo>
                <a:lnTo>
                  <a:pt x="20812" y="611067"/>
                </a:lnTo>
                <a:lnTo>
                  <a:pt x="22250" y="610879"/>
                </a:lnTo>
                <a:lnTo>
                  <a:pt x="23687" y="610692"/>
                </a:lnTo>
                <a:lnTo>
                  <a:pt x="25125" y="610504"/>
                </a:lnTo>
                <a:lnTo>
                  <a:pt x="26562" y="610317"/>
                </a:lnTo>
                <a:lnTo>
                  <a:pt x="28000" y="610129"/>
                </a:lnTo>
                <a:lnTo>
                  <a:pt x="29437" y="609942"/>
                </a:lnTo>
                <a:lnTo>
                  <a:pt x="30875" y="609754"/>
                </a:lnTo>
                <a:lnTo>
                  <a:pt x="32312" y="609567"/>
                </a:lnTo>
                <a:lnTo>
                  <a:pt x="33750" y="609317"/>
                </a:lnTo>
                <a:lnTo>
                  <a:pt x="35187" y="609129"/>
                </a:lnTo>
                <a:lnTo>
                  <a:pt x="36625" y="608879"/>
                </a:lnTo>
                <a:lnTo>
                  <a:pt x="38062" y="608692"/>
                </a:lnTo>
                <a:lnTo>
                  <a:pt x="39500" y="608442"/>
                </a:lnTo>
                <a:lnTo>
                  <a:pt x="40937" y="608192"/>
                </a:lnTo>
                <a:lnTo>
                  <a:pt x="42375" y="607942"/>
                </a:lnTo>
                <a:lnTo>
                  <a:pt x="43812" y="607692"/>
                </a:lnTo>
                <a:lnTo>
                  <a:pt x="45250" y="607442"/>
                </a:lnTo>
                <a:lnTo>
                  <a:pt x="46687" y="607192"/>
                </a:lnTo>
                <a:lnTo>
                  <a:pt x="48125" y="606942"/>
                </a:lnTo>
                <a:lnTo>
                  <a:pt x="49562" y="606629"/>
                </a:lnTo>
                <a:lnTo>
                  <a:pt x="51000" y="606379"/>
                </a:lnTo>
                <a:lnTo>
                  <a:pt x="52437" y="606067"/>
                </a:lnTo>
                <a:lnTo>
                  <a:pt x="53875" y="605754"/>
                </a:lnTo>
                <a:lnTo>
                  <a:pt x="55312" y="605442"/>
                </a:lnTo>
                <a:lnTo>
                  <a:pt x="56750" y="605129"/>
                </a:lnTo>
                <a:lnTo>
                  <a:pt x="58187" y="604817"/>
                </a:lnTo>
                <a:lnTo>
                  <a:pt x="59625" y="604504"/>
                </a:lnTo>
                <a:lnTo>
                  <a:pt x="61062" y="604192"/>
                </a:lnTo>
                <a:lnTo>
                  <a:pt x="62500" y="603817"/>
                </a:lnTo>
                <a:lnTo>
                  <a:pt x="63937" y="603442"/>
                </a:lnTo>
                <a:lnTo>
                  <a:pt x="65312" y="603129"/>
                </a:lnTo>
                <a:lnTo>
                  <a:pt x="66750" y="602754"/>
                </a:lnTo>
                <a:lnTo>
                  <a:pt x="68187" y="602379"/>
                </a:lnTo>
                <a:lnTo>
                  <a:pt x="69625" y="601942"/>
                </a:lnTo>
                <a:lnTo>
                  <a:pt x="71063" y="601567"/>
                </a:lnTo>
                <a:lnTo>
                  <a:pt x="72500" y="601192"/>
                </a:lnTo>
                <a:lnTo>
                  <a:pt x="73938" y="600754"/>
                </a:lnTo>
                <a:lnTo>
                  <a:pt x="75375" y="600317"/>
                </a:lnTo>
                <a:lnTo>
                  <a:pt x="76813" y="599879"/>
                </a:lnTo>
                <a:lnTo>
                  <a:pt x="78250" y="599442"/>
                </a:lnTo>
                <a:lnTo>
                  <a:pt x="79688" y="599004"/>
                </a:lnTo>
                <a:lnTo>
                  <a:pt x="81125" y="598504"/>
                </a:lnTo>
                <a:lnTo>
                  <a:pt x="88313" y="596004"/>
                </a:lnTo>
                <a:lnTo>
                  <a:pt x="89750" y="595504"/>
                </a:lnTo>
                <a:lnTo>
                  <a:pt x="91188" y="594942"/>
                </a:lnTo>
                <a:lnTo>
                  <a:pt x="92625" y="594379"/>
                </a:lnTo>
                <a:lnTo>
                  <a:pt x="94063" y="593817"/>
                </a:lnTo>
                <a:lnTo>
                  <a:pt x="95500" y="593254"/>
                </a:lnTo>
                <a:lnTo>
                  <a:pt x="96938" y="592629"/>
                </a:lnTo>
                <a:lnTo>
                  <a:pt x="98375" y="592067"/>
                </a:lnTo>
                <a:lnTo>
                  <a:pt x="99813" y="591442"/>
                </a:lnTo>
                <a:lnTo>
                  <a:pt x="101250" y="590817"/>
                </a:lnTo>
                <a:lnTo>
                  <a:pt x="102688" y="590129"/>
                </a:lnTo>
                <a:lnTo>
                  <a:pt x="104125" y="589504"/>
                </a:lnTo>
                <a:lnTo>
                  <a:pt x="105563" y="588817"/>
                </a:lnTo>
                <a:lnTo>
                  <a:pt x="107000" y="588129"/>
                </a:lnTo>
                <a:lnTo>
                  <a:pt x="108438" y="587442"/>
                </a:lnTo>
                <a:lnTo>
                  <a:pt x="109875" y="586692"/>
                </a:lnTo>
                <a:lnTo>
                  <a:pt x="111313" y="586004"/>
                </a:lnTo>
                <a:lnTo>
                  <a:pt x="112750" y="585254"/>
                </a:lnTo>
                <a:lnTo>
                  <a:pt x="114188" y="584504"/>
                </a:lnTo>
                <a:lnTo>
                  <a:pt x="115625" y="583692"/>
                </a:lnTo>
                <a:lnTo>
                  <a:pt x="117063" y="582942"/>
                </a:lnTo>
                <a:lnTo>
                  <a:pt x="118500" y="582129"/>
                </a:lnTo>
                <a:lnTo>
                  <a:pt x="119938" y="581317"/>
                </a:lnTo>
                <a:lnTo>
                  <a:pt x="121375" y="580442"/>
                </a:lnTo>
                <a:lnTo>
                  <a:pt x="122813" y="579629"/>
                </a:lnTo>
                <a:lnTo>
                  <a:pt x="124250" y="578754"/>
                </a:lnTo>
                <a:lnTo>
                  <a:pt x="125688" y="577817"/>
                </a:lnTo>
                <a:lnTo>
                  <a:pt x="127125" y="576942"/>
                </a:lnTo>
                <a:lnTo>
                  <a:pt x="128563" y="576004"/>
                </a:lnTo>
                <a:lnTo>
                  <a:pt x="129938" y="575067"/>
                </a:lnTo>
                <a:lnTo>
                  <a:pt x="131375" y="574129"/>
                </a:lnTo>
                <a:lnTo>
                  <a:pt x="132813" y="573129"/>
                </a:lnTo>
                <a:lnTo>
                  <a:pt x="134251" y="572129"/>
                </a:lnTo>
                <a:lnTo>
                  <a:pt x="135688" y="571129"/>
                </a:lnTo>
                <a:lnTo>
                  <a:pt x="137126" y="570129"/>
                </a:lnTo>
                <a:lnTo>
                  <a:pt x="138563" y="569067"/>
                </a:lnTo>
                <a:lnTo>
                  <a:pt x="140001" y="568004"/>
                </a:lnTo>
                <a:lnTo>
                  <a:pt x="141438" y="566942"/>
                </a:lnTo>
                <a:lnTo>
                  <a:pt x="142876" y="565817"/>
                </a:lnTo>
                <a:lnTo>
                  <a:pt x="144313" y="564692"/>
                </a:lnTo>
                <a:lnTo>
                  <a:pt x="145751" y="563567"/>
                </a:lnTo>
                <a:lnTo>
                  <a:pt x="147188" y="562379"/>
                </a:lnTo>
                <a:lnTo>
                  <a:pt x="148626" y="561192"/>
                </a:lnTo>
                <a:lnTo>
                  <a:pt x="150063" y="560004"/>
                </a:lnTo>
                <a:lnTo>
                  <a:pt x="151501" y="558754"/>
                </a:lnTo>
                <a:lnTo>
                  <a:pt x="152938" y="557504"/>
                </a:lnTo>
                <a:lnTo>
                  <a:pt x="154376" y="556254"/>
                </a:lnTo>
                <a:lnTo>
                  <a:pt x="155813" y="554942"/>
                </a:lnTo>
                <a:lnTo>
                  <a:pt x="157251" y="553629"/>
                </a:lnTo>
                <a:lnTo>
                  <a:pt x="158688" y="552317"/>
                </a:lnTo>
                <a:lnTo>
                  <a:pt x="160126" y="550942"/>
                </a:lnTo>
                <a:lnTo>
                  <a:pt x="161563" y="549566"/>
                </a:lnTo>
                <a:lnTo>
                  <a:pt x="163001" y="548191"/>
                </a:lnTo>
                <a:lnTo>
                  <a:pt x="164438" y="546754"/>
                </a:lnTo>
                <a:lnTo>
                  <a:pt x="165876" y="545316"/>
                </a:lnTo>
                <a:lnTo>
                  <a:pt x="167313" y="543879"/>
                </a:lnTo>
                <a:lnTo>
                  <a:pt x="168751" y="542379"/>
                </a:lnTo>
                <a:lnTo>
                  <a:pt x="170188" y="540879"/>
                </a:lnTo>
                <a:lnTo>
                  <a:pt x="171626" y="539316"/>
                </a:lnTo>
                <a:lnTo>
                  <a:pt x="173063" y="537754"/>
                </a:lnTo>
                <a:lnTo>
                  <a:pt x="174501" y="536191"/>
                </a:lnTo>
                <a:lnTo>
                  <a:pt x="175938" y="534566"/>
                </a:lnTo>
                <a:lnTo>
                  <a:pt x="177376" y="532941"/>
                </a:lnTo>
                <a:lnTo>
                  <a:pt x="178813" y="531254"/>
                </a:lnTo>
                <a:lnTo>
                  <a:pt x="180251" y="529566"/>
                </a:lnTo>
                <a:lnTo>
                  <a:pt x="181688" y="527879"/>
                </a:lnTo>
                <a:lnTo>
                  <a:pt x="183126" y="526191"/>
                </a:lnTo>
                <a:lnTo>
                  <a:pt x="184563" y="524379"/>
                </a:lnTo>
                <a:lnTo>
                  <a:pt x="186001" y="522629"/>
                </a:lnTo>
                <a:lnTo>
                  <a:pt x="187438" y="520816"/>
                </a:lnTo>
                <a:lnTo>
                  <a:pt x="194564" y="511441"/>
                </a:lnTo>
                <a:lnTo>
                  <a:pt x="196001" y="509504"/>
                </a:lnTo>
                <a:lnTo>
                  <a:pt x="197439" y="507504"/>
                </a:lnTo>
                <a:lnTo>
                  <a:pt x="198876" y="505504"/>
                </a:lnTo>
                <a:lnTo>
                  <a:pt x="200314" y="503441"/>
                </a:lnTo>
                <a:lnTo>
                  <a:pt x="201751" y="501379"/>
                </a:lnTo>
                <a:lnTo>
                  <a:pt x="203189" y="499316"/>
                </a:lnTo>
                <a:lnTo>
                  <a:pt x="204626" y="497191"/>
                </a:lnTo>
                <a:lnTo>
                  <a:pt x="206064" y="495066"/>
                </a:lnTo>
                <a:lnTo>
                  <a:pt x="207501" y="492879"/>
                </a:lnTo>
                <a:lnTo>
                  <a:pt x="208939" y="490691"/>
                </a:lnTo>
                <a:lnTo>
                  <a:pt x="210376" y="488441"/>
                </a:lnTo>
                <a:lnTo>
                  <a:pt x="211814" y="486253"/>
                </a:lnTo>
                <a:lnTo>
                  <a:pt x="213251" y="483941"/>
                </a:lnTo>
                <a:lnTo>
                  <a:pt x="214689" y="481628"/>
                </a:lnTo>
                <a:lnTo>
                  <a:pt x="216126" y="479316"/>
                </a:lnTo>
                <a:lnTo>
                  <a:pt x="229064" y="457191"/>
                </a:lnTo>
                <a:lnTo>
                  <a:pt x="230501" y="454628"/>
                </a:lnTo>
                <a:lnTo>
                  <a:pt x="240564" y="435753"/>
                </a:lnTo>
                <a:lnTo>
                  <a:pt x="242001" y="433003"/>
                </a:lnTo>
                <a:lnTo>
                  <a:pt x="243439" y="430128"/>
                </a:lnTo>
                <a:lnTo>
                  <a:pt x="244876" y="427315"/>
                </a:lnTo>
                <a:lnTo>
                  <a:pt x="246314" y="424440"/>
                </a:lnTo>
                <a:lnTo>
                  <a:pt x="247751" y="421565"/>
                </a:lnTo>
                <a:lnTo>
                  <a:pt x="249189" y="418628"/>
                </a:lnTo>
                <a:lnTo>
                  <a:pt x="250626" y="415690"/>
                </a:lnTo>
                <a:lnTo>
                  <a:pt x="252064" y="412690"/>
                </a:lnTo>
                <a:lnTo>
                  <a:pt x="253501" y="409690"/>
                </a:lnTo>
                <a:lnTo>
                  <a:pt x="254939" y="406690"/>
                </a:lnTo>
                <a:lnTo>
                  <a:pt x="256377" y="403628"/>
                </a:lnTo>
                <a:lnTo>
                  <a:pt x="257814" y="400565"/>
                </a:lnTo>
                <a:lnTo>
                  <a:pt x="259189" y="397503"/>
                </a:lnTo>
                <a:lnTo>
                  <a:pt x="260627" y="394378"/>
                </a:lnTo>
                <a:lnTo>
                  <a:pt x="262064" y="391253"/>
                </a:lnTo>
                <a:lnTo>
                  <a:pt x="263502" y="388128"/>
                </a:lnTo>
                <a:lnTo>
                  <a:pt x="264939" y="384940"/>
                </a:lnTo>
                <a:lnTo>
                  <a:pt x="266377" y="381753"/>
                </a:lnTo>
                <a:lnTo>
                  <a:pt x="267814" y="378503"/>
                </a:lnTo>
                <a:lnTo>
                  <a:pt x="269252" y="375315"/>
                </a:lnTo>
                <a:lnTo>
                  <a:pt x="270689" y="372003"/>
                </a:lnTo>
                <a:lnTo>
                  <a:pt x="279314" y="352065"/>
                </a:lnTo>
                <a:lnTo>
                  <a:pt x="280752" y="348690"/>
                </a:lnTo>
                <a:lnTo>
                  <a:pt x="282189" y="345252"/>
                </a:lnTo>
                <a:lnTo>
                  <a:pt x="283627" y="341877"/>
                </a:lnTo>
                <a:lnTo>
                  <a:pt x="285064" y="338440"/>
                </a:lnTo>
                <a:lnTo>
                  <a:pt x="286502" y="334940"/>
                </a:lnTo>
                <a:lnTo>
                  <a:pt x="287939" y="331502"/>
                </a:lnTo>
                <a:lnTo>
                  <a:pt x="289377" y="328002"/>
                </a:lnTo>
                <a:lnTo>
                  <a:pt x="290814" y="324502"/>
                </a:lnTo>
                <a:lnTo>
                  <a:pt x="292252" y="321002"/>
                </a:lnTo>
                <a:lnTo>
                  <a:pt x="293689" y="317440"/>
                </a:lnTo>
                <a:lnTo>
                  <a:pt x="295127" y="313877"/>
                </a:lnTo>
                <a:lnTo>
                  <a:pt x="296564" y="310377"/>
                </a:lnTo>
                <a:lnTo>
                  <a:pt x="298002" y="306815"/>
                </a:lnTo>
                <a:lnTo>
                  <a:pt x="299439" y="303189"/>
                </a:lnTo>
                <a:lnTo>
                  <a:pt x="300877" y="299627"/>
                </a:lnTo>
                <a:lnTo>
                  <a:pt x="302314" y="296002"/>
                </a:lnTo>
                <a:lnTo>
                  <a:pt x="303752" y="292439"/>
                </a:lnTo>
                <a:lnTo>
                  <a:pt x="305189" y="288814"/>
                </a:lnTo>
                <a:lnTo>
                  <a:pt x="306627" y="285189"/>
                </a:lnTo>
                <a:lnTo>
                  <a:pt x="308064" y="281564"/>
                </a:lnTo>
                <a:lnTo>
                  <a:pt x="309502" y="277877"/>
                </a:lnTo>
                <a:lnTo>
                  <a:pt x="310939" y="274252"/>
                </a:lnTo>
                <a:lnTo>
                  <a:pt x="312377" y="270627"/>
                </a:lnTo>
                <a:lnTo>
                  <a:pt x="313814" y="266939"/>
                </a:lnTo>
                <a:lnTo>
                  <a:pt x="315252" y="263252"/>
                </a:lnTo>
                <a:lnTo>
                  <a:pt x="316690" y="259627"/>
                </a:lnTo>
                <a:lnTo>
                  <a:pt x="318127" y="255939"/>
                </a:lnTo>
                <a:lnTo>
                  <a:pt x="319565" y="252252"/>
                </a:lnTo>
                <a:lnTo>
                  <a:pt x="321002" y="248627"/>
                </a:lnTo>
                <a:lnTo>
                  <a:pt x="322440" y="244939"/>
                </a:lnTo>
                <a:lnTo>
                  <a:pt x="323815" y="241251"/>
                </a:lnTo>
                <a:lnTo>
                  <a:pt x="325252" y="237564"/>
                </a:lnTo>
                <a:lnTo>
                  <a:pt x="326690" y="233876"/>
                </a:lnTo>
                <a:lnTo>
                  <a:pt x="328127" y="230251"/>
                </a:lnTo>
                <a:lnTo>
                  <a:pt x="329565" y="226564"/>
                </a:lnTo>
                <a:lnTo>
                  <a:pt x="331002" y="222876"/>
                </a:lnTo>
                <a:lnTo>
                  <a:pt x="332440" y="219251"/>
                </a:lnTo>
                <a:lnTo>
                  <a:pt x="333877" y="215564"/>
                </a:lnTo>
                <a:lnTo>
                  <a:pt x="335315" y="211939"/>
                </a:lnTo>
                <a:lnTo>
                  <a:pt x="336752" y="208251"/>
                </a:lnTo>
                <a:lnTo>
                  <a:pt x="338190" y="204626"/>
                </a:lnTo>
                <a:lnTo>
                  <a:pt x="339627" y="201001"/>
                </a:lnTo>
                <a:lnTo>
                  <a:pt x="341065" y="197376"/>
                </a:lnTo>
                <a:lnTo>
                  <a:pt x="342502" y="193751"/>
                </a:lnTo>
                <a:lnTo>
                  <a:pt x="343940" y="190189"/>
                </a:lnTo>
                <a:lnTo>
                  <a:pt x="345377" y="186564"/>
                </a:lnTo>
                <a:lnTo>
                  <a:pt x="346815" y="183001"/>
                </a:lnTo>
                <a:lnTo>
                  <a:pt x="348252" y="179438"/>
                </a:lnTo>
                <a:lnTo>
                  <a:pt x="349690" y="175876"/>
                </a:lnTo>
                <a:lnTo>
                  <a:pt x="351127" y="172313"/>
                </a:lnTo>
                <a:lnTo>
                  <a:pt x="352565" y="168813"/>
                </a:lnTo>
                <a:lnTo>
                  <a:pt x="354002" y="165251"/>
                </a:lnTo>
                <a:lnTo>
                  <a:pt x="355440" y="161751"/>
                </a:lnTo>
                <a:lnTo>
                  <a:pt x="356877" y="158313"/>
                </a:lnTo>
                <a:lnTo>
                  <a:pt x="358315" y="154813"/>
                </a:lnTo>
                <a:lnTo>
                  <a:pt x="359752" y="151376"/>
                </a:lnTo>
                <a:lnTo>
                  <a:pt x="361190" y="148001"/>
                </a:lnTo>
                <a:lnTo>
                  <a:pt x="362627" y="144563"/>
                </a:lnTo>
                <a:lnTo>
                  <a:pt x="364065" y="141188"/>
                </a:lnTo>
                <a:lnTo>
                  <a:pt x="365502" y="137813"/>
                </a:lnTo>
                <a:lnTo>
                  <a:pt x="366940" y="134501"/>
                </a:lnTo>
                <a:lnTo>
                  <a:pt x="368377" y="131188"/>
                </a:lnTo>
                <a:lnTo>
                  <a:pt x="369815" y="127876"/>
                </a:lnTo>
                <a:lnTo>
                  <a:pt x="371252" y="124626"/>
                </a:lnTo>
                <a:lnTo>
                  <a:pt x="372690" y="121438"/>
                </a:lnTo>
                <a:lnTo>
                  <a:pt x="374127" y="118188"/>
                </a:lnTo>
                <a:lnTo>
                  <a:pt x="375565" y="115000"/>
                </a:lnTo>
                <a:lnTo>
                  <a:pt x="377003" y="111875"/>
                </a:lnTo>
                <a:lnTo>
                  <a:pt x="378440" y="108750"/>
                </a:lnTo>
                <a:lnTo>
                  <a:pt x="379878" y="105625"/>
                </a:lnTo>
                <a:lnTo>
                  <a:pt x="381315" y="102563"/>
                </a:lnTo>
                <a:lnTo>
                  <a:pt x="382753" y="99563"/>
                </a:lnTo>
                <a:lnTo>
                  <a:pt x="384190" y="96563"/>
                </a:lnTo>
                <a:lnTo>
                  <a:pt x="385628" y="93563"/>
                </a:lnTo>
                <a:lnTo>
                  <a:pt x="387065" y="90625"/>
                </a:lnTo>
                <a:lnTo>
                  <a:pt x="388440" y="87750"/>
                </a:lnTo>
                <a:lnTo>
                  <a:pt x="389878" y="84875"/>
                </a:lnTo>
                <a:lnTo>
                  <a:pt x="391315" y="82063"/>
                </a:lnTo>
                <a:lnTo>
                  <a:pt x="392753" y="79313"/>
                </a:lnTo>
                <a:lnTo>
                  <a:pt x="394190" y="76500"/>
                </a:lnTo>
                <a:lnTo>
                  <a:pt x="395628" y="73813"/>
                </a:lnTo>
                <a:lnTo>
                  <a:pt x="397065" y="71125"/>
                </a:lnTo>
                <a:lnTo>
                  <a:pt x="398503" y="68500"/>
                </a:lnTo>
                <a:lnTo>
                  <a:pt x="399940" y="65938"/>
                </a:lnTo>
                <a:lnTo>
                  <a:pt x="401378" y="63375"/>
                </a:lnTo>
                <a:lnTo>
                  <a:pt x="402815" y="60875"/>
                </a:lnTo>
                <a:lnTo>
                  <a:pt x="404253" y="58375"/>
                </a:lnTo>
                <a:lnTo>
                  <a:pt x="405690" y="55937"/>
                </a:lnTo>
                <a:lnTo>
                  <a:pt x="407128" y="53562"/>
                </a:lnTo>
                <a:lnTo>
                  <a:pt x="408565" y="51250"/>
                </a:lnTo>
                <a:lnTo>
                  <a:pt x="410003" y="48937"/>
                </a:lnTo>
                <a:lnTo>
                  <a:pt x="420065" y="34250"/>
                </a:lnTo>
                <a:lnTo>
                  <a:pt x="421503" y="32312"/>
                </a:lnTo>
                <a:lnTo>
                  <a:pt x="438753" y="13500"/>
                </a:lnTo>
                <a:lnTo>
                  <a:pt x="440191" y="12250"/>
                </a:lnTo>
                <a:lnTo>
                  <a:pt x="457378" y="2125"/>
                </a:lnTo>
                <a:lnTo>
                  <a:pt x="458816" y="1625"/>
                </a:lnTo>
                <a:lnTo>
                  <a:pt x="460253" y="1250"/>
                </a:lnTo>
                <a:lnTo>
                  <a:pt x="461691" y="875"/>
                </a:lnTo>
                <a:lnTo>
                  <a:pt x="463128" y="562"/>
                </a:lnTo>
                <a:lnTo>
                  <a:pt x="464566" y="375"/>
                </a:lnTo>
                <a:lnTo>
                  <a:pt x="466003" y="187"/>
                </a:lnTo>
                <a:lnTo>
                  <a:pt x="467441" y="62"/>
                </a:lnTo>
                <a:lnTo>
                  <a:pt x="468878" y="0"/>
                </a:lnTo>
                <a:lnTo>
                  <a:pt x="470316" y="0"/>
                </a:lnTo>
                <a:lnTo>
                  <a:pt x="487566" y="4750"/>
                </a:lnTo>
                <a:lnTo>
                  <a:pt x="489003" y="5500"/>
                </a:lnTo>
                <a:lnTo>
                  <a:pt x="490441" y="6312"/>
                </a:lnTo>
                <a:lnTo>
                  <a:pt x="491878" y="7250"/>
                </a:lnTo>
                <a:lnTo>
                  <a:pt x="493316" y="8187"/>
                </a:lnTo>
                <a:lnTo>
                  <a:pt x="494753" y="9187"/>
                </a:lnTo>
                <a:lnTo>
                  <a:pt x="496191" y="10250"/>
                </a:lnTo>
                <a:lnTo>
                  <a:pt x="497628" y="11375"/>
                </a:lnTo>
                <a:lnTo>
                  <a:pt x="499066" y="12562"/>
                </a:lnTo>
                <a:lnTo>
                  <a:pt x="500504" y="13750"/>
                </a:lnTo>
                <a:lnTo>
                  <a:pt x="501941" y="15062"/>
                </a:lnTo>
                <a:lnTo>
                  <a:pt x="503379" y="16375"/>
                </a:lnTo>
                <a:lnTo>
                  <a:pt x="504816" y="17812"/>
                </a:lnTo>
                <a:lnTo>
                  <a:pt x="506254" y="19250"/>
                </a:lnTo>
                <a:lnTo>
                  <a:pt x="507691" y="20750"/>
                </a:lnTo>
                <a:lnTo>
                  <a:pt x="509129" y="22312"/>
                </a:lnTo>
                <a:lnTo>
                  <a:pt x="510566" y="23937"/>
                </a:lnTo>
                <a:lnTo>
                  <a:pt x="512004" y="25562"/>
                </a:lnTo>
                <a:lnTo>
                  <a:pt x="513441" y="27312"/>
                </a:lnTo>
                <a:lnTo>
                  <a:pt x="514879" y="29062"/>
                </a:lnTo>
                <a:lnTo>
                  <a:pt x="516316" y="30875"/>
                </a:lnTo>
                <a:lnTo>
                  <a:pt x="517691" y="32750"/>
                </a:lnTo>
                <a:lnTo>
                  <a:pt x="519129" y="34687"/>
                </a:lnTo>
                <a:lnTo>
                  <a:pt x="520566" y="36625"/>
                </a:lnTo>
                <a:lnTo>
                  <a:pt x="522004" y="38687"/>
                </a:lnTo>
                <a:lnTo>
                  <a:pt x="523441" y="40750"/>
                </a:lnTo>
                <a:lnTo>
                  <a:pt x="524879" y="42875"/>
                </a:lnTo>
                <a:lnTo>
                  <a:pt x="526316" y="45000"/>
                </a:lnTo>
                <a:lnTo>
                  <a:pt x="527754" y="47187"/>
                </a:lnTo>
                <a:lnTo>
                  <a:pt x="529191" y="49500"/>
                </a:lnTo>
                <a:lnTo>
                  <a:pt x="530629" y="51750"/>
                </a:lnTo>
                <a:lnTo>
                  <a:pt x="532066" y="54125"/>
                </a:lnTo>
                <a:lnTo>
                  <a:pt x="533504" y="56500"/>
                </a:lnTo>
                <a:lnTo>
                  <a:pt x="534941" y="58937"/>
                </a:lnTo>
                <a:lnTo>
                  <a:pt x="536379" y="61438"/>
                </a:lnTo>
                <a:lnTo>
                  <a:pt x="537816" y="63938"/>
                </a:lnTo>
                <a:lnTo>
                  <a:pt x="539254" y="66500"/>
                </a:lnTo>
                <a:lnTo>
                  <a:pt x="540691" y="69125"/>
                </a:lnTo>
                <a:lnTo>
                  <a:pt x="542129" y="71750"/>
                </a:lnTo>
                <a:lnTo>
                  <a:pt x="543566" y="74438"/>
                </a:lnTo>
                <a:lnTo>
                  <a:pt x="545004" y="77188"/>
                </a:lnTo>
                <a:lnTo>
                  <a:pt x="546441" y="79938"/>
                </a:lnTo>
                <a:lnTo>
                  <a:pt x="547879" y="82750"/>
                </a:lnTo>
                <a:lnTo>
                  <a:pt x="557941" y="103313"/>
                </a:lnTo>
                <a:lnTo>
                  <a:pt x="559379" y="106375"/>
                </a:lnTo>
                <a:lnTo>
                  <a:pt x="560817" y="109438"/>
                </a:lnTo>
                <a:lnTo>
                  <a:pt x="562254" y="112563"/>
                </a:lnTo>
                <a:lnTo>
                  <a:pt x="563692" y="115750"/>
                </a:lnTo>
                <a:lnTo>
                  <a:pt x="565129" y="118938"/>
                </a:lnTo>
                <a:lnTo>
                  <a:pt x="566567" y="122125"/>
                </a:lnTo>
                <a:lnTo>
                  <a:pt x="568004" y="125376"/>
                </a:lnTo>
                <a:lnTo>
                  <a:pt x="569442" y="128688"/>
                </a:lnTo>
                <a:lnTo>
                  <a:pt x="570879" y="131938"/>
                </a:lnTo>
                <a:lnTo>
                  <a:pt x="572317" y="135251"/>
                </a:lnTo>
                <a:lnTo>
                  <a:pt x="573754" y="138626"/>
                </a:lnTo>
                <a:lnTo>
                  <a:pt x="575192" y="142001"/>
                </a:lnTo>
                <a:lnTo>
                  <a:pt x="576629" y="145376"/>
                </a:lnTo>
                <a:lnTo>
                  <a:pt x="578067" y="148751"/>
                </a:lnTo>
                <a:lnTo>
                  <a:pt x="579504" y="152188"/>
                </a:lnTo>
                <a:lnTo>
                  <a:pt x="580942" y="155626"/>
                </a:lnTo>
                <a:lnTo>
                  <a:pt x="582317" y="159126"/>
                </a:lnTo>
                <a:lnTo>
                  <a:pt x="583754" y="162563"/>
                </a:lnTo>
                <a:lnTo>
                  <a:pt x="585192" y="166063"/>
                </a:lnTo>
                <a:lnTo>
                  <a:pt x="586629" y="169626"/>
                </a:lnTo>
                <a:lnTo>
                  <a:pt x="588067" y="173126"/>
                </a:lnTo>
                <a:lnTo>
                  <a:pt x="589504" y="176688"/>
                </a:lnTo>
                <a:lnTo>
                  <a:pt x="590942" y="180251"/>
                </a:lnTo>
                <a:lnTo>
                  <a:pt x="592379" y="183814"/>
                </a:lnTo>
                <a:lnTo>
                  <a:pt x="593817" y="187376"/>
                </a:lnTo>
                <a:lnTo>
                  <a:pt x="595254" y="191001"/>
                </a:lnTo>
                <a:lnTo>
                  <a:pt x="596692" y="194564"/>
                </a:lnTo>
                <a:lnTo>
                  <a:pt x="598129" y="198189"/>
                </a:lnTo>
                <a:lnTo>
                  <a:pt x="599567" y="201814"/>
                </a:lnTo>
                <a:lnTo>
                  <a:pt x="601004" y="205439"/>
                </a:lnTo>
                <a:lnTo>
                  <a:pt x="602442" y="209126"/>
                </a:lnTo>
                <a:lnTo>
                  <a:pt x="603879" y="212751"/>
                </a:lnTo>
                <a:lnTo>
                  <a:pt x="605317" y="216439"/>
                </a:lnTo>
                <a:lnTo>
                  <a:pt x="606754" y="220064"/>
                </a:lnTo>
                <a:lnTo>
                  <a:pt x="608192" y="223751"/>
                </a:lnTo>
                <a:lnTo>
                  <a:pt x="609629" y="227376"/>
                </a:lnTo>
                <a:lnTo>
                  <a:pt x="611067" y="231064"/>
                </a:lnTo>
                <a:lnTo>
                  <a:pt x="612504" y="234751"/>
                </a:lnTo>
                <a:lnTo>
                  <a:pt x="613942" y="238439"/>
                </a:lnTo>
                <a:lnTo>
                  <a:pt x="615379" y="242064"/>
                </a:lnTo>
                <a:lnTo>
                  <a:pt x="616817" y="245752"/>
                </a:lnTo>
                <a:lnTo>
                  <a:pt x="618254" y="249439"/>
                </a:lnTo>
                <a:lnTo>
                  <a:pt x="619692" y="253127"/>
                </a:lnTo>
                <a:lnTo>
                  <a:pt x="621130" y="256814"/>
                </a:lnTo>
                <a:lnTo>
                  <a:pt x="622567" y="260439"/>
                </a:lnTo>
                <a:lnTo>
                  <a:pt x="624005" y="264127"/>
                </a:lnTo>
                <a:lnTo>
                  <a:pt x="625442" y="267814"/>
                </a:lnTo>
                <a:lnTo>
                  <a:pt x="626880" y="271439"/>
                </a:lnTo>
                <a:lnTo>
                  <a:pt x="628317" y="275064"/>
                </a:lnTo>
                <a:lnTo>
                  <a:pt x="629755" y="278752"/>
                </a:lnTo>
                <a:lnTo>
                  <a:pt x="631192" y="282377"/>
                </a:lnTo>
                <a:lnTo>
                  <a:pt x="632630" y="286002"/>
                </a:lnTo>
                <a:lnTo>
                  <a:pt x="634067" y="289627"/>
                </a:lnTo>
                <a:lnTo>
                  <a:pt x="635505" y="293252"/>
                </a:lnTo>
                <a:lnTo>
                  <a:pt x="636942" y="296877"/>
                </a:lnTo>
                <a:lnTo>
                  <a:pt x="638380" y="300439"/>
                </a:lnTo>
                <a:lnTo>
                  <a:pt x="639817" y="304002"/>
                </a:lnTo>
                <a:lnTo>
                  <a:pt x="641255" y="307627"/>
                </a:lnTo>
                <a:lnTo>
                  <a:pt x="642692" y="311190"/>
                </a:lnTo>
                <a:lnTo>
                  <a:pt x="644130" y="314752"/>
                </a:lnTo>
                <a:lnTo>
                  <a:pt x="645567" y="318252"/>
                </a:lnTo>
                <a:lnTo>
                  <a:pt x="646942" y="321815"/>
                </a:lnTo>
                <a:lnTo>
                  <a:pt x="648380" y="325315"/>
                </a:lnTo>
                <a:lnTo>
                  <a:pt x="649817" y="328815"/>
                </a:lnTo>
                <a:lnTo>
                  <a:pt x="651255" y="332252"/>
                </a:lnTo>
                <a:lnTo>
                  <a:pt x="652692" y="335752"/>
                </a:lnTo>
                <a:lnTo>
                  <a:pt x="654130" y="339190"/>
                </a:lnTo>
                <a:lnTo>
                  <a:pt x="655567" y="342627"/>
                </a:lnTo>
                <a:lnTo>
                  <a:pt x="657005" y="346065"/>
                </a:lnTo>
                <a:lnTo>
                  <a:pt x="658442" y="349440"/>
                </a:lnTo>
                <a:lnTo>
                  <a:pt x="659880" y="352877"/>
                </a:lnTo>
                <a:lnTo>
                  <a:pt x="661317" y="356252"/>
                </a:lnTo>
                <a:lnTo>
                  <a:pt x="662755" y="359565"/>
                </a:lnTo>
                <a:lnTo>
                  <a:pt x="664192" y="362877"/>
                </a:lnTo>
                <a:lnTo>
                  <a:pt x="665630" y="366190"/>
                </a:lnTo>
                <a:lnTo>
                  <a:pt x="667067" y="369503"/>
                </a:lnTo>
                <a:lnTo>
                  <a:pt x="668505" y="372815"/>
                </a:lnTo>
                <a:lnTo>
                  <a:pt x="669942" y="376065"/>
                </a:lnTo>
                <a:lnTo>
                  <a:pt x="671380" y="379253"/>
                </a:lnTo>
                <a:lnTo>
                  <a:pt x="672817" y="382503"/>
                </a:lnTo>
                <a:lnTo>
                  <a:pt x="674255" y="385690"/>
                </a:lnTo>
                <a:lnTo>
                  <a:pt x="675692" y="388815"/>
                </a:lnTo>
                <a:lnTo>
                  <a:pt x="677130" y="392003"/>
                </a:lnTo>
                <a:lnTo>
                  <a:pt x="678567" y="395128"/>
                </a:lnTo>
                <a:lnTo>
                  <a:pt x="680005" y="398253"/>
                </a:lnTo>
                <a:lnTo>
                  <a:pt x="681442" y="401315"/>
                </a:lnTo>
                <a:lnTo>
                  <a:pt x="682880" y="404378"/>
                </a:lnTo>
                <a:lnTo>
                  <a:pt x="684318" y="407378"/>
                </a:lnTo>
                <a:lnTo>
                  <a:pt x="685755" y="410378"/>
                </a:lnTo>
                <a:lnTo>
                  <a:pt x="687193" y="413378"/>
                </a:lnTo>
                <a:lnTo>
                  <a:pt x="688630" y="416378"/>
                </a:lnTo>
                <a:lnTo>
                  <a:pt x="690068" y="419315"/>
                </a:lnTo>
                <a:lnTo>
                  <a:pt x="691505" y="422190"/>
                </a:lnTo>
                <a:lnTo>
                  <a:pt x="692943" y="425128"/>
                </a:lnTo>
                <a:lnTo>
                  <a:pt x="694380" y="427941"/>
                </a:lnTo>
                <a:lnTo>
                  <a:pt x="695818" y="430816"/>
                </a:lnTo>
                <a:lnTo>
                  <a:pt x="697255" y="433628"/>
                </a:lnTo>
                <a:lnTo>
                  <a:pt x="704443" y="447316"/>
                </a:lnTo>
                <a:lnTo>
                  <a:pt x="705880" y="450003"/>
                </a:lnTo>
                <a:lnTo>
                  <a:pt x="707318" y="452628"/>
                </a:lnTo>
                <a:lnTo>
                  <a:pt x="708755" y="455253"/>
                </a:lnTo>
                <a:lnTo>
                  <a:pt x="710193" y="457816"/>
                </a:lnTo>
                <a:lnTo>
                  <a:pt x="711568" y="460378"/>
                </a:lnTo>
                <a:lnTo>
                  <a:pt x="713005" y="462878"/>
                </a:lnTo>
                <a:lnTo>
                  <a:pt x="714443" y="465378"/>
                </a:lnTo>
                <a:lnTo>
                  <a:pt x="715880" y="467878"/>
                </a:lnTo>
                <a:lnTo>
                  <a:pt x="717318" y="470316"/>
                </a:lnTo>
                <a:lnTo>
                  <a:pt x="718755" y="472753"/>
                </a:lnTo>
                <a:lnTo>
                  <a:pt x="720193" y="475128"/>
                </a:lnTo>
                <a:lnTo>
                  <a:pt x="721630" y="477503"/>
                </a:lnTo>
                <a:lnTo>
                  <a:pt x="723068" y="479878"/>
                </a:lnTo>
                <a:lnTo>
                  <a:pt x="724505" y="482191"/>
                </a:lnTo>
                <a:lnTo>
                  <a:pt x="725943" y="484503"/>
                </a:lnTo>
                <a:lnTo>
                  <a:pt x="727380" y="486753"/>
                </a:lnTo>
                <a:lnTo>
                  <a:pt x="728818" y="489004"/>
                </a:lnTo>
                <a:lnTo>
                  <a:pt x="730255" y="491191"/>
                </a:lnTo>
                <a:lnTo>
                  <a:pt x="731693" y="493379"/>
                </a:lnTo>
                <a:lnTo>
                  <a:pt x="733130" y="495566"/>
                </a:lnTo>
                <a:lnTo>
                  <a:pt x="734568" y="497691"/>
                </a:lnTo>
                <a:lnTo>
                  <a:pt x="736005" y="499754"/>
                </a:lnTo>
                <a:lnTo>
                  <a:pt x="737443" y="501879"/>
                </a:lnTo>
                <a:lnTo>
                  <a:pt x="738880" y="503941"/>
                </a:lnTo>
                <a:lnTo>
                  <a:pt x="740318" y="505941"/>
                </a:lnTo>
                <a:lnTo>
                  <a:pt x="741755" y="507941"/>
                </a:lnTo>
                <a:lnTo>
                  <a:pt x="743193" y="509941"/>
                </a:lnTo>
                <a:lnTo>
                  <a:pt x="744631" y="511879"/>
                </a:lnTo>
                <a:lnTo>
                  <a:pt x="746068" y="513816"/>
                </a:lnTo>
                <a:lnTo>
                  <a:pt x="747506" y="515691"/>
                </a:lnTo>
                <a:lnTo>
                  <a:pt x="748943" y="517566"/>
                </a:lnTo>
                <a:lnTo>
                  <a:pt x="750381" y="519441"/>
                </a:lnTo>
                <a:lnTo>
                  <a:pt x="751818" y="521254"/>
                </a:lnTo>
                <a:lnTo>
                  <a:pt x="753256" y="523066"/>
                </a:lnTo>
                <a:lnTo>
                  <a:pt x="754693" y="524816"/>
                </a:lnTo>
                <a:lnTo>
                  <a:pt x="756131" y="526566"/>
                </a:lnTo>
                <a:lnTo>
                  <a:pt x="757568" y="528316"/>
                </a:lnTo>
                <a:lnTo>
                  <a:pt x="759006" y="530004"/>
                </a:lnTo>
                <a:lnTo>
                  <a:pt x="760443" y="531629"/>
                </a:lnTo>
                <a:lnTo>
                  <a:pt x="761881" y="533316"/>
                </a:lnTo>
                <a:lnTo>
                  <a:pt x="763318" y="534941"/>
                </a:lnTo>
                <a:lnTo>
                  <a:pt x="764756" y="536566"/>
                </a:lnTo>
                <a:lnTo>
                  <a:pt x="766193" y="538129"/>
                </a:lnTo>
                <a:lnTo>
                  <a:pt x="767631" y="539691"/>
                </a:lnTo>
                <a:lnTo>
                  <a:pt x="769068" y="541191"/>
                </a:lnTo>
                <a:lnTo>
                  <a:pt x="770506" y="542691"/>
                </a:lnTo>
                <a:lnTo>
                  <a:pt x="771943" y="544191"/>
                </a:lnTo>
                <a:lnTo>
                  <a:pt x="773381" y="545629"/>
                </a:lnTo>
                <a:lnTo>
                  <a:pt x="774818" y="547066"/>
                </a:lnTo>
                <a:lnTo>
                  <a:pt x="776193" y="548504"/>
                </a:lnTo>
                <a:lnTo>
                  <a:pt x="777631" y="549879"/>
                </a:lnTo>
                <a:lnTo>
                  <a:pt x="779068" y="551254"/>
                </a:lnTo>
                <a:lnTo>
                  <a:pt x="780506" y="552629"/>
                </a:lnTo>
                <a:lnTo>
                  <a:pt x="781943" y="553942"/>
                </a:lnTo>
                <a:lnTo>
                  <a:pt x="783381" y="555254"/>
                </a:lnTo>
                <a:lnTo>
                  <a:pt x="784818" y="556567"/>
                </a:lnTo>
                <a:lnTo>
                  <a:pt x="786256" y="557817"/>
                </a:lnTo>
                <a:lnTo>
                  <a:pt x="787693" y="559067"/>
                </a:lnTo>
                <a:lnTo>
                  <a:pt x="789131" y="560254"/>
                </a:lnTo>
                <a:lnTo>
                  <a:pt x="790568" y="561442"/>
                </a:lnTo>
                <a:lnTo>
                  <a:pt x="792006" y="562629"/>
                </a:lnTo>
                <a:lnTo>
                  <a:pt x="793443" y="563817"/>
                </a:lnTo>
                <a:lnTo>
                  <a:pt x="794881" y="564942"/>
                </a:lnTo>
                <a:lnTo>
                  <a:pt x="796318" y="566067"/>
                </a:lnTo>
                <a:lnTo>
                  <a:pt x="797756" y="567192"/>
                </a:lnTo>
                <a:lnTo>
                  <a:pt x="799193" y="568254"/>
                </a:lnTo>
                <a:lnTo>
                  <a:pt x="800631" y="569317"/>
                </a:lnTo>
                <a:lnTo>
                  <a:pt x="802068" y="570379"/>
                </a:lnTo>
                <a:lnTo>
                  <a:pt x="803506" y="571379"/>
                </a:lnTo>
                <a:lnTo>
                  <a:pt x="804944" y="572379"/>
                </a:lnTo>
                <a:lnTo>
                  <a:pt x="806381" y="573379"/>
                </a:lnTo>
                <a:lnTo>
                  <a:pt x="807819" y="574317"/>
                </a:lnTo>
                <a:lnTo>
                  <a:pt x="809256" y="575317"/>
                </a:lnTo>
                <a:lnTo>
                  <a:pt x="810694" y="576254"/>
                </a:lnTo>
                <a:lnTo>
                  <a:pt x="812131" y="577129"/>
                </a:lnTo>
                <a:lnTo>
                  <a:pt x="813569" y="578067"/>
                </a:lnTo>
                <a:lnTo>
                  <a:pt x="815006" y="578942"/>
                </a:lnTo>
                <a:lnTo>
                  <a:pt x="816444" y="579817"/>
                </a:lnTo>
                <a:lnTo>
                  <a:pt x="817881" y="580629"/>
                </a:lnTo>
                <a:lnTo>
                  <a:pt x="819319" y="581504"/>
                </a:lnTo>
                <a:lnTo>
                  <a:pt x="820756" y="582317"/>
                </a:lnTo>
                <a:lnTo>
                  <a:pt x="822194" y="583129"/>
                </a:lnTo>
                <a:lnTo>
                  <a:pt x="823631" y="583879"/>
                </a:lnTo>
                <a:lnTo>
                  <a:pt x="825069" y="584629"/>
                </a:lnTo>
                <a:lnTo>
                  <a:pt x="826506" y="585442"/>
                </a:lnTo>
                <a:lnTo>
                  <a:pt x="827944" y="586129"/>
                </a:lnTo>
                <a:lnTo>
                  <a:pt x="829381" y="586879"/>
                </a:lnTo>
                <a:lnTo>
                  <a:pt x="830819" y="587567"/>
                </a:lnTo>
                <a:lnTo>
                  <a:pt x="832256" y="588317"/>
                </a:lnTo>
                <a:lnTo>
                  <a:pt x="833694" y="589004"/>
                </a:lnTo>
                <a:lnTo>
                  <a:pt x="835131" y="589629"/>
                </a:lnTo>
                <a:lnTo>
                  <a:pt x="836569" y="590317"/>
                </a:lnTo>
                <a:lnTo>
                  <a:pt x="838006" y="590942"/>
                </a:lnTo>
                <a:lnTo>
                  <a:pt x="839444" y="591567"/>
                </a:lnTo>
                <a:lnTo>
                  <a:pt x="840819" y="592192"/>
                </a:lnTo>
                <a:lnTo>
                  <a:pt x="842256" y="592817"/>
                </a:lnTo>
                <a:lnTo>
                  <a:pt x="843694" y="593379"/>
                </a:lnTo>
                <a:lnTo>
                  <a:pt x="845131" y="593942"/>
                </a:lnTo>
                <a:lnTo>
                  <a:pt x="846569" y="594504"/>
                </a:lnTo>
                <a:lnTo>
                  <a:pt x="848006" y="595067"/>
                </a:lnTo>
                <a:lnTo>
                  <a:pt x="849444" y="595629"/>
                </a:lnTo>
                <a:lnTo>
                  <a:pt x="850881" y="596129"/>
                </a:lnTo>
                <a:lnTo>
                  <a:pt x="852319" y="596692"/>
                </a:lnTo>
                <a:lnTo>
                  <a:pt x="853756" y="597192"/>
                </a:lnTo>
                <a:lnTo>
                  <a:pt x="855194" y="597692"/>
                </a:lnTo>
                <a:lnTo>
                  <a:pt x="856631" y="598129"/>
                </a:lnTo>
                <a:lnTo>
                  <a:pt x="858069" y="598629"/>
                </a:lnTo>
                <a:lnTo>
                  <a:pt x="859506" y="599067"/>
                </a:lnTo>
                <a:lnTo>
                  <a:pt x="860944" y="599567"/>
                </a:lnTo>
                <a:lnTo>
                  <a:pt x="862381" y="600004"/>
                </a:lnTo>
                <a:lnTo>
                  <a:pt x="863819" y="600442"/>
                </a:lnTo>
                <a:lnTo>
                  <a:pt x="865257" y="600817"/>
                </a:lnTo>
                <a:lnTo>
                  <a:pt x="866694" y="601254"/>
                </a:lnTo>
                <a:lnTo>
                  <a:pt x="868132" y="601692"/>
                </a:lnTo>
                <a:lnTo>
                  <a:pt x="869569" y="602067"/>
                </a:lnTo>
                <a:lnTo>
                  <a:pt x="871007" y="602442"/>
                </a:lnTo>
                <a:lnTo>
                  <a:pt x="872444" y="602817"/>
                </a:lnTo>
                <a:lnTo>
                  <a:pt x="873882" y="603192"/>
                </a:lnTo>
                <a:lnTo>
                  <a:pt x="875319" y="603567"/>
                </a:lnTo>
                <a:lnTo>
                  <a:pt x="876757" y="603879"/>
                </a:lnTo>
                <a:lnTo>
                  <a:pt x="878194" y="604254"/>
                </a:lnTo>
                <a:lnTo>
                  <a:pt x="879632" y="604567"/>
                </a:lnTo>
                <a:lnTo>
                  <a:pt x="881069" y="604879"/>
                </a:lnTo>
                <a:lnTo>
                  <a:pt x="882507" y="605254"/>
                </a:lnTo>
                <a:lnTo>
                  <a:pt x="883944" y="605567"/>
                </a:lnTo>
                <a:lnTo>
                  <a:pt x="885382" y="605817"/>
                </a:lnTo>
                <a:lnTo>
                  <a:pt x="886819" y="606129"/>
                </a:lnTo>
                <a:lnTo>
                  <a:pt x="888257" y="606442"/>
                </a:lnTo>
                <a:lnTo>
                  <a:pt x="889694" y="606692"/>
                </a:lnTo>
                <a:lnTo>
                  <a:pt x="891132" y="607004"/>
                </a:lnTo>
                <a:lnTo>
                  <a:pt x="892569" y="607254"/>
                </a:lnTo>
                <a:lnTo>
                  <a:pt x="894007" y="607504"/>
                </a:lnTo>
                <a:lnTo>
                  <a:pt x="895444" y="607754"/>
                </a:lnTo>
                <a:lnTo>
                  <a:pt x="896882" y="608004"/>
                </a:lnTo>
                <a:lnTo>
                  <a:pt x="898319" y="608254"/>
                </a:lnTo>
                <a:lnTo>
                  <a:pt x="899757" y="608504"/>
                </a:lnTo>
                <a:lnTo>
                  <a:pt x="901194" y="608754"/>
                </a:lnTo>
                <a:lnTo>
                  <a:pt x="902632" y="608942"/>
                </a:lnTo>
                <a:lnTo>
                  <a:pt x="904069" y="609192"/>
                </a:lnTo>
                <a:lnTo>
                  <a:pt x="905444" y="609379"/>
                </a:lnTo>
                <a:lnTo>
                  <a:pt x="906882" y="609629"/>
                </a:lnTo>
                <a:lnTo>
                  <a:pt x="908319" y="609817"/>
                </a:lnTo>
                <a:lnTo>
                  <a:pt x="909757" y="610004"/>
                </a:lnTo>
                <a:lnTo>
                  <a:pt x="911194" y="610192"/>
                </a:lnTo>
                <a:lnTo>
                  <a:pt x="912632" y="610379"/>
                </a:lnTo>
                <a:lnTo>
                  <a:pt x="914069" y="610567"/>
                </a:lnTo>
                <a:lnTo>
                  <a:pt x="915507" y="610754"/>
                </a:lnTo>
                <a:lnTo>
                  <a:pt x="916944" y="610942"/>
                </a:lnTo>
                <a:lnTo>
                  <a:pt x="918382" y="611067"/>
                </a:lnTo>
                <a:lnTo>
                  <a:pt x="919819" y="611255"/>
                </a:lnTo>
                <a:lnTo>
                  <a:pt x="921257" y="611380"/>
                </a:lnTo>
                <a:lnTo>
                  <a:pt x="922694" y="611567"/>
                </a:lnTo>
                <a:lnTo>
                  <a:pt x="924132" y="611692"/>
                </a:lnTo>
                <a:lnTo>
                  <a:pt x="925569" y="611880"/>
                </a:lnTo>
                <a:lnTo>
                  <a:pt x="927007" y="612005"/>
                </a:lnTo>
                <a:lnTo>
                  <a:pt x="928445" y="612130"/>
                </a:lnTo>
                <a:lnTo>
                  <a:pt x="929882" y="612255"/>
                </a:lnTo>
                <a:lnTo>
                  <a:pt x="930632" y="612320"/>
                </a:lnTo>
              </a:path>
            </a:pathLst>
          </a:custGeom>
          <a:ln w="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117059" y="1402986"/>
            <a:ext cx="80645" cy="876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35946" y="1516724"/>
            <a:ext cx="196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23744" y="1684601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24608" y="1469536"/>
            <a:ext cx="8572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50" spc="20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36492" y="1911915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19560" y="1375973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6780" y="1850289"/>
            <a:ext cx="12128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569BBD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11882" y="1609725"/>
            <a:ext cx="196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05519" y="1666663"/>
            <a:ext cx="1308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20"/>
              </a:spcBef>
            </a:pPr>
            <a:r>
              <a:rPr sz="150" spc="-1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569BBD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07520" y="1566350"/>
            <a:ext cx="17399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20"/>
              </a:spcBef>
            </a:pPr>
            <a:r>
              <a:rPr sz="150" dirty="0">
                <a:solidFill>
                  <a:srgbClr val="569BBD"/>
                </a:solidFill>
                <a:latin typeface="Wingdings"/>
                <a:cs typeface="Wingdings"/>
              </a:rPr>
              <a:t></a:t>
            </a:r>
            <a:r>
              <a:rPr sz="225" baseline="37037" dirty="0">
                <a:solidFill>
                  <a:srgbClr val="569BBD"/>
                </a:solidFill>
                <a:latin typeface="Wingdings"/>
                <a:cs typeface="Wingdings"/>
              </a:rPr>
              <a:t></a:t>
            </a:r>
            <a:r>
              <a:rPr sz="225" spc="-30" baseline="37037" dirty="0">
                <a:solidFill>
                  <a:srgbClr val="569BBD"/>
                </a:solidFill>
                <a:latin typeface="Times New Roman"/>
                <a:cs typeface="Times New Roman"/>
              </a:rPr>
              <a:t> </a:t>
            </a:r>
            <a:r>
              <a:rPr sz="225" spc="52" baseline="5555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225" baseline="55555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18743" y="1783789"/>
            <a:ext cx="78105" cy="105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33020" algn="ctr">
              <a:lnSpc>
                <a:spcPts val="175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905" algn="ctr">
              <a:lnSpc>
                <a:spcPts val="175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25400" algn="ctr">
              <a:lnSpc>
                <a:spcPct val="100000"/>
              </a:lnSpc>
              <a:spcBef>
                <a:spcPts val="70"/>
              </a:spcBef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95545" y="1589662"/>
            <a:ext cx="8890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50" spc="-1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46407" y="1648413"/>
            <a:ext cx="11430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20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spc="-30" baseline="18518" dirty="0">
                <a:solidFill>
                  <a:srgbClr val="569BBD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91694" y="1717913"/>
            <a:ext cx="3175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0" spc="-2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86808" y="1533912"/>
            <a:ext cx="68580" cy="685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36195">
              <a:lnSpc>
                <a:spcPts val="155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2700">
              <a:lnSpc>
                <a:spcPts val="155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7094" y="1706101"/>
            <a:ext cx="10668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8693" y="1761539"/>
            <a:ext cx="196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70559" y="1445911"/>
            <a:ext cx="6540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4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76289" y="1593786"/>
            <a:ext cx="81280" cy="23177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00" dirty="0">
                <a:latin typeface="Arial"/>
                <a:cs typeface="Arial"/>
              </a:rPr>
              <a:t>obse</a:t>
            </a:r>
            <a:r>
              <a:rPr sz="400" spc="10" dirty="0">
                <a:latin typeface="Arial"/>
                <a:cs typeface="Arial"/>
              </a:rPr>
              <a:t>r</a:t>
            </a:r>
            <a:r>
              <a:rPr sz="400" spc="-10" dirty="0">
                <a:latin typeface="Arial"/>
                <a:cs typeface="Arial"/>
              </a:rPr>
              <a:t>v</a:t>
            </a:r>
            <a:r>
              <a:rPr sz="400" dirty="0">
                <a:latin typeface="Arial"/>
                <a:cs typeface="Arial"/>
              </a:rPr>
              <a:t>ed</a:t>
            </a:r>
            <a:endParaRPr sz="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625942" y="2040678"/>
            <a:ext cx="580390" cy="18415"/>
          </a:xfrm>
          <a:custGeom>
            <a:avLst/>
            <a:gdLst/>
            <a:ahLst/>
            <a:cxnLst/>
            <a:rect l="l" t="t" r="r" b="b"/>
            <a:pathLst>
              <a:path w="580389" h="18414">
                <a:moveTo>
                  <a:pt x="0" y="0"/>
                </a:moveTo>
                <a:lnTo>
                  <a:pt x="579879" y="0"/>
                </a:lnTo>
              </a:path>
              <a:path w="580389" h="18414">
                <a:moveTo>
                  <a:pt x="0" y="0"/>
                </a:moveTo>
                <a:lnTo>
                  <a:pt x="0" y="17812"/>
                </a:lnTo>
              </a:path>
              <a:path w="580389" h="18414">
                <a:moveTo>
                  <a:pt x="144938" y="0"/>
                </a:moveTo>
                <a:lnTo>
                  <a:pt x="144938" y="17812"/>
                </a:lnTo>
              </a:path>
              <a:path w="580389" h="18414">
                <a:moveTo>
                  <a:pt x="289939" y="0"/>
                </a:moveTo>
                <a:lnTo>
                  <a:pt x="289939" y="17812"/>
                </a:lnTo>
              </a:path>
              <a:path w="580389" h="18414">
                <a:moveTo>
                  <a:pt x="434941" y="0"/>
                </a:moveTo>
                <a:lnTo>
                  <a:pt x="434941" y="17812"/>
                </a:lnTo>
              </a:path>
              <a:path w="580389" h="18414">
                <a:moveTo>
                  <a:pt x="579879" y="0"/>
                </a:moveTo>
                <a:lnTo>
                  <a:pt x="579879" y="17812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569679" y="1975692"/>
            <a:ext cx="666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569BB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">
              <a:latin typeface="Wingdings"/>
              <a:cs typeface="Wingdings"/>
            </a:endParaRPr>
          </a:p>
          <a:p>
            <a:pPr marL="20320">
              <a:lnSpc>
                <a:spcPct val="100000"/>
              </a:lnSpc>
              <a:spcBef>
                <a:spcPts val="85"/>
              </a:spcBef>
            </a:pPr>
            <a:r>
              <a:rPr sz="500" spc="-5" dirty="0">
                <a:latin typeface="Arial"/>
                <a:cs typeface="Arial"/>
              </a:rPr>
              <a:t>−2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−1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0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1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110"/>
              </a:spcBef>
            </a:pPr>
            <a:r>
              <a:rPr sz="400" spc="-5" dirty="0">
                <a:latin typeface="Arial"/>
                <a:cs typeface="Arial"/>
              </a:rPr>
              <a:t>Theoretical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547129" y="1375954"/>
            <a:ext cx="713105" cy="599440"/>
            <a:chOff x="1547129" y="1375954"/>
            <a:chExt cx="713105" cy="599440"/>
          </a:xfrm>
        </p:grpSpPr>
        <p:sp>
          <p:nvSpPr>
            <p:cNvPr id="82" name="object 82"/>
            <p:cNvSpPr/>
            <p:nvPr/>
          </p:nvSpPr>
          <p:spPr>
            <a:xfrm>
              <a:off x="1547129" y="1524299"/>
              <a:ext cx="18415" cy="448309"/>
            </a:xfrm>
            <a:custGeom>
              <a:avLst/>
              <a:gdLst/>
              <a:ahLst/>
              <a:cxnLst/>
              <a:rect l="l" t="t" r="r" b="b"/>
              <a:pathLst>
                <a:path w="18415" h="448310">
                  <a:moveTo>
                    <a:pt x="17812" y="448316"/>
                  </a:moveTo>
                  <a:lnTo>
                    <a:pt x="17812" y="0"/>
                  </a:lnTo>
                </a:path>
                <a:path w="18415" h="448310">
                  <a:moveTo>
                    <a:pt x="17812" y="448316"/>
                  </a:moveTo>
                  <a:lnTo>
                    <a:pt x="0" y="448316"/>
                  </a:lnTo>
                </a:path>
                <a:path w="18415" h="448310">
                  <a:moveTo>
                    <a:pt x="17812" y="298877"/>
                  </a:moveTo>
                  <a:lnTo>
                    <a:pt x="0" y="298877"/>
                  </a:lnTo>
                </a:path>
                <a:path w="18415" h="448310">
                  <a:moveTo>
                    <a:pt x="17812" y="149438"/>
                  </a:moveTo>
                  <a:lnTo>
                    <a:pt x="0" y="149438"/>
                  </a:lnTo>
                </a:path>
                <a:path w="18415" h="448310">
                  <a:moveTo>
                    <a:pt x="17812" y="0"/>
                  </a:moveTo>
                  <a:lnTo>
                    <a:pt x="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64942" y="1378298"/>
              <a:ext cx="692785" cy="563245"/>
            </a:xfrm>
            <a:custGeom>
              <a:avLst/>
              <a:gdLst/>
              <a:ahLst/>
              <a:cxnLst/>
              <a:rect l="l" t="t" r="r" b="b"/>
              <a:pathLst>
                <a:path w="692785" h="563244">
                  <a:moveTo>
                    <a:pt x="0" y="563067"/>
                  </a:moveTo>
                  <a:lnTo>
                    <a:pt x="692502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439366" y="1919852"/>
            <a:ext cx="9715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39366" y="1770414"/>
            <a:ext cx="9715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75866" y="1620975"/>
            <a:ext cx="603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75866" y="1471536"/>
            <a:ext cx="60325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89378" y="1670100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50229" y="1509349"/>
            <a:ext cx="10668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982104" y="1568475"/>
            <a:ext cx="10668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002566" y="1582725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25727" y="1798226"/>
            <a:ext cx="10096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2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30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841790" y="1690038"/>
            <a:ext cx="10858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15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559687" y="1989290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01502" y="1739351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23816" y="1544724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098504" y="1491911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4852" y="1716351"/>
            <a:ext cx="116839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-1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4C721D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04354" y="1535912"/>
            <a:ext cx="12382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-2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4C721D"/>
                </a:solidFill>
                <a:latin typeface="Wingdings"/>
                <a:cs typeface="Wingdings"/>
              </a:rPr>
              <a:t>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132980" y="1383223"/>
            <a:ext cx="14668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150" spc="95" dirty="0">
                <a:solidFill>
                  <a:srgbClr val="4C721D"/>
                </a:solidFill>
                <a:latin typeface="Times New Roman"/>
                <a:cs typeface="Times New Roman"/>
              </a:rPr>
              <a:t> </a:t>
            </a:r>
            <a:r>
              <a:rPr sz="225" spc="52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656063" y="1907165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51214" y="1751039"/>
            <a:ext cx="129539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52" baseline="37037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52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22352" y="1700288"/>
            <a:ext cx="10858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10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15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930916" y="1614912"/>
            <a:ext cx="13271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7" baseline="37037" dirty="0">
                <a:solidFill>
                  <a:srgbClr val="4C721D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087792" y="1476536"/>
            <a:ext cx="11430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893466" y="1642475"/>
            <a:ext cx="14224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0"/>
              </a:spcBef>
            </a:pPr>
            <a:r>
              <a:rPr sz="150" spc="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7" baseline="5555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55555">
              <a:latin typeface="Wingdings"/>
              <a:cs typeface="Wingding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911690" y="1655475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610875" y="1920165"/>
            <a:ext cx="71755" cy="730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38735">
              <a:lnSpc>
                <a:spcPts val="175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2700">
              <a:lnSpc>
                <a:spcPts val="175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645351" y="1833664"/>
            <a:ext cx="15811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sz="150" spc="-40" dirty="0">
                <a:solidFill>
                  <a:srgbClr val="4C721D"/>
                </a:solidFill>
                <a:latin typeface="Wingdings"/>
                <a:cs typeface="Wingdings"/>
              </a:rPr>
              <a:t></a:t>
            </a:r>
            <a:r>
              <a:rPr sz="225" spc="-60" baseline="37037" dirty="0">
                <a:solidFill>
                  <a:srgbClr val="4C721D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</a:pPr>
            <a:r>
              <a:rPr sz="150" spc="-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4C721D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41352" y="1771414"/>
            <a:ext cx="1054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745501" y="1810539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4C721D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366297" y="1593786"/>
            <a:ext cx="81280" cy="23177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00" dirty="0">
                <a:latin typeface="Arial"/>
                <a:cs typeface="Arial"/>
              </a:rPr>
              <a:t>obse</a:t>
            </a:r>
            <a:r>
              <a:rPr sz="400" spc="10" dirty="0">
                <a:latin typeface="Arial"/>
                <a:cs typeface="Arial"/>
              </a:rPr>
              <a:t>r</a:t>
            </a:r>
            <a:r>
              <a:rPr sz="400" spc="-10" dirty="0">
                <a:latin typeface="Arial"/>
                <a:cs typeface="Arial"/>
              </a:rPr>
              <a:t>v</a:t>
            </a:r>
            <a:r>
              <a:rPr sz="400" dirty="0">
                <a:latin typeface="Arial"/>
                <a:cs typeface="Arial"/>
              </a:rPr>
              <a:t>ed</a:t>
            </a:r>
            <a:endParaRPr sz="4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653576" y="2040678"/>
            <a:ext cx="504825" cy="18415"/>
          </a:xfrm>
          <a:custGeom>
            <a:avLst/>
            <a:gdLst/>
            <a:ahLst/>
            <a:cxnLst/>
            <a:rect l="l" t="t" r="r" b="b"/>
            <a:pathLst>
              <a:path w="504825" h="18414">
                <a:moveTo>
                  <a:pt x="0" y="0"/>
                </a:moveTo>
                <a:lnTo>
                  <a:pt x="504629" y="0"/>
                </a:lnTo>
              </a:path>
              <a:path w="504825" h="18414">
                <a:moveTo>
                  <a:pt x="0" y="0"/>
                </a:moveTo>
                <a:lnTo>
                  <a:pt x="0" y="17812"/>
                </a:lnTo>
              </a:path>
              <a:path w="504825" h="18414">
                <a:moveTo>
                  <a:pt x="126126" y="0"/>
                </a:moveTo>
                <a:lnTo>
                  <a:pt x="126126" y="17812"/>
                </a:lnTo>
              </a:path>
              <a:path w="504825" h="18414">
                <a:moveTo>
                  <a:pt x="252314" y="0"/>
                </a:moveTo>
                <a:lnTo>
                  <a:pt x="252314" y="17812"/>
                </a:lnTo>
              </a:path>
              <a:path w="504825" h="18414">
                <a:moveTo>
                  <a:pt x="378440" y="0"/>
                </a:moveTo>
                <a:lnTo>
                  <a:pt x="378440" y="17812"/>
                </a:lnTo>
              </a:path>
              <a:path w="504825" h="18414">
                <a:moveTo>
                  <a:pt x="504629" y="0"/>
                </a:moveTo>
                <a:lnTo>
                  <a:pt x="504629" y="17812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05250" y="2036103"/>
            <a:ext cx="583565" cy="1936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500" spc="-5" dirty="0">
                <a:latin typeface="Arial"/>
                <a:cs typeface="Arial"/>
              </a:rPr>
              <a:t>−2 −1 0 1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110"/>
              </a:spcBef>
            </a:pPr>
            <a:r>
              <a:rPr sz="400" spc="-5" dirty="0">
                <a:latin typeface="Arial"/>
                <a:cs typeface="Arial"/>
              </a:rPr>
              <a:t>Theoretical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2537137" y="1427455"/>
            <a:ext cx="722630" cy="546735"/>
            <a:chOff x="2537137" y="1427455"/>
            <a:chExt cx="722630" cy="546735"/>
          </a:xfrm>
        </p:grpSpPr>
        <p:sp>
          <p:nvSpPr>
            <p:cNvPr id="116" name="object 116"/>
            <p:cNvSpPr/>
            <p:nvPr/>
          </p:nvSpPr>
          <p:spPr>
            <a:xfrm>
              <a:off x="2537137" y="1455361"/>
              <a:ext cx="18415" cy="476884"/>
            </a:xfrm>
            <a:custGeom>
              <a:avLst/>
              <a:gdLst/>
              <a:ahLst/>
              <a:cxnLst/>
              <a:rect l="l" t="t" r="r" b="b"/>
              <a:pathLst>
                <a:path w="18414" h="476885">
                  <a:moveTo>
                    <a:pt x="17812" y="476753"/>
                  </a:moveTo>
                  <a:lnTo>
                    <a:pt x="17812" y="0"/>
                  </a:lnTo>
                </a:path>
                <a:path w="18414" h="476885">
                  <a:moveTo>
                    <a:pt x="17812" y="476753"/>
                  </a:moveTo>
                  <a:lnTo>
                    <a:pt x="0" y="476753"/>
                  </a:lnTo>
                </a:path>
                <a:path w="18414" h="476885">
                  <a:moveTo>
                    <a:pt x="17812" y="357565"/>
                  </a:moveTo>
                  <a:lnTo>
                    <a:pt x="0" y="357565"/>
                  </a:lnTo>
                </a:path>
                <a:path w="18414" h="476885">
                  <a:moveTo>
                    <a:pt x="17812" y="238376"/>
                  </a:moveTo>
                  <a:lnTo>
                    <a:pt x="0" y="238376"/>
                  </a:lnTo>
                </a:path>
                <a:path w="18414" h="476885">
                  <a:moveTo>
                    <a:pt x="17812" y="119188"/>
                  </a:moveTo>
                  <a:lnTo>
                    <a:pt x="0" y="119188"/>
                  </a:lnTo>
                </a:path>
                <a:path w="18414" h="476885">
                  <a:moveTo>
                    <a:pt x="17812" y="0"/>
                  </a:moveTo>
                  <a:lnTo>
                    <a:pt x="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54950" y="1429798"/>
              <a:ext cx="702310" cy="542290"/>
            </a:xfrm>
            <a:custGeom>
              <a:avLst/>
              <a:gdLst/>
              <a:ahLst/>
              <a:cxnLst/>
              <a:rect l="l" t="t" r="r" b="b"/>
              <a:pathLst>
                <a:path w="702310" h="542289">
                  <a:moveTo>
                    <a:pt x="0" y="541879"/>
                  </a:moveTo>
                  <a:lnTo>
                    <a:pt x="70188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429374" y="1358410"/>
            <a:ext cx="97155" cy="6216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440"/>
              </a:spcBef>
            </a:pPr>
            <a:r>
              <a:rPr sz="500" spc="-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335"/>
              </a:spcBef>
            </a:pPr>
            <a:r>
              <a:rPr sz="500" spc="-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500" spc="-5" dirty="0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092700" y="1508724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619259" y="1946103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852573" y="1732538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03984" y="1934165"/>
            <a:ext cx="11112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20" dirty="0">
                <a:solidFill>
                  <a:srgbClr val="B09A00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805985" y="1754289"/>
            <a:ext cx="104139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74447" y="1900477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130013" y="1478911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072863" y="1499787"/>
            <a:ext cx="11747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-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09A00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699134" y="1875227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678672" y="1871165"/>
            <a:ext cx="10668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631171" y="1919290"/>
            <a:ext cx="1054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751285" y="1784039"/>
            <a:ext cx="149225" cy="62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 algn="ctr">
              <a:lnSpc>
                <a:spcPts val="135"/>
              </a:lnSpc>
              <a:spcBef>
                <a:spcPts val="120"/>
              </a:spcBef>
            </a:pPr>
            <a:r>
              <a:rPr sz="150" spc="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15" baseline="37037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3335" algn="ctr">
              <a:lnSpc>
                <a:spcPts val="135"/>
              </a:lnSpc>
            </a:pPr>
            <a:r>
              <a:rPr sz="150" spc="-4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41797" y="1813539"/>
            <a:ext cx="104139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024737" y="1558912"/>
            <a:ext cx="10668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867174" y="1697913"/>
            <a:ext cx="10350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793235" y="1773101"/>
            <a:ext cx="104139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074825" y="1533724"/>
            <a:ext cx="5334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-5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703972" y="1829602"/>
            <a:ext cx="142875" cy="63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 algn="ctr">
              <a:lnSpc>
                <a:spcPts val="135"/>
              </a:lnSpc>
              <a:spcBef>
                <a:spcPts val="120"/>
              </a:spcBef>
            </a:pPr>
            <a:r>
              <a:rPr sz="150" spc="-1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  <a:p>
            <a:pPr marR="5715" algn="ctr">
              <a:lnSpc>
                <a:spcPts val="135"/>
              </a:lnSpc>
            </a:pPr>
            <a:r>
              <a:rPr sz="150" spc="-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990249" y="1606162"/>
            <a:ext cx="7747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50" spc="-1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880536" y="1668975"/>
            <a:ext cx="131445" cy="635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0160" algn="ctr">
              <a:lnSpc>
                <a:spcPts val="135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8255" algn="ctr">
              <a:lnSpc>
                <a:spcPts val="135"/>
              </a:lnSpc>
            </a:pPr>
            <a:r>
              <a:rPr sz="150" spc="-2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30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945111" y="1629350"/>
            <a:ext cx="1054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7" baseline="37037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920911" y="1654975"/>
            <a:ext cx="1308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20"/>
              </a:spcBef>
            </a:pPr>
            <a:r>
              <a:rPr sz="150" spc="-1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15" baseline="5555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55555">
              <a:latin typeface="Wingdings"/>
              <a:cs typeface="Wingding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199576" y="1375973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033962" y="1580662"/>
            <a:ext cx="196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561858" y="1972665"/>
            <a:ext cx="11493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656234" y="1896227"/>
            <a:ext cx="105410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7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81073" y="1711226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143075" y="1456786"/>
            <a:ext cx="6413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" spc="30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34572" y="1846914"/>
            <a:ext cx="45085" cy="514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834736" y="1724788"/>
            <a:ext cx="10223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1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013050" y="1567787"/>
            <a:ext cx="102235" cy="51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" spc="-15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356305" y="1593786"/>
            <a:ext cx="81280" cy="23177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00" dirty="0">
                <a:latin typeface="Arial"/>
                <a:cs typeface="Arial"/>
              </a:rPr>
              <a:t>obse</a:t>
            </a:r>
            <a:r>
              <a:rPr sz="400" spc="10" dirty="0">
                <a:latin typeface="Arial"/>
                <a:cs typeface="Arial"/>
              </a:rPr>
              <a:t>r</a:t>
            </a:r>
            <a:r>
              <a:rPr sz="400" spc="-10" dirty="0">
                <a:latin typeface="Arial"/>
                <a:cs typeface="Arial"/>
              </a:rPr>
              <a:t>v</a:t>
            </a:r>
            <a:r>
              <a:rPr sz="400" dirty="0">
                <a:latin typeface="Arial"/>
                <a:cs typeface="Arial"/>
              </a:rPr>
              <a:t>ed</a:t>
            </a:r>
            <a:endParaRPr sz="4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573458" y="2040678"/>
            <a:ext cx="645160" cy="18415"/>
          </a:xfrm>
          <a:custGeom>
            <a:avLst/>
            <a:gdLst/>
            <a:ahLst/>
            <a:cxnLst/>
            <a:rect l="l" t="t" r="r" b="b"/>
            <a:pathLst>
              <a:path w="645160" h="18414">
                <a:moveTo>
                  <a:pt x="0" y="0"/>
                </a:moveTo>
                <a:lnTo>
                  <a:pt x="644880" y="0"/>
                </a:lnTo>
              </a:path>
              <a:path w="645160" h="18414">
                <a:moveTo>
                  <a:pt x="0" y="0"/>
                </a:moveTo>
                <a:lnTo>
                  <a:pt x="0" y="17812"/>
                </a:lnTo>
              </a:path>
              <a:path w="645160" h="18414">
                <a:moveTo>
                  <a:pt x="107438" y="0"/>
                </a:moveTo>
                <a:lnTo>
                  <a:pt x="107438" y="17812"/>
                </a:lnTo>
              </a:path>
              <a:path w="645160" h="18414">
                <a:moveTo>
                  <a:pt x="214939" y="0"/>
                </a:moveTo>
                <a:lnTo>
                  <a:pt x="214939" y="17812"/>
                </a:lnTo>
              </a:path>
              <a:path w="645160" h="18414">
                <a:moveTo>
                  <a:pt x="322440" y="0"/>
                </a:moveTo>
                <a:lnTo>
                  <a:pt x="322440" y="17812"/>
                </a:lnTo>
              </a:path>
              <a:path w="645160" h="18414">
                <a:moveTo>
                  <a:pt x="429941" y="0"/>
                </a:moveTo>
                <a:lnTo>
                  <a:pt x="429941" y="17812"/>
                </a:lnTo>
              </a:path>
              <a:path w="645160" h="18414">
                <a:moveTo>
                  <a:pt x="537379" y="0"/>
                </a:moveTo>
                <a:lnTo>
                  <a:pt x="537379" y="17812"/>
                </a:lnTo>
              </a:path>
              <a:path w="645160" h="18414">
                <a:moveTo>
                  <a:pt x="644880" y="0"/>
                </a:moveTo>
                <a:lnTo>
                  <a:pt x="644880" y="17812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3525133" y="2036103"/>
            <a:ext cx="723900" cy="1936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  <a:tabLst>
                <a:tab pos="214629" algn="l"/>
              </a:tabLst>
            </a:pPr>
            <a:r>
              <a:rPr sz="500" spc="-5" dirty="0">
                <a:latin typeface="Arial"/>
                <a:cs typeface="Arial"/>
              </a:rPr>
              <a:t>−3	−1 0 1 2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17780" algn="ctr">
              <a:lnSpc>
                <a:spcPct val="100000"/>
              </a:lnSpc>
              <a:spcBef>
                <a:spcPts val="110"/>
              </a:spcBef>
            </a:pPr>
            <a:r>
              <a:rPr sz="400" spc="-5" dirty="0">
                <a:latin typeface="Arial"/>
                <a:cs typeface="Arial"/>
              </a:rPr>
              <a:t>Theoretical</a:t>
            </a:r>
            <a:r>
              <a:rPr sz="400" spc="-1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527145" y="1456861"/>
            <a:ext cx="18415" cy="580390"/>
          </a:xfrm>
          <a:custGeom>
            <a:avLst/>
            <a:gdLst/>
            <a:ahLst/>
            <a:cxnLst/>
            <a:rect l="l" t="t" r="r" b="b"/>
            <a:pathLst>
              <a:path w="18414" h="580389">
                <a:moveTo>
                  <a:pt x="17812" y="580067"/>
                </a:moveTo>
                <a:lnTo>
                  <a:pt x="17812" y="0"/>
                </a:lnTo>
              </a:path>
              <a:path w="18414" h="580389">
                <a:moveTo>
                  <a:pt x="17812" y="580067"/>
                </a:moveTo>
                <a:lnTo>
                  <a:pt x="0" y="580067"/>
                </a:lnTo>
              </a:path>
              <a:path w="18414" h="580389">
                <a:moveTo>
                  <a:pt x="17812" y="483378"/>
                </a:moveTo>
                <a:lnTo>
                  <a:pt x="0" y="483378"/>
                </a:lnTo>
              </a:path>
              <a:path w="18414" h="580389">
                <a:moveTo>
                  <a:pt x="17812" y="386690"/>
                </a:moveTo>
                <a:lnTo>
                  <a:pt x="0" y="386690"/>
                </a:lnTo>
              </a:path>
              <a:path w="18414" h="580389">
                <a:moveTo>
                  <a:pt x="17812" y="290002"/>
                </a:moveTo>
                <a:lnTo>
                  <a:pt x="0" y="290002"/>
                </a:lnTo>
              </a:path>
              <a:path w="18414" h="580389">
                <a:moveTo>
                  <a:pt x="17812" y="193314"/>
                </a:moveTo>
                <a:lnTo>
                  <a:pt x="0" y="193314"/>
                </a:lnTo>
              </a:path>
              <a:path w="18414" h="580389">
                <a:moveTo>
                  <a:pt x="17812" y="96688"/>
                </a:moveTo>
                <a:lnTo>
                  <a:pt x="0" y="96688"/>
                </a:lnTo>
              </a:path>
              <a:path w="18414" h="580389">
                <a:moveTo>
                  <a:pt x="17812" y="0"/>
                </a:moveTo>
                <a:lnTo>
                  <a:pt x="0" y="0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3393982" y="1984165"/>
            <a:ext cx="226060" cy="100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00" spc="-5" dirty="0">
                <a:latin typeface="Arial"/>
                <a:cs typeface="Arial"/>
              </a:rPr>
              <a:t>−3 </a:t>
            </a:r>
            <a:r>
              <a:rPr sz="225" spc="52" baseline="111111" dirty="0">
                <a:solidFill>
                  <a:srgbClr val="B09A00"/>
                </a:solidFill>
                <a:latin typeface="Wingdings"/>
                <a:cs typeface="Wingdings"/>
              </a:rPr>
              <a:t></a:t>
            </a:r>
            <a:endParaRPr sz="225" baseline="111111">
              <a:latin typeface="Wingdings"/>
              <a:cs typeface="Wingding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419382" y="1382411"/>
            <a:ext cx="97155" cy="6057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260"/>
              </a:spcBef>
            </a:pPr>
            <a:r>
              <a:rPr sz="500" spc="-5" dirty="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5"/>
              </a:spcBef>
            </a:pPr>
            <a:r>
              <a:rPr sz="500" spc="-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0"/>
              </a:spcBef>
            </a:pPr>
            <a:r>
              <a:rPr sz="500" spc="-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0"/>
              </a:spcBef>
            </a:pPr>
            <a:r>
              <a:rPr sz="500" spc="-5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-5" dirty="0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spc="-5" dirty="0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566418" y="1434298"/>
            <a:ext cx="680720" cy="606425"/>
          </a:xfrm>
          <a:custGeom>
            <a:avLst/>
            <a:gdLst/>
            <a:ahLst/>
            <a:cxnLst/>
            <a:rect l="l" t="t" r="r" b="b"/>
            <a:pathLst>
              <a:path w="680720" h="606425">
                <a:moveTo>
                  <a:pt x="0" y="606379"/>
                </a:moveTo>
                <a:lnTo>
                  <a:pt x="680420" y="0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321894" y="2418709"/>
            <a:ext cx="4488180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If points fall on </a:t>
            </a:r>
            <a:r>
              <a:rPr sz="900" spc="-20" dirty="0">
                <a:latin typeface="LM Sans 9"/>
                <a:cs typeface="LM Sans 9"/>
              </a:rPr>
              <a:t>or </a:t>
            </a:r>
            <a:r>
              <a:rPr sz="900" spc="-15" dirty="0">
                <a:latin typeface="LM Sans 9"/>
                <a:cs typeface="LM Sans 9"/>
              </a:rPr>
              <a:t>near </a:t>
            </a:r>
            <a:r>
              <a:rPr sz="900" spc="-5" dirty="0">
                <a:latin typeface="LM Sans 9"/>
                <a:cs typeface="LM Sans 9"/>
              </a:rPr>
              <a:t>the line, data </a:t>
            </a:r>
            <a:r>
              <a:rPr sz="900" spc="-10" dirty="0">
                <a:latin typeface="LM Sans 9"/>
                <a:cs typeface="LM Sans 9"/>
              </a:rPr>
              <a:t>closely follow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normal</a:t>
            </a:r>
            <a:r>
              <a:rPr sz="900" spc="7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distribution.</a:t>
            </a:r>
            <a:endParaRPr sz="900">
              <a:latin typeface="LM Sans 9"/>
              <a:cs typeface="LM Sans 9"/>
            </a:endParaRPr>
          </a:p>
          <a:p>
            <a:pPr marL="314960" indent="-128270">
              <a:lnSpc>
                <a:spcPct val="100000"/>
              </a:lnSpc>
              <a:spcBef>
                <a:spcPts val="100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900" spc="-5" dirty="0">
                <a:latin typeface="LM Sans 9"/>
                <a:cs typeface="LM Sans 9"/>
              </a:rPr>
              <a:t>Difficult to </a:t>
            </a:r>
            <a:r>
              <a:rPr sz="900" spc="-10" dirty="0">
                <a:latin typeface="LM Sans 9"/>
                <a:cs typeface="LM Sans 9"/>
              </a:rPr>
              <a:t>evaluate </a:t>
            </a:r>
            <a:r>
              <a:rPr sz="900" spc="-5" dirty="0">
                <a:latin typeface="LM Sans 9"/>
                <a:cs typeface="LM Sans 9"/>
              </a:rPr>
              <a:t>in small </a:t>
            </a:r>
            <a:r>
              <a:rPr sz="900" spc="-10" dirty="0">
                <a:latin typeface="LM Sans 9"/>
                <a:cs typeface="LM Sans 9"/>
              </a:rPr>
              <a:t>datasets</a:t>
            </a:r>
            <a:endParaRPr sz="900">
              <a:latin typeface="LM Sans 9"/>
              <a:cs typeface="LM Sans 9"/>
            </a:endParaRPr>
          </a:p>
          <a:p>
            <a:pPr marL="314960" indent="-12827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900" spc="-5" dirty="0">
                <a:latin typeface="LM Sans 9"/>
                <a:cs typeface="LM Sans 9"/>
              </a:rPr>
              <a:t>Plots </a:t>
            </a:r>
            <a:r>
              <a:rPr sz="900" spc="-10" dirty="0">
                <a:latin typeface="LM Sans 9"/>
                <a:cs typeface="LM Sans 9"/>
              </a:rPr>
              <a:t>show </a:t>
            </a:r>
            <a:r>
              <a:rPr sz="900" spc="-5" dirty="0">
                <a:latin typeface="LM Sans 9"/>
                <a:cs typeface="LM Sans 9"/>
              </a:rPr>
              <a:t>three simulated </a:t>
            </a:r>
            <a:r>
              <a:rPr sz="900" spc="-10" dirty="0">
                <a:latin typeface="LM Sans 9"/>
                <a:cs typeface="LM Sans 9"/>
              </a:rPr>
              <a:t>normal datasets: </a:t>
            </a:r>
            <a:r>
              <a:rPr sz="900" spc="-5" dirty="0">
                <a:latin typeface="LM Sans 9"/>
                <a:cs typeface="LM Sans 9"/>
              </a:rPr>
              <a:t>from L to R, </a:t>
            </a:r>
            <a:r>
              <a:rPr sz="900" i="1" spc="-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= 40, </a:t>
            </a:r>
            <a:r>
              <a:rPr sz="900" i="1" spc="-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spc="-10" dirty="0">
                <a:latin typeface="LM Sans 9"/>
                <a:cs typeface="LM Sans 9"/>
              </a:rPr>
              <a:t>100, </a:t>
            </a:r>
            <a:r>
              <a:rPr sz="900" i="1" spc="-5" dirty="0">
                <a:latin typeface="LM Sans 9"/>
                <a:cs typeface="LM Sans 9"/>
              </a:rPr>
              <a:t>n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400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37</a:t>
            </a:r>
            <a:r>
              <a:rPr spc="-175" dirty="0"/>
              <a:t> </a:t>
            </a:r>
            <a:r>
              <a:rPr spc="-5" dirty="0"/>
              <a:t>/</a:t>
            </a:r>
            <a:r>
              <a:rPr spc="-175" dirty="0"/>
              <a:t> </a:t>
            </a:r>
            <a:r>
              <a:rPr spc="-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861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Normal</a:t>
            </a:r>
            <a:r>
              <a:rPr dirty="0"/>
              <a:t> </a:t>
            </a:r>
            <a:r>
              <a:rPr spc="10" dirty="0"/>
              <a:t>probability</a:t>
            </a:r>
            <a:r>
              <a:rPr spc="5" dirty="0"/>
              <a:t> </a:t>
            </a:r>
            <a:r>
              <a:rPr spc="15" dirty="0"/>
              <a:t>plots</a:t>
            </a:r>
            <a:r>
              <a:rPr spc="5" dirty="0"/>
              <a:t> </a:t>
            </a:r>
            <a:r>
              <a:rPr spc="20" dirty="0"/>
              <a:t>(Q-Q</a:t>
            </a:r>
            <a:r>
              <a:rPr dirty="0"/>
              <a:t> </a:t>
            </a:r>
            <a:r>
              <a:rPr spc="10" dirty="0"/>
              <a:t>plots).</a:t>
            </a:r>
            <a:r>
              <a:rPr spc="-280" dirty="0"/>
              <a:t> </a:t>
            </a:r>
            <a:r>
              <a:rPr spc="10" dirty="0"/>
              <a:t>.</a:t>
            </a:r>
            <a:r>
              <a:rPr spc="-285" dirty="0"/>
              <a:t> </a:t>
            </a:r>
            <a:r>
              <a:rPr spc="10"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22046" y="326097"/>
            <a:ext cx="5116195" cy="391160"/>
          </a:xfrm>
          <a:custGeom>
            <a:avLst/>
            <a:gdLst/>
            <a:ahLst/>
            <a:cxnLst/>
            <a:rect l="l" t="t" r="r" b="b"/>
            <a:pathLst>
              <a:path w="5116195" h="391159">
                <a:moveTo>
                  <a:pt x="5115915" y="0"/>
                </a:moveTo>
                <a:lnTo>
                  <a:pt x="0" y="0"/>
                </a:lnTo>
                <a:lnTo>
                  <a:pt x="0" y="391020"/>
                </a:lnTo>
                <a:lnTo>
                  <a:pt x="5115915" y="391020"/>
                </a:lnTo>
                <a:lnTo>
                  <a:pt x="5115915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994" y="310780"/>
            <a:ext cx="187325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55"/>
              </a:lnSpc>
              <a:spcBef>
                <a:spcPts val="95"/>
              </a:spcBef>
            </a:pPr>
            <a:r>
              <a:rPr sz="800" i="1" spc="-5" dirty="0">
                <a:solidFill>
                  <a:srgbClr val="8E5902"/>
                </a:solidFill>
                <a:latin typeface="LM Mono 10"/>
                <a:cs typeface="LM Mono 10"/>
              </a:rPr>
              <a:t>#simulate right-skewed</a:t>
            </a:r>
            <a:r>
              <a:rPr sz="800" i="1" spc="5" dirty="0">
                <a:solidFill>
                  <a:srgbClr val="8E5902"/>
                </a:solidFill>
                <a:latin typeface="LM Mono 10"/>
                <a:cs typeface="LM Mono 10"/>
              </a:rPr>
              <a:t> </a:t>
            </a:r>
            <a:r>
              <a:rPr sz="800" i="1" spc="-5" dirty="0">
                <a:solidFill>
                  <a:srgbClr val="8E5902"/>
                </a:solidFill>
                <a:latin typeface="LM Mono 10"/>
                <a:cs typeface="LM Mono 10"/>
              </a:rPr>
              <a:t>distribution</a:t>
            </a:r>
            <a:endParaRPr sz="800">
              <a:latin typeface="LM Mono 10"/>
              <a:cs typeface="LM Mono 10"/>
            </a:endParaRPr>
          </a:p>
          <a:p>
            <a:pPr>
              <a:lnSpc>
                <a:spcPts val="944"/>
              </a:lnSpc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set.seed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2019</a:t>
            </a:r>
            <a:r>
              <a:rPr sz="800" spc="-5" dirty="0">
                <a:latin typeface="LM Mono 8"/>
                <a:cs typeface="LM Mono 8"/>
              </a:rPr>
              <a:t>)</a:t>
            </a:r>
            <a:endParaRPr sz="800">
              <a:latin typeface="LM Mono 8"/>
              <a:cs typeface="LM Mono 8"/>
            </a:endParaRPr>
          </a:p>
          <a:p>
            <a:pPr>
              <a:lnSpc>
                <a:spcPts val="955"/>
              </a:lnSpc>
            </a:pPr>
            <a:r>
              <a:rPr sz="800" spc="-5" dirty="0">
                <a:latin typeface="LM Mono 8"/>
                <a:cs typeface="LM Mono 8"/>
              </a:rPr>
              <a:t>sim.data &lt;-</a:t>
            </a:r>
            <a:r>
              <a:rPr sz="800" spc="-10" dirty="0">
                <a:latin typeface="LM Mono 8"/>
                <a:cs typeface="LM Mono 8"/>
              </a:rPr>
              <a:t> </a:t>
            </a: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c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rnorm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500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10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2</a:t>
            </a:r>
            <a:r>
              <a:rPr sz="800" spc="-5" dirty="0">
                <a:latin typeface="LM Mono 8"/>
                <a:cs typeface="LM Mono 8"/>
              </a:rPr>
              <a:t>),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0729" y="551178"/>
            <a:ext cx="816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rnorm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25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15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5</a:t>
            </a:r>
            <a:r>
              <a:rPr sz="800" spc="-5" dirty="0">
                <a:latin typeface="LM Mono 8"/>
                <a:cs typeface="LM Mono 8"/>
              </a:rPr>
              <a:t>))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046" y="812012"/>
            <a:ext cx="5116195" cy="519430"/>
          </a:xfrm>
          <a:custGeom>
            <a:avLst/>
            <a:gdLst/>
            <a:ahLst/>
            <a:cxnLst/>
            <a:rect l="l" t="t" r="r" b="b"/>
            <a:pathLst>
              <a:path w="5116195" h="519430">
                <a:moveTo>
                  <a:pt x="5115915" y="0"/>
                </a:moveTo>
                <a:lnTo>
                  <a:pt x="0" y="0"/>
                </a:lnTo>
                <a:lnTo>
                  <a:pt x="0" y="519074"/>
                </a:lnTo>
                <a:lnTo>
                  <a:pt x="5115915" y="519074"/>
                </a:lnTo>
                <a:lnTo>
                  <a:pt x="5115915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994" y="796682"/>
            <a:ext cx="210629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55"/>
              </a:lnSpc>
              <a:spcBef>
                <a:spcPts val="95"/>
              </a:spcBef>
            </a:pPr>
            <a:r>
              <a:rPr sz="800" i="1" spc="-5" dirty="0">
                <a:solidFill>
                  <a:srgbClr val="8E5902"/>
                </a:solidFill>
                <a:latin typeface="LM Mono 10"/>
                <a:cs typeface="LM Mono 10"/>
              </a:rPr>
              <a:t>#plots</a:t>
            </a:r>
            <a:endParaRPr sz="800">
              <a:latin typeface="LM Mono 10"/>
              <a:cs typeface="LM Mono 10"/>
            </a:endParaRPr>
          </a:p>
          <a:p>
            <a:pPr marR="702310">
              <a:lnSpc>
                <a:spcPts val="950"/>
              </a:lnSpc>
              <a:spcBef>
                <a:spcPts val="35"/>
              </a:spcBef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par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mfrow = </a:t>
            </a: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c</a:t>
            </a:r>
            <a:r>
              <a:rPr sz="800" spc="-5" dirty="0">
                <a:latin typeface="LM Mono 8"/>
                <a:cs typeface="LM Mono 8"/>
              </a:rPr>
              <a:t>(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1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2</a:t>
            </a:r>
            <a:r>
              <a:rPr sz="800" spc="-5" dirty="0">
                <a:latin typeface="LM Mono 8"/>
                <a:cs typeface="LM Mono 8"/>
              </a:rPr>
              <a:t>))  </a:t>
            </a: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hist</a:t>
            </a:r>
            <a:r>
              <a:rPr sz="800" spc="-5" dirty="0">
                <a:latin typeface="LM Mono 8"/>
                <a:cs typeface="LM Mono 8"/>
              </a:rPr>
              <a:t>(sim.data,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col</a:t>
            </a:r>
            <a:r>
              <a:rPr sz="800" spc="-20" dirty="0">
                <a:solidFill>
                  <a:srgbClr val="214987"/>
                </a:solidFill>
                <a:latin typeface="LM Mono 8"/>
                <a:cs typeface="LM Mono 8"/>
              </a:rPr>
              <a:t> 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=</a:t>
            </a:r>
            <a:r>
              <a:rPr sz="800" spc="-5" dirty="0">
                <a:latin typeface="LM Mono 8"/>
                <a:cs typeface="LM Mono 8"/>
              </a:rPr>
              <a:t>COL[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1</a:t>
            </a:r>
            <a:r>
              <a:rPr sz="800" spc="-5" dirty="0">
                <a:latin typeface="LM Mono 8"/>
                <a:cs typeface="LM Mono 8"/>
              </a:rPr>
              <a:t>])</a:t>
            </a:r>
            <a:endParaRPr sz="800">
              <a:latin typeface="LM Mono 8"/>
              <a:cs typeface="LM Mono 8"/>
            </a:endParaRPr>
          </a:p>
          <a:p>
            <a:pPr>
              <a:lnSpc>
                <a:spcPts val="915"/>
              </a:lnSpc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qqnorm</a:t>
            </a:r>
            <a:r>
              <a:rPr sz="800" spc="-5" dirty="0">
                <a:latin typeface="LM Mono 8"/>
                <a:cs typeface="LM Mono 8"/>
              </a:rPr>
              <a:t>(sim.data,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cex =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0.75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col</a:t>
            </a:r>
            <a:r>
              <a:rPr sz="800" spc="15" dirty="0">
                <a:solidFill>
                  <a:srgbClr val="214987"/>
                </a:solidFill>
                <a:latin typeface="LM Mono 8"/>
                <a:cs typeface="LM Mono 8"/>
              </a:rPr>
              <a:t> </a:t>
            </a:r>
            <a:r>
              <a:rPr sz="800" spc="-5" dirty="0">
                <a:solidFill>
                  <a:srgbClr val="214987"/>
                </a:solidFill>
                <a:latin typeface="LM Mono 8"/>
                <a:cs typeface="LM Mono 8"/>
              </a:rPr>
              <a:t>=</a:t>
            </a:r>
            <a:r>
              <a:rPr sz="800" spc="-5" dirty="0">
                <a:latin typeface="LM Mono 8"/>
                <a:cs typeface="LM Mono 8"/>
              </a:rPr>
              <a:t>COL[</a:t>
            </a:r>
            <a:r>
              <a:rPr sz="800" spc="-5" dirty="0">
                <a:solidFill>
                  <a:srgbClr val="0000CE"/>
                </a:solidFill>
                <a:latin typeface="LM Mono 8"/>
                <a:cs typeface="LM Mono 8"/>
              </a:rPr>
              <a:t>1</a:t>
            </a:r>
            <a:r>
              <a:rPr sz="800" spc="-5" dirty="0">
                <a:latin typeface="LM Mono 8"/>
                <a:cs typeface="LM Mono 8"/>
              </a:rPr>
              <a:t>]);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2232" y="1157286"/>
            <a:ext cx="869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solidFill>
                  <a:srgbClr val="214987"/>
                </a:solidFill>
                <a:latin typeface="LM Mono Light 10"/>
                <a:cs typeface="LM Mono Light 10"/>
              </a:rPr>
              <a:t>qqline</a:t>
            </a:r>
            <a:r>
              <a:rPr sz="800" spc="-5" dirty="0">
                <a:latin typeface="LM Mono 8"/>
                <a:cs typeface="LM Mono 8"/>
              </a:rPr>
              <a:t>(sim.data)</a:t>
            </a:r>
            <a:endParaRPr sz="800">
              <a:latin typeface="LM Mono 8"/>
              <a:cs typeface="LM Mono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522" y="1588743"/>
            <a:ext cx="105473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10" dirty="0">
                <a:latin typeface="Arial"/>
                <a:cs typeface="Arial"/>
              </a:rPr>
              <a:t>Histogram of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10" dirty="0">
                <a:latin typeface="Arial"/>
                <a:cs typeface="Arial"/>
              </a:rPr>
              <a:t>sim.data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971" y="2204005"/>
            <a:ext cx="119380" cy="4222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Frequency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858" y="1908567"/>
            <a:ext cx="1760220" cy="1101725"/>
            <a:chOff x="840858" y="1908567"/>
            <a:chExt cx="1760220" cy="1101725"/>
          </a:xfrm>
        </p:grpSpPr>
        <p:sp>
          <p:nvSpPr>
            <p:cNvPr id="12" name="object 12"/>
            <p:cNvSpPr/>
            <p:nvPr/>
          </p:nvSpPr>
          <p:spPr>
            <a:xfrm>
              <a:off x="910963" y="2959510"/>
              <a:ext cx="1687195" cy="50800"/>
            </a:xfrm>
            <a:custGeom>
              <a:avLst/>
              <a:gdLst/>
              <a:ahLst/>
              <a:cxnLst/>
              <a:rect l="l" t="t" r="r" b="b"/>
              <a:pathLst>
                <a:path w="1687195" h="50800">
                  <a:moveTo>
                    <a:pt x="0" y="0"/>
                  </a:moveTo>
                  <a:lnTo>
                    <a:pt x="1687136" y="0"/>
                  </a:lnTo>
                </a:path>
                <a:path w="1687195" h="50800">
                  <a:moveTo>
                    <a:pt x="0" y="0"/>
                  </a:moveTo>
                  <a:lnTo>
                    <a:pt x="0" y="50399"/>
                  </a:lnTo>
                </a:path>
                <a:path w="1687195" h="50800">
                  <a:moveTo>
                    <a:pt x="337399" y="0"/>
                  </a:moveTo>
                  <a:lnTo>
                    <a:pt x="337399" y="50399"/>
                  </a:lnTo>
                </a:path>
                <a:path w="1687195" h="50800">
                  <a:moveTo>
                    <a:pt x="674868" y="0"/>
                  </a:moveTo>
                  <a:lnTo>
                    <a:pt x="674868" y="50399"/>
                  </a:lnTo>
                </a:path>
                <a:path w="1687195" h="50800">
                  <a:moveTo>
                    <a:pt x="1012267" y="0"/>
                  </a:moveTo>
                  <a:lnTo>
                    <a:pt x="1012267" y="50399"/>
                  </a:lnTo>
                </a:path>
                <a:path w="1687195" h="50800">
                  <a:moveTo>
                    <a:pt x="1349737" y="0"/>
                  </a:moveTo>
                  <a:lnTo>
                    <a:pt x="1349737" y="50399"/>
                  </a:lnTo>
                </a:path>
                <a:path w="1687195" h="50800">
                  <a:moveTo>
                    <a:pt x="1687136" y="0"/>
                  </a:moveTo>
                  <a:lnTo>
                    <a:pt x="1687136" y="50399"/>
                  </a:lnTo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483" y="2844710"/>
              <a:ext cx="135255" cy="74930"/>
            </a:xfrm>
            <a:custGeom>
              <a:avLst/>
              <a:gdLst/>
              <a:ahLst/>
              <a:cxnLst/>
              <a:rect l="l" t="t" r="r" b="b"/>
              <a:pathLst>
                <a:path w="135255" h="74930">
                  <a:moveTo>
                    <a:pt x="134959" y="0"/>
                  </a:moveTo>
                  <a:lnTo>
                    <a:pt x="0" y="0"/>
                  </a:lnTo>
                  <a:lnTo>
                    <a:pt x="0" y="74479"/>
                  </a:lnTo>
                  <a:lnTo>
                    <a:pt x="134959" y="7447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483" y="2844710"/>
              <a:ext cx="135255" cy="74930"/>
            </a:xfrm>
            <a:custGeom>
              <a:avLst/>
              <a:gdLst/>
              <a:ahLst/>
              <a:cxnLst/>
              <a:rect l="l" t="t" r="r" b="b"/>
              <a:pathLst>
                <a:path w="135255" h="74930">
                  <a:moveTo>
                    <a:pt x="0" y="74479"/>
                  </a:moveTo>
                  <a:lnTo>
                    <a:pt x="134959" y="7447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7447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8442" y="2561701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5" h="357505">
                  <a:moveTo>
                    <a:pt x="134959" y="0"/>
                  </a:moveTo>
                  <a:lnTo>
                    <a:pt x="0" y="0"/>
                  </a:lnTo>
                  <a:lnTo>
                    <a:pt x="0" y="357489"/>
                  </a:lnTo>
                  <a:lnTo>
                    <a:pt x="134959" y="35748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8442" y="2561701"/>
              <a:ext cx="135255" cy="357505"/>
            </a:xfrm>
            <a:custGeom>
              <a:avLst/>
              <a:gdLst/>
              <a:ahLst/>
              <a:cxnLst/>
              <a:rect l="l" t="t" r="r" b="b"/>
              <a:pathLst>
                <a:path w="135255" h="357505">
                  <a:moveTo>
                    <a:pt x="0" y="357489"/>
                  </a:moveTo>
                  <a:lnTo>
                    <a:pt x="134959" y="35748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35748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3402" y="1911192"/>
              <a:ext cx="135255" cy="1008380"/>
            </a:xfrm>
            <a:custGeom>
              <a:avLst/>
              <a:gdLst/>
              <a:ahLst/>
              <a:cxnLst/>
              <a:rect l="l" t="t" r="r" b="b"/>
              <a:pathLst>
                <a:path w="135255" h="1008380">
                  <a:moveTo>
                    <a:pt x="134959" y="0"/>
                  </a:moveTo>
                  <a:lnTo>
                    <a:pt x="0" y="0"/>
                  </a:lnTo>
                  <a:lnTo>
                    <a:pt x="0" y="1007997"/>
                  </a:lnTo>
                  <a:lnTo>
                    <a:pt x="134959" y="1007997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3402" y="1911192"/>
              <a:ext cx="135255" cy="1008380"/>
            </a:xfrm>
            <a:custGeom>
              <a:avLst/>
              <a:gdLst/>
              <a:ahLst/>
              <a:cxnLst/>
              <a:rect l="l" t="t" r="r" b="b"/>
              <a:pathLst>
                <a:path w="135255" h="1008380">
                  <a:moveTo>
                    <a:pt x="0" y="1007997"/>
                  </a:moveTo>
                  <a:lnTo>
                    <a:pt x="134959" y="1007997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1007997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8362" y="2179362"/>
              <a:ext cx="135255" cy="740410"/>
            </a:xfrm>
            <a:custGeom>
              <a:avLst/>
              <a:gdLst/>
              <a:ahLst/>
              <a:cxnLst/>
              <a:rect l="l" t="t" r="r" b="b"/>
              <a:pathLst>
                <a:path w="135255" h="740410">
                  <a:moveTo>
                    <a:pt x="134959" y="0"/>
                  </a:moveTo>
                  <a:lnTo>
                    <a:pt x="0" y="0"/>
                  </a:lnTo>
                  <a:lnTo>
                    <a:pt x="0" y="739828"/>
                  </a:lnTo>
                  <a:lnTo>
                    <a:pt x="134959" y="739828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8362" y="2179362"/>
              <a:ext cx="135255" cy="740410"/>
            </a:xfrm>
            <a:custGeom>
              <a:avLst/>
              <a:gdLst/>
              <a:ahLst/>
              <a:cxnLst/>
              <a:rect l="l" t="t" r="r" b="b"/>
              <a:pathLst>
                <a:path w="135255" h="740410">
                  <a:moveTo>
                    <a:pt x="0" y="739828"/>
                  </a:moveTo>
                  <a:lnTo>
                    <a:pt x="134959" y="739828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739828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3322" y="2616301"/>
              <a:ext cx="135255" cy="302895"/>
            </a:xfrm>
            <a:custGeom>
              <a:avLst/>
              <a:gdLst/>
              <a:ahLst/>
              <a:cxnLst/>
              <a:rect l="l" t="t" r="r" b="b"/>
              <a:pathLst>
                <a:path w="135255" h="302894">
                  <a:moveTo>
                    <a:pt x="134959" y="0"/>
                  </a:moveTo>
                  <a:lnTo>
                    <a:pt x="0" y="0"/>
                  </a:lnTo>
                  <a:lnTo>
                    <a:pt x="0" y="302889"/>
                  </a:lnTo>
                  <a:lnTo>
                    <a:pt x="134959" y="30288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3322" y="2616301"/>
              <a:ext cx="135255" cy="302895"/>
            </a:xfrm>
            <a:custGeom>
              <a:avLst/>
              <a:gdLst/>
              <a:ahLst/>
              <a:cxnLst/>
              <a:rect l="l" t="t" r="r" b="b"/>
              <a:pathLst>
                <a:path w="135255" h="302894">
                  <a:moveTo>
                    <a:pt x="0" y="302889"/>
                  </a:moveTo>
                  <a:lnTo>
                    <a:pt x="134959" y="30288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30288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8351" y="2854650"/>
              <a:ext cx="135255" cy="64769"/>
            </a:xfrm>
            <a:custGeom>
              <a:avLst/>
              <a:gdLst/>
              <a:ahLst/>
              <a:cxnLst/>
              <a:rect l="l" t="t" r="r" b="b"/>
              <a:pathLst>
                <a:path w="135255" h="64769">
                  <a:moveTo>
                    <a:pt x="134959" y="0"/>
                  </a:moveTo>
                  <a:lnTo>
                    <a:pt x="0" y="0"/>
                  </a:lnTo>
                  <a:lnTo>
                    <a:pt x="0" y="64539"/>
                  </a:lnTo>
                  <a:lnTo>
                    <a:pt x="134959" y="6453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8351" y="2854650"/>
              <a:ext cx="135255" cy="64769"/>
            </a:xfrm>
            <a:custGeom>
              <a:avLst/>
              <a:gdLst/>
              <a:ahLst/>
              <a:cxnLst/>
              <a:rect l="l" t="t" r="r" b="b"/>
              <a:pathLst>
                <a:path w="135255" h="64769">
                  <a:moveTo>
                    <a:pt x="0" y="64539"/>
                  </a:moveTo>
                  <a:lnTo>
                    <a:pt x="134959" y="6453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6453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3311" y="2904280"/>
              <a:ext cx="135255" cy="15240"/>
            </a:xfrm>
            <a:custGeom>
              <a:avLst/>
              <a:gdLst/>
              <a:ahLst/>
              <a:cxnLst/>
              <a:rect l="l" t="t" r="r" b="b"/>
              <a:pathLst>
                <a:path w="135255" h="15239">
                  <a:moveTo>
                    <a:pt x="134959" y="0"/>
                  </a:moveTo>
                  <a:lnTo>
                    <a:pt x="0" y="0"/>
                  </a:lnTo>
                  <a:lnTo>
                    <a:pt x="0" y="14909"/>
                  </a:lnTo>
                  <a:lnTo>
                    <a:pt x="134959" y="1490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3311" y="2904280"/>
              <a:ext cx="135255" cy="15240"/>
            </a:xfrm>
            <a:custGeom>
              <a:avLst/>
              <a:gdLst/>
              <a:ahLst/>
              <a:cxnLst/>
              <a:rect l="l" t="t" r="r" b="b"/>
              <a:pathLst>
                <a:path w="135255" h="15239">
                  <a:moveTo>
                    <a:pt x="0" y="14909"/>
                  </a:moveTo>
                  <a:lnTo>
                    <a:pt x="134959" y="1490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1490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88271" y="2899310"/>
              <a:ext cx="135255" cy="20320"/>
            </a:xfrm>
            <a:custGeom>
              <a:avLst/>
              <a:gdLst/>
              <a:ahLst/>
              <a:cxnLst/>
              <a:rect l="l" t="t" r="r" b="b"/>
              <a:pathLst>
                <a:path w="135255" h="20319">
                  <a:moveTo>
                    <a:pt x="134959" y="0"/>
                  </a:moveTo>
                  <a:lnTo>
                    <a:pt x="0" y="0"/>
                  </a:lnTo>
                  <a:lnTo>
                    <a:pt x="0" y="19879"/>
                  </a:lnTo>
                  <a:lnTo>
                    <a:pt x="134959" y="1987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8271" y="2899310"/>
              <a:ext cx="135255" cy="20320"/>
            </a:xfrm>
            <a:custGeom>
              <a:avLst/>
              <a:gdLst/>
              <a:ahLst/>
              <a:cxnLst/>
              <a:rect l="l" t="t" r="r" b="b"/>
              <a:pathLst>
                <a:path w="135255" h="20319">
                  <a:moveTo>
                    <a:pt x="0" y="19879"/>
                  </a:moveTo>
                  <a:lnTo>
                    <a:pt x="134959" y="1987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1987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3231" y="2909250"/>
              <a:ext cx="135255" cy="10160"/>
            </a:xfrm>
            <a:custGeom>
              <a:avLst/>
              <a:gdLst/>
              <a:ahLst/>
              <a:cxnLst/>
              <a:rect l="l" t="t" r="r" b="b"/>
              <a:pathLst>
                <a:path w="135255" h="10160">
                  <a:moveTo>
                    <a:pt x="134959" y="0"/>
                  </a:moveTo>
                  <a:lnTo>
                    <a:pt x="0" y="0"/>
                  </a:lnTo>
                  <a:lnTo>
                    <a:pt x="0" y="9939"/>
                  </a:lnTo>
                  <a:lnTo>
                    <a:pt x="134959" y="993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3231" y="2909250"/>
              <a:ext cx="135255" cy="10160"/>
            </a:xfrm>
            <a:custGeom>
              <a:avLst/>
              <a:gdLst/>
              <a:ahLst/>
              <a:cxnLst/>
              <a:rect l="l" t="t" r="r" b="b"/>
              <a:pathLst>
                <a:path w="135255" h="10160">
                  <a:moveTo>
                    <a:pt x="0" y="9939"/>
                  </a:moveTo>
                  <a:lnTo>
                    <a:pt x="134959" y="993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993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826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134959" y="0"/>
                  </a:moveTo>
                  <a:lnTo>
                    <a:pt x="0" y="0"/>
                  </a:lnTo>
                  <a:lnTo>
                    <a:pt x="0" y="4969"/>
                  </a:lnTo>
                  <a:lnTo>
                    <a:pt x="134959" y="496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826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0" y="4969"/>
                  </a:moveTo>
                  <a:lnTo>
                    <a:pt x="134959" y="496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496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322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134959" y="0"/>
                  </a:moveTo>
                  <a:lnTo>
                    <a:pt x="0" y="0"/>
                  </a:lnTo>
                  <a:lnTo>
                    <a:pt x="0" y="4969"/>
                  </a:lnTo>
                  <a:lnTo>
                    <a:pt x="134959" y="496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322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0" y="4969"/>
                  </a:moveTo>
                  <a:lnTo>
                    <a:pt x="134959" y="496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496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28180" y="2919190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>
                  <a:moveTo>
                    <a:pt x="134959" y="0"/>
                  </a:moveTo>
                  <a:lnTo>
                    <a:pt x="0" y="0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8180" y="2919190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>
                  <a:moveTo>
                    <a:pt x="0" y="0"/>
                  </a:moveTo>
                  <a:lnTo>
                    <a:pt x="134959" y="0"/>
                  </a:lnTo>
                  <a:lnTo>
                    <a:pt x="0" y="0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314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134959" y="0"/>
                  </a:moveTo>
                  <a:lnTo>
                    <a:pt x="0" y="0"/>
                  </a:lnTo>
                  <a:lnTo>
                    <a:pt x="0" y="4969"/>
                  </a:lnTo>
                  <a:lnTo>
                    <a:pt x="134959" y="4969"/>
                  </a:lnTo>
                  <a:lnTo>
                    <a:pt x="13495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3140" y="2914220"/>
              <a:ext cx="135255" cy="5080"/>
            </a:xfrm>
            <a:custGeom>
              <a:avLst/>
              <a:gdLst/>
              <a:ahLst/>
              <a:cxnLst/>
              <a:rect l="l" t="t" r="r" b="b"/>
              <a:pathLst>
                <a:path w="135255" h="5080">
                  <a:moveTo>
                    <a:pt x="0" y="4969"/>
                  </a:moveTo>
                  <a:lnTo>
                    <a:pt x="134959" y="4969"/>
                  </a:lnTo>
                  <a:lnTo>
                    <a:pt x="134959" y="0"/>
                  </a:lnTo>
                  <a:lnTo>
                    <a:pt x="0" y="0"/>
                  </a:lnTo>
                  <a:lnTo>
                    <a:pt x="0" y="4969"/>
                  </a:lnTo>
                  <a:close/>
                </a:path>
              </a:pathLst>
            </a:custGeom>
            <a:ln w="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74883" y="304425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88972" y="3044250"/>
            <a:ext cx="1193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26441" y="3044250"/>
            <a:ext cx="1193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15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3841" y="3044250"/>
            <a:ext cx="1193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1310" y="3044250"/>
            <a:ext cx="1193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25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38709" y="3044250"/>
            <a:ext cx="1193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2873" y="1926102"/>
            <a:ext cx="50800" cy="993140"/>
          </a:xfrm>
          <a:custGeom>
            <a:avLst/>
            <a:gdLst/>
            <a:ahLst/>
            <a:cxnLst/>
            <a:rect l="l" t="t" r="r" b="b"/>
            <a:pathLst>
              <a:path w="50800" h="993139">
                <a:moveTo>
                  <a:pt x="50399" y="993088"/>
                </a:moveTo>
                <a:lnTo>
                  <a:pt x="50399" y="0"/>
                </a:lnTo>
              </a:path>
              <a:path w="50800" h="993139">
                <a:moveTo>
                  <a:pt x="50399" y="993088"/>
                </a:moveTo>
                <a:lnTo>
                  <a:pt x="0" y="993088"/>
                </a:lnTo>
              </a:path>
              <a:path w="50800" h="993139">
                <a:moveTo>
                  <a:pt x="50399" y="744798"/>
                </a:moveTo>
                <a:lnTo>
                  <a:pt x="0" y="744798"/>
                </a:lnTo>
              </a:path>
              <a:path w="50800" h="993139">
                <a:moveTo>
                  <a:pt x="50399" y="496509"/>
                </a:moveTo>
                <a:lnTo>
                  <a:pt x="0" y="496509"/>
                </a:lnTo>
              </a:path>
              <a:path w="50800" h="993139">
                <a:moveTo>
                  <a:pt x="50399" y="248289"/>
                </a:moveTo>
                <a:lnTo>
                  <a:pt x="0" y="248289"/>
                </a:lnTo>
              </a:path>
              <a:path w="50800" h="993139">
                <a:moveTo>
                  <a:pt x="50399" y="0"/>
                </a:moveTo>
                <a:lnTo>
                  <a:pt x="0" y="0"/>
                </a:lnTo>
              </a:path>
            </a:pathLst>
          </a:custGeom>
          <a:ln w="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3570" y="2883154"/>
            <a:ext cx="119380" cy="723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3570" y="2611457"/>
            <a:ext cx="119380" cy="11938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3570" y="2339831"/>
            <a:ext cx="119380" cy="1657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100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3570" y="2091541"/>
            <a:ext cx="119380" cy="1657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150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3570" y="1843322"/>
            <a:ext cx="119380" cy="1657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42868" y="1868247"/>
            <a:ext cx="1948061" cy="1141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32438" y="3044250"/>
            <a:ext cx="12128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−3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15027" y="3044250"/>
            <a:ext cx="12128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−2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97617" y="3044250"/>
            <a:ext cx="12128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−1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04706" y="304425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87295" y="304425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69885" y="304425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52474" y="3044250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83565" y="2866774"/>
            <a:ext cx="119380" cy="7239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83565" y="1817589"/>
            <a:ext cx="119380" cy="93980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spc="5" dirty="0">
                <a:latin typeface="Arial"/>
                <a:cs typeface="Arial"/>
              </a:rPr>
              <a:t>10 15 20 25</a:t>
            </a:r>
            <a:r>
              <a:rPr sz="650" spc="9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34617" y="1588743"/>
            <a:ext cx="81280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10" dirty="0">
                <a:latin typeface="Arial"/>
                <a:cs typeface="Arial"/>
              </a:rPr>
              <a:t>Normal </a:t>
            </a:r>
            <a:r>
              <a:rPr sz="750" b="1" spc="15" dirty="0">
                <a:latin typeface="Arial"/>
                <a:cs typeface="Arial"/>
              </a:rPr>
              <a:t>Q−Q</a:t>
            </a:r>
            <a:r>
              <a:rPr sz="750" b="1" spc="-70" dirty="0">
                <a:latin typeface="Arial"/>
                <a:cs typeface="Arial"/>
              </a:rPr>
              <a:t> </a:t>
            </a:r>
            <a:r>
              <a:rPr sz="750" b="1" spc="10" dirty="0">
                <a:latin typeface="Arial"/>
                <a:cs typeface="Arial"/>
              </a:rPr>
              <a:t>Plot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81966" y="2070924"/>
            <a:ext cx="119380" cy="6889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spc="5" dirty="0">
                <a:latin typeface="Arial"/>
                <a:cs typeface="Arial"/>
              </a:rPr>
              <a:t>Sample</a:t>
            </a:r>
            <a:r>
              <a:rPr sz="650" spc="-6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Quantiles</a:t>
            </a:r>
            <a:endParaRPr sz="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35028" y="3075468"/>
            <a:ext cx="330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38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/</a:t>
            </a:r>
            <a:r>
              <a:rPr sz="800" spc="-17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55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1817</Words>
  <Application>Microsoft Office PowerPoint</Application>
  <PresentationFormat>Custom</PresentationFormat>
  <Paragraphs>338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</vt:lpstr>
      <vt:lpstr>Calibri</vt:lpstr>
      <vt:lpstr>LM Mono 10</vt:lpstr>
      <vt:lpstr>LM Mono 8</vt:lpstr>
      <vt:lpstr>LM Mono 9</vt:lpstr>
      <vt:lpstr>LM Mono Light 10</vt:lpstr>
      <vt:lpstr>LM Roman Caps 10</vt:lpstr>
      <vt:lpstr>LM Sans 10</vt:lpstr>
      <vt:lpstr>LM Sans 12</vt:lpstr>
      <vt:lpstr>LM Sans 8</vt:lpstr>
      <vt:lpstr>LM Sans 9</vt:lpstr>
      <vt:lpstr>Noto Sans ExtraBold</vt:lpstr>
      <vt:lpstr>Times New Roman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Analysis of Variance (ANOVA)</vt:lpstr>
      <vt:lpstr>Idea behind ANOVA</vt:lpstr>
      <vt:lpstr>Idea behind ANOVA. . .</vt:lpstr>
      <vt:lpstr>Idea behind ANOVA. . .</vt:lpstr>
      <vt:lpstr>Assumptions for ANOVA</vt:lpstr>
      <vt:lpstr>Normal probability plots (Q-Q plots)</vt:lpstr>
      <vt:lpstr>Normal probability plots (Q-Q plots). . .</vt:lpstr>
      <vt:lpstr>Pairwise comparisons</vt:lpstr>
      <vt:lpstr>FAMuSS: comparing ndrm.ch by genotype</vt:lpstr>
      <vt:lpstr>PowerPoint Presentation</vt:lpstr>
      <vt:lpstr>FAMuSS: comparing ndrm.ch by genotype. . .</vt:lpstr>
      <vt:lpstr>Letting R do the work</vt:lpstr>
      <vt:lpstr>Controlling Type I error rate</vt:lpstr>
      <vt:lpstr>PowerPoint Presentation</vt:lpstr>
      <vt:lpstr>Letting R do the work</vt:lpstr>
      <vt:lpstr>Letting R do the work.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5: Inference for Numerical Data</dc:title>
  <dc:creator>Statistics 102 Teaching Team</dc:creator>
  <cp:lastModifiedBy>SHKEDY Ziv</cp:lastModifiedBy>
  <cp:revision>1</cp:revision>
  <dcterms:created xsi:type="dcterms:W3CDTF">2022-06-02T10:25:34Z</dcterms:created>
  <dcterms:modified xsi:type="dcterms:W3CDTF">2022-06-02T10:26:39Z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2022-06-02T00:00:00Z</vt:filetime>
  </property>
</Properties>
</file>