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75054"/>
            <a:ext cx="56259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5054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543249"/>
            <a:ext cx="4925695" cy="146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09628" y="3059880"/>
            <a:ext cx="35560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‹#›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6.xml"/><Relationship Id="rId5" Type="http://schemas.openxmlformats.org/officeDocument/2006/relationships/slide" Target="slide22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475" y="808263"/>
            <a:ext cx="2468880" cy="1274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Calibri"/>
                <a:cs typeface="Calibri"/>
              </a:rPr>
              <a:t>Unit</a:t>
            </a:r>
            <a:r>
              <a:rPr sz="1400" spc="1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6:</a:t>
            </a:r>
            <a:r>
              <a:rPr sz="1400" spc="30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Calibri"/>
                <a:cs typeface="Calibri"/>
              </a:rPr>
              <a:t>Simple</a:t>
            </a:r>
            <a:r>
              <a:rPr sz="1400" spc="15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Linear</a:t>
            </a:r>
            <a:r>
              <a:rPr sz="1400" spc="1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377825" marR="370205" algn="ctr">
              <a:lnSpc>
                <a:spcPts val="4360"/>
              </a:lnSpc>
            </a:pPr>
            <a:r>
              <a:rPr sz="1100" spc="-20" dirty="0">
                <a:latin typeface="Tahoma"/>
                <a:cs typeface="Tahoma"/>
              </a:rPr>
              <a:t>Statistics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102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Teaching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Team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March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30,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10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261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Assumptions</a:t>
            </a:r>
            <a:r>
              <a:rPr spc="180" dirty="0"/>
              <a:t> </a:t>
            </a:r>
            <a:r>
              <a:rPr spc="240" dirty="0"/>
              <a:t>for</a:t>
            </a:r>
            <a:r>
              <a:rPr spc="185" dirty="0"/>
              <a:t> </a:t>
            </a:r>
            <a:r>
              <a:rPr spc="170" dirty="0"/>
              <a:t>linear</a:t>
            </a:r>
            <a:r>
              <a:rPr spc="185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5444"/>
            <a:ext cx="5066030" cy="1923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There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assumptions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should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satisfied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considered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reasonable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approximation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shown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scatterplot.</a:t>
            </a:r>
            <a:endParaRPr sz="1000">
              <a:latin typeface="Tahoma"/>
              <a:cs typeface="Tahoma"/>
            </a:endParaRPr>
          </a:p>
          <a:p>
            <a:pPr marL="289560" indent="-16827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000" spc="-35" dirty="0">
                <a:latin typeface="Tahoma"/>
                <a:cs typeface="Tahoma"/>
              </a:rPr>
              <a:t>Linearity: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show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trend.</a:t>
            </a:r>
            <a:endParaRPr sz="1000">
              <a:latin typeface="Tahoma"/>
              <a:cs typeface="Tahoma"/>
            </a:endParaRPr>
          </a:p>
          <a:p>
            <a:pPr marL="289560" marR="5715" indent="-16827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000" spc="-25" dirty="0">
                <a:latin typeface="Tahoma"/>
                <a:cs typeface="Tahoma"/>
              </a:rPr>
              <a:t>Constant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variability:</a:t>
            </a:r>
            <a:r>
              <a:rPr sz="1000" spc="1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variability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remains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roughly 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constant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changes.</a:t>
            </a:r>
            <a:endParaRPr sz="1000">
              <a:latin typeface="Tahoma"/>
              <a:cs typeface="Tahoma"/>
            </a:endParaRPr>
          </a:p>
          <a:p>
            <a:pPr marL="289560" marR="508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000" spc="-55" dirty="0">
                <a:latin typeface="Tahoma"/>
                <a:cs typeface="Tahoma"/>
              </a:rPr>
              <a:t>Independent </a:t>
            </a:r>
            <a:r>
              <a:rPr sz="1000" spc="-45" dirty="0">
                <a:latin typeface="Tahoma"/>
                <a:cs typeface="Tahoma"/>
              </a:rPr>
              <a:t>observations: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25" dirty="0">
                <a:latin typeface="Tahoma"/>
                <a:cs typeface="Tahoma"/>
              </a:rPr>
              <a:t>(</a:t>
            </a:r>
            <a:r>
              <a:rPr sz="1000" i="1" spc="25" dirty="0">
                <a:latin typeface="Arial"/>
                <a:cs typeface="Arial"/>
              </a:rPr>
              <a:t>x</a:t>
            </a:r>
            <a:r>
              <a:rPr sz="1000" i="1" spc="25" dirty="0">
                <a:latin typeface="Calibri"/>
                <a:cs typeface="Calibri"/>
              </a:rPr>
              <a:t>, </a:t>
            </a:r>
            <a:r>
              <a:rPr sz="1000" i="1" spc="-45" dirty="0">
                <a:latin typeface="Arial"/>
                <a:cs typeface="Arial"/>
              </a:rPr>
              <a:t>y 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spc="-40" dirty="0">
                <a:latin typeface="Tahoma"/>
                <a:cs typeface="Tahoma"/>
              </a:rPr>
              <a:t>pairs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independent; </a:t>
            </a:r>
            <a:r>
              <a:rPr sz="1000" spc="-35" dirty="0">
                <a:latin typeface="Tahoma"/>
                <a:cs typeface="Tahoma"/>
              </a:rPr>
              <a:t>i.e., </a:t>
            </a:r>
            <a:r>
              <a:rPr sz="1000" spc="-45" dirty="0">
                <a:latin typeface="Tahoma"/>
                <a:cs typeface="Tahoma"/>
              </a:rPr>
              <a:t>values </a:t>
            </a:r>
            <a:r>
              <a:rPr sz="1000" spc="-30" dirty="0">
                <a:latin typeface="Tahoma"/>
                <a:cs typeface="Tahoma"/>
              </a:rPr>
              <a:t>of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pair </a:t>
            </a:r>
            <a:r>
              <a:rPr sz="1000" spc="-45" dirty="0">
                <a:latin typeface="Tahoma"/>
                <a:cs typeface="Tahoma"/>
              </a:rPr>
              <a:t>provide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values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other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pairs.</a:t>
            </a:r>
            <a:endParaRPr sz="1000">
              <a:latin typeface="Tahoma"/>
              <a:cs typeface="Tahoma"/>
            </a:endParaRPr>
          </a:p>
          <a:p>
            <a:pPr marL="289560" indent="-168275">
              <a:lnSpc>
                <a:spcPct val="100000"/>
              </a:lnSpc>
              <a:spcBef>
                <a:spcPts val="58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000" spc="-30" dirty="0">
                <a:latin typeface="Tahoma"/>
                <a:cs typeface="Tahoma"/>
              </a:rPr>
              <a:t>Approximate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normality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60" dirty="0">
                <a:latin typeface="Arial"/>
                <a:cs typeface="Arial"/>
              </a:rPr>
              <a:t>residuals</a:t>
            </a:r>
            <a:r>
              <a:rPr sz="1000" spc="-60" dirty="0">
                <a:latin typeface="Tahoma"/>
                <a:cs typeface="Tahoma"/>
              </a:rPr>
              <a:t>: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definition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coming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later.</a:t>
            </a:r>
            <a:r>
              <a:rPr sz="1000" spc="-15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000" spc="-25" dirty="0">
                <a:latin typeface="Tahoma"/>
                <a:cs typeface="Tahoma"/>
              </a:rPr>
              <a:t>Special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plots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formally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evaluating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these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assumptions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discussed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next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section.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11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76577" y="1316314"/>
            <a:ext cx="1806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Least</a:t>
            </a:r>
            <a:r>
              <a:rPr sz="1400" spc="1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3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squares</a:t>
            </a:r>
            <a:r>
              <a:rPr sz="1400" spc="1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12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871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Residuals</a:t>
            </a:r>
            <a:r>
              <a:rPr spc="190" dirty="0"/>
              <a:t> </a:t>
            </a:r>
            <a:r>
              <a:rPr spc="45" dirty="0"/>
              <a:t>in</a:t>
            </a:r>
            <a:r>
              <a:rPr spc="190" dirty="0"/>
              <a:t> </a:t>
            </a:r>
            <a:r>
              <a:rPr spc="170" dirty="0"/>
              <a:t>linear</a:t>
            </a:r>
            <a:r>
              <a:rPr spc="19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26019"/>
            <a:ext cx="5113020" cy="10953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vertical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distance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scatterplot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15" dirty="0">
                <a:latin typeface="Calibri"/>
                <a:cs typeface="Calibri"/>
              </a:rPr>
              <a:t>residual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(</a:t>
            </a:r>
            <a:r>
              <a:rPr sz="1100" i="1" spc="30" dirty="0">
                <a:latin typeface="Arial"/>
                <a:cs typeface="Arial"/>
              </a:rPr>
              <a:t>x</a:t>
            </a:r>
            <a:r>
              <a:rPr sz="1200" i="1" spc="44" baseline="-10416" dirty="0">
                <a:latin typeface="Arial"/>
                <a:cs typeface="Arial"/>
              </a:rPr>
              <a:t>i</a:t>
            </a:r>
            <a:r>
              <a:rPr sz="1100" i="1" spc="3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15" dirty="0">
                <a:latin typeface="Arial"/>
                <a:cs typeface="Arial"/>
              </a:rPr>
              <a:t>y</a:t>
            </a:r>
            <a:r>
              <a:rPr sz="1200" i="1" spc="-22" baseline="-10416" dirty="0">
                <a:latin typeface="Arial"/>
                <a:cs typeface="Arial"/>
              </a:rPr>
              <a:t>i</a:t>
            </a:r>
            <a:r>
              <a:rPr sz="1200" i="1" spc="-150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),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10" dirty="0">
                <a:latin typeface="Arial"/>
                <a:cs typeface="Arial"/>
              </a:rPr>
              <a:t>y</a:t>
            </a:r>
            <a:r>
              <a:rPr sz="1100" spc="-210" dirty="0">
                <a:latin typeface="Tahoma"/>
                <a:cs typeface="Tahoma"/>
              </a:rPr>
              <a:t>ˆ</a:t>
            </a:r>
            <a:r>
              <a:rPr sz="1200" i="1" spc="-315" baseline="-10416" dirty="0">
                <a:latin typeface="Arial"/>
                <a:cs typeface="Arial"/>
              </a:rPr>
              <a:t>i</a:t>
            </a:r>
            <a:r>
              <a:rPr sz="1200" i="1" spc="22" baseline="-10416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according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520" dirty="0">
                <a:latin typeface="Arial"/>
                <a:cs typeface="Arial"/>
              </a:rPr>
              <a:t>y</a:t>
            </a:r>
            <a:r>
              <a:rPr sz="1100" spc="-55" dirty="0">
                <a:latin typeface="Tahoma"/>
                <a:cs typeface="Tahoma"/>
              </a:rPr>
              <a:t>ˆ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baseline="-10416" dirty="0">
                <a:latin typeface="Trebuchet MS"/>
                <a:cs typeface="Trebuchet MS"/>
              </a:rPr>
              <a:t>0</a:t>
            </a:r>
            <a:r>
              <a:rPr sz="1200" spc="7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</a:t>
            </a:r>
            <a:r>
              <a:rPr sz="1100" spc="-75" dirty="0">
                <a:latin typeface="Tahoma"/>
                <a:cs typeface="Tahoma"/>
              </a:rPr>
              <a:t>s</a:t>
            </a:r>
            <a:r>
              <a:rPr sz="1100" spc="-25" dirty="0">
                <a:latin typeface="Tahoma"/>
                <a:cs typeface="Tahoma"/>
              </a:rPr>
              <a:t>id</a:t>
            </a:r>
            <a:r>
              <a:rPr sz="1100" spc="-45" dirty="0">
                <a:latin typeface="Tahoma"/>
                <a:cs typeface="Tahoma"/>
              </a:rPr>
              <a:t>ua</a:t>
            </a:r>
            <a:r>
              <a:rPr sz="1100" spc="-20" dirty="0">
                <a:latin typeface="Tahoma"/>
                <a:cs typeface="Tahoma"/>
              </a:rPr>
              <a:t>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</a:t>
            </a:r>
            <a:r>
              <a:rPr sz="1100" spc="-4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endParaRPr sz="1100">
              <a:latin typeface="Tahoma"/>
              <a:cs typeface="Tahoma"/>
            </a:endParaRPr>
          </a:p>
          <a:p>
            <a:pPr marR="4445" algn="ctr">
              <a:lnSpc>
                <a:spcPct val="100000"/>
              </a:lnSpc>
              <a:spcBef>
                <a:spcPts val="1130"/>
              </a:spcBef>
            </a:pPr>
            <a:r>
              <a:rPr sz="1100" i="1" spc="-130" dirty="0">
                <a:latin typeface="Arial"/>
                <a:cs typeface="Arial"/>
              </a:rPr>
              <a:t>e</a:t>
            </a:r>
            <a:r>
              <a:rPr sz="1200" i="1" spc="30" baseline="-10416" dirty="0">
                <a:latin typeface="Arial"/>
                <a:cs typeface="Arial"/>
              </a:rPr>
              <a:t>i </a:t>
            </a:r>
            <a:r>
              <a:rPr sz="1200" i="1" spc="-30" baseline="-10416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 </a:t>
            </a:r>
            <a:r>
              <a:rPr sz="1200" i="1" spc="-120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520" dirty="0">
                <a:latin typeface="Arial"/>
                <a:cs typeface="Arial"/>
              </a:rPr>
              <a:t>y</a:t>
            </a:r>
            <a:r>
              <a:rPr sz="1100" spc="-135" dirty="0">
                <a:latin typeface="Tahoma"/>
                <a:cs typeface="Tahoma"/>
              </a:rPr>
              <a:t>ˆ</a:t>
            </a:r>
            <a:r>
              <a:rPr sz="1200" i="1" spc="30" baseline="-10416" dirty="0">
                <a:latin typeface="Arial"/>
                <a:cs typeface="Arial"/>
              </a:rPr>
              <a:t>i</a:t>
            </a:r>
            <a:endParaRPr sz="1200" baseline="-1041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5054"/>
            <a:ext cx="3110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4" dirty="0">
                <a:solidFill>
                  <a:srgbClr val="3333B2"/>
                </a:solidFill>
                <a:latin typeface="Palatino Linotype"/>
                <a:cs typeface="Palatino Linotype"/>
              </a:rPr>
              <a:t>Residuals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45" dirty="0">
                <a:solidFill>
                  <a:srgbClr val="3333B2"/>
                </a:solidFill>
                <a:latin typeface="Palatino Linotype"/>
                <a:cs typeface="Palatino Linotype"/>
              </a:rPr>
              <a:t>in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70" dirty="0">
                <a:solidFill>
                  <a:srgbClr val="3333B2"/>
                </a:solidFill>
                <a:latin typeface="Palatino Linotype"/>
                <a:cs typeface="Palatino Linotype"/>
              </a:rPr>
              <a:t>linear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35" dirty="0">
                <a:solidFill>
                  <a:srgbClr val="3333B2"/>
                </a:solidFill>
                <a:latin typeface="Palatino Linotype"/>
                <a:cs typeface="Palatino Linotype"/>
              </a:rPr>
              <a:t>regression.</a:t>
            </a:r>
            <a:r>
              <a:rPr sz="1400" spc="-1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r>
              <a:rPr sz="1400" spc="-1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242" y="495469"/>
            <a:ext cx="3312160" cy="2010410"/>
            <a:chOff x="762242" y="495469"/>
            <a:chExt cx="3312160" cy="2010410"/>
          </a:xfrm>
        </p:grpSpPr>
        <p:sp>
          <p:nvSpPr>
            <p:cNvPr id="4" name="object 4"/>
            <p:cNvSpPr/>
            <p:nvPr/>
          </p:nvSpPr>
          <p:spPr>
            <a:xfrm>
              <a:off x="899169" y="57113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29754" y="0"/>
                  </a:moveTo>
                  <a:lnTo>
                    <a:pt x="18172" y="2351"/>
                  </a:lnTo>
                  <a:lnTo>
                    <a:pt x="8714" y="8751"/>
                  </a:lnTo>
                  <a:lnTo>
                    <a:pt x="2338" y="18213"/>
                  </a:lnTo>
                  <a:lnTo>
                    <a:pt x="0" y="29754"/>
                  </a:lnTo>
                  <a:lnTo>
                    <a:pt x="2338" y="41336"/>
                  </a:lnTo>
                  <a:lnTo>
                    <a:pt x="8714" y="50793"/>
                  </a:lnTo>
                  <a:lnTo>
                    <a:pt x="18172" y="57170"/>
                  </a:lnTo>
                  <a:lnTo>
                    <a:pt x="29754" y="59508"/>
                  </a:lnTo>
                  <a:lnTo>
                    <a:pt x="41295" y="57170"/>
                  </a:lnTo>
                  <a:lnTo>
                    <a:pt x="50757" y="50793"/>
                  </a:lnTo>
                  <a:lnTo>
                    <a:pt x="57156" y="41336"/>
                  </a:lnTo>
                  <a:lnTo>
                    <a:pt x="59508" y="29754"/>
                  </a:lnTo>
                  <a:lnTo>
                    <a:pt x="57156" y="18213"/>
                  </a:lnTo>
                  <a:lnTo>
                    <a:pt x="50757" y="8751"/>
                  </a:lnTo>
                  <a:lnTo>
                    <a:pt x="41295" y="2351"/>
                  </a:lnTo>
                  <a:lnTo>
                    <a:pt x="29754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9169" y="57113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0" y="29754"/>
                  </a:moveTo>
                  <a:lnTo>
                    <a:pt x="2338" y="18213"/>
                  </a:lnTo>
                  <a:lnTo>
                    <a:pt x="8714" y="8751"/>
                  </a:lnTo>
                  <a:lnTo>
                    <a:pt x="18172" y="2351"/>
                  </a:lnTo>
                  <a:lnTo>
                    <a:pt x="29754" y="0"/>
                  </a:lnTo>
                  <a:lnTo>
                    <a:pt x="41295" y="2351"/>
                  </a:lnTo>
                  <a:lnTo>
                    <a:pt x="50757" y="8751"/>
                  </a:lnTo>
                  <a:lnTo>
                    <a:pt x="57156" y="18213"/>
                  </a:lnTo>
                  <a:lnTo>
                    <a:pt x="59508" y="29754"/>
                  </a:lnTo>
                  <a:lnTo>
                    <a:pt x="57156" y="41336"/>
                  </a:lnTo>
                  <a:lnTo>
                    <a:pt x="50757" y="50793"/>
                  </a:lnTo>
                  <a:lnTo>
                    <a:pt x="41295" y="57170"/>
                  </a:lnTo>
                  <a:lnTo>
                    <a:pt x="29754" y="59508"/>
                  </a:lnTo>
                  <a:lnTo>
                    <a:pt x="18172" y="57170"/>
                  </a:lnTo>
                  <a:lnTo>
                    <a:pt x="8714" y="50793"/>
                  </a:lnTo>
                  <a:lnTo>
                    <a:pt x="2338" y="41336"/>
                  </a:lnTo>
                  <a:lnTo>
                    <a:pt x="0" y="29754"/>
                  </a:lnTo>
                </a:path>
              </a:pathLst>
            </a:custGeom>
            <a:ln w="7292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169" y="57113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29754" y="0"/>
                  </a:moveTo>
                  <a:lnTo>
                    <a:pt x="18172" y="2351"/>
                  </a:lnTo>
                  <a:lnTo>
                    <a:pt x="8714" y="8751"/>
                  </a:lnTo>
                  <a:lnTo>
                    <a:pt x="2338" y="18213"/>
                  </a:lnTo>
                  <a:lnTo>
                    <a:pt x="0" y="29754"/>
                  </a:lnTo>
                  <a:lnTo>
                    <a:pt x="2338" y="41336"/>
                  </a:lnTo>
                  <a:lnTo>
                    <a:pt x="8714" y="50793"/>
                  </a:lnTo>
                  <a:lnTo>
                    <a:pt x="18172" y="57170"/>
                  </a:lnTo>
                  <a:lnTo>
                    <a:pt x="29754" y="59508"/>
                  </a:lnTo>
                  <a:lnTo>
                    <a:pt x="41295" y="57170"/>
                  </a:lnTo>
                  <a:lnTo>
                    <a:pt x="50757" y="50793"/>
                  </a:lnTo>
                  <a:lnTo>
                    <a:pt x="57156" y="41336"/>
                  </a:lnTo>
                  <a:lnTo>
                    <a:pt x="59508" y="29754"/>
                  </a:lnTo>
                  <a:lnTo>
                    <a:pt x="57156" y="18213"/>
                  </a:lnTo>
                  <a:lnTo>
                    <a:pt x="50757" y="8751"/>
                  </a:lnTo>
                  <a:lnTo>
                    <a:pt x="41295" y="2351"/>
                  </a:lnTo>
                  <a:lnTo>
                    <a:pt x="29754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169" y="57113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0" y="29754"/>
                  </a:moveTo>
                  <a:lnTo>
                    <a:pt x="2338" y="18213"/>
                  </a:lnTo>
                  <a:lnTo>
                    <a:pt x="8714" y="8751"/>
                  </a:lnTo>
                  <a:lnTo>
                    <a:pt x="18172" y="2351"/>
                  </a:lnTo>
                  <a:lnTo>
                    <a:pt x="29754" y="0"/>
                  </a:lnTo>
                  <a:lnTo>
                    <a:pt x="41295" y="2351"/>
                  </a:lnTo>
                  <a:lnTo>
                    <a:pt x="50757" y="8751"/>
                  </a:lnTo>
                  <a:lnTo>
                    <a:pt x="57156" y="18213"/>
                  </a:lnTo>
                  <a:lnTo>
                    <a:pt x="59508" y="29754"/>
                  </a:lnTo>
                  <a:lnTo>
                    <a:pt x="57156" y="41336"/>
                  </a:lnTo>
                  <a:lnTo>
                    <a:pt x="50757" y="50793"/>
                  </a:lnTo>
                  <a:lnTo>
                    <a:pt x="41295" y="57170"/>
                  </a:lnTo>
                  <a:lnTo>
                    <a:pt x="29754" y="59508"/>
                  </a:lnTo>
                  <a:lnTo>
                    <a:pt x="18172" y="57170"/>
                  </a:lnTo>
                  <a:lnTo>
                    <a:pt x="8714" y="50793"/>
                  </a:lnTo>
                  <a:lnTo>
                    <a:pt x="2338" y="41336"/>
                  </a:lnTo>
                  <a:lnTo>
                    <a:pt x="0" y="29754"/>
                  </a:lnTo>
                </a:path>
              </a:pathLst>
            </a:custGeom>
            <a:ln w="7292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523" y="1816296"/>
              <a:ext cx="66801" cy="668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9172" y="1525851"/>
              <a:ext cx="66801" cy="668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523" y="582075"/>
              <a:ext cx="3087543" cy="18382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9169" y="542160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29754" y="0"/>
                  </a:moveTo>
                  <a:lnTo>
                    <a:pt x="18172" y="2338"/>
                  </a:lnTo>
                  <a:lnTo>
                    <a:pt x="8714" y="8714"/>
                  </a:lnTo>
                  <a:lnTo>
                    <a:pt x="2338" y="18172"/>
                  </a:lnTo>
                  <a:lnTo>
                    <a:pt x="0" y="29754"/>
                  </a:lnTo>
                  <a:lnTo>
                    <a:pt x="2338" y="41295"/>
                  </a:lnTo>
                  <a:lnTo>
                    <a:pt x="8714" y="50757"/>
                  </a:lnTo>
                  <a:lnTo>
                    <a:pt x="18172" y="57156"/>
                  </a:lnTo>
                  <a:lnTo>
                    <a:pt x="29754" y="59508"/>
                  </a:lnTo>
                  <a:lnTo>
                    <a:pt x="41295" y="57156"/>
                  </a:lnTo>
                  <a:lnTo>
                    <a:pt x="50757" y="50757"/>
                  </a:lnTo>
                  <a:lnTo>
                    <a:pt x="57156" y="41295"/>
                  </a:lnTo>
                  <a:lnTo>
                    <a:pt x="59508" y="29754"/>
                  </a:lnTo>
                  <a:lnTo>
                    <a:pt x="57156" y="18172"/>
                  </a:lnTo>
                  <a:lnTo>
                    <a:pt x="50757" y="8714"/>
                  </a:lnTo>
                  <a:lnTo>
                    <a:pt x="41295" y="2338"/>
                  </a:lnTo>
                  <a:lnTo>
                    <a:pt x="29754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9169" y="542160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90">
                  <a:moveTo>
                    <a:pt x="0" y="29754"/>
                  </a:moveTo>
                  <a:lnTo>
                    <a:pt x="2338" y="18172"/>
                  </a:lnTo>
                  <a:lnTo>
                    <a:pt x="8714" y="8714"/>
                  </a:lnTo>
                  <a:lnTo>
                    <a:pt x="18172" y="2338"/>
                  </a:lnTo>
                  <a:lnTo>
                    <a:pt x="29754" y="0"/>
                  </a:lnTo>
                  <a:lnTo>
                    <a:pt x="41295" y="2338"/>
                  </a:lnTo>
                  <a:lnTo>
                    <a:pt x="50757" y="8714"/>
                  </a:lnTo>
                  <a:lnTo>
                    <a:pt x="57156" y="18172"/>
                  </a:lnTo>
                  <a:lnTo>
                    <a:pt x="59508" y="29754"/>
                  </a:lnTo>
                  <a:lnTo>
                    <a:pt x="57156" y="41295"/>
                  </a:lnTo>
                  <a:lnTo>
                    <a:pt x="50757" y="50757"/>
                  </a:lnTo>
                  <a:lnTo>
                    <a:pt x="41295" y="57156"/>
                  </a:lnTo>
                  <a:lnTo>
                    <a:pt x="29754" y="59508"/>
                  </a:lnTo>
                  <a:lnTo>
                    <a:pt x="18172" y="57156"/>
                  </a:lnTo>
                  <a:lnTo>
                    <a:pt x="8714" y="50757"/>
                  </a:lnTo>
                  <a:lnTo>
                    <a:pt x="2338" y="41295"/>
                  </a:lnTo>
                  <a:lnTo>
                    <a:pt x="0" y="29754"/>
                  </a:lnTo>
                </a:path>
              </a:pathLst>
            </a:custGeom>
            <a:ln w="7292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052" y="499279"/>
              <a:ext cx="3304540" cy="2002789"/>
            </a:xfrm>
            <a:custGeom>
              <a:avLst/>
              <a:gdLst/>
              <a:ahLst/>
              <a:cxnLst/>
              <a:rect l="l" t="t" r="r" b="b"/>
              <a:pathLst>
                <a:path w="3304540" h="2002789">
                  <a:moveTo>
                    <a:pt x="431340" y="1960283"/>
                  </a:moveTo>
                  <a:lnTo>
                    <a:pt x="3116520" y="1960283"/>
                  </a:lnTo>
                </a:path>
                <a:path w="3304540" h="2002789">
                  <a:moveTo>
                    <a:pt x="431340" y="1960283"/>
                  </a:moveTo>
                  <a:lnTo>
                    <a:pt x="431340" y="2002289"/>
                  </a:lnTo>
                </a:path>
                <a:path w="3304540" h="2002789">
                  <a:moveTo>
                    <a:pt x="1102659" y="1960283"/>
                  </a:moveTo>
                  <a:lnTo>
                    <a:pt x="1102659" y="2002289"/>
                  </a:lnTo>
                </a:path>
                <a:path w="3304540" h="2002789">
                  <a:moveTo>
                    <a:pt x="1773978" y="1960283"/>
                  </a:moveTo>
                  <a:lnTo>
                    <a:pt x="1773978" y="2002289"/>
                  </a:lnTo>
                </a:path>
                <a:path w="3304540" h="2002789">
                  <a:moveTo>
                    <a:pt x="2445200" y="1960283"/>
                  </a:moveTo>
                  <a:lnTo>
                    <a:pt x="2445200" y="2002289"/>
                  </a:lnTo>
                </a:path>
                <a:path w="3304540" h="2002789">
                  <a:moveTo>
                    <a:pt x="3116520" y="1960283"/>
                  </a:moveTo>
                  <a:lnTo>
                    <a:pt x="3116520" y="2002289"/>
                  </a:lnTo>
                </a:path>
                <a:path w="3304540" h="2002789">
                  <a:moveTo>
                    <a:pt x="42006" y="1756962"/>
                  </a:moveTo>
                  <a:lnTo>
                    <a:pt x="42006" y="14488"/>
                  </a:lnTo>
                </a:path>
                <a:path w="3304540" h="2002789">
                  <a:moveTo>
                    <a:pt x="42006" y="1756962"/>
                  </a:moveTo>
                  <a:lnTo>
                    <a:pt x="0" y="1756962"/>
                  </a:lnTo>
                </a:path>
                <a:path w="3304540" h="2002789">
                  <a:moveTo>
                    <a:pt x="42006" y="1466614"/>
                  </a:moveTo>
                  <a:lnTo>
                    <a:pt x="0" y="1466614"/>
                  </a:lnTo>
                </a:path>
                <a:path w="3304540" h="2002789">
                  <a:moveTo>
                    <a:pt x="42006" y="1176170"/>
                  </a:moveTo>
                  <a:lnTo>
                    <a:pt x="0" y="1176170"/>
                  </a:lnTo>
                </a:path>
                <a:path w="3304540" h="2002789">
                  <a:moveTo>
                    <a:pt x="42006" y="885725"/>
                  </a:moveTo>
                  <a:lnTo>
                    <a:pt x="0" y="885725"/>
                  </a:lnTo>
                </a:path>
                <a:path w="3304540" h="2002789">
                  <a:moveTo>
                    <a:pt x="42006" y="595377"/>
                  </a:moveTo>
                  <a:lnTo>
                    <a:pt x="0" y="595377"/>
                  </a:lnTo>
                </a:path>
                <a:path w="3304540" h="2002789">
                  <a:moveTo>
                    <a:pt x="42006" y="304932"/>
                  </a:moveTo>
                  <a:lnTo>
                    <a:pt x="0" y="304932"/>
                  </a:lnTo>
                </a:path>
                <a:path w="3304540" h="2002789">
                  <a:moveTo>
                    <a:pt x="42006" y="14488"/>
                  </a:moveTo>
                  <a:lnTo>
                    <a:pt x="0" y="14488"/>
                  </a:lnTo>
                </a:path>
                <a:path w="3304540" h="2002789">
                  <a:moveTo>
                    <a:pt x="42006" y="1960283"/>
                  </a:moveTo>
                  <a:lnTo>
                    <a:pt x="3304477" y="1960283"/>
                  </a:lnTo>
                  <a:lnTo>
                    <a:pt x="3304477" y="0"/>
                  </a:lnTo>
                  <a:lnTo>
                    <a:pt x="42006" y="0"/>
                  </a:lnTo>
                  <a:lnTo>
                    <a:pt x="42006" y="1960283"/>
                  </a:lnTo>
                </a:path>
              </a:pathLst>
            </a:custGeom>
            <a:ln w="7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19836" y="2505204"/>
            <a:ext cx="15557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1155" y="2505204"/>
            <a:ext cx="15557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"/>
                <a:cs typeface="Arial"/>
              </a:rPr>
              <a:t>50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9921" y="2442195"/>
            <a:ext cx="499109" cy="4318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615"/>
              </a:spcBef>
            </a:pPr>
            <a:r>
              <a:rPr sz="900" spc="10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00" spc="10" dirty="0">
                <a:latin typeface="Arial"/>
                <a:cs typeface="Arial"/>
              </a:rPr>
              <a:t>Age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(yrs)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3697" y="2505204"/>
            <a:ext cx="15557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"/>
                <a:cs typeface="Arial"/>
              </a:rPr>
              <a:t>70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5016" y="2505204"/>
            <a:ext cx="15557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682" y="426292"/>
            <a:ext cx="220345" cy="1908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Arial"/>
                <a:cs typeface="Arial"/>
              </a:rPr>
              <a:t>140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120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100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60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900" spc="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5685" y="1149070"/>
            <a:ext cx="156210" cy="66103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Arial"/>
                <a:cs typeface="Arial"/>
              </a:rPr>
              <a:t>RFFT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Score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4412" y="675471"/>
            <a:ext cx="3270250" cy="1519555"/>
            <a:chOff x="804412" y="675471"/>
            <a:chExt cx="3270250" cy="1519555"/>
          </a:xfrm>
        </p:grpSpPr>
        <p:sp>
          <p:nvSpPr>
            <p:cNvPr id="22" name="object 22"/>
            <p:cNvSpPr/>
            <p:nvPr/>
          </p:nvSpPr>
          <p:spPr>
            <a:xfrm>
              <a:off x="1140898" y="675471"/>
              <a:ext cx="2592705" cy="1510030"/>
            </a:xfrm>
            <a:custGeom>
              <a:avLst/>
              <a:gdLst/>
              <a:ahLst/>
              <a:cxnLst/>
              <a:rect l="l" t="t" r="r" b="b"/>
              <a:pathLst>
                <a:path w="2592704" h="1510030">
                  <a:moveTo>
                    <a:pt x="0" y="55716"/>
                  </a:moveTo>
                  <a:lnTo>
                    <a:pt x="111335" y="55716"/>
                  </a:lnTo>
                </a:path>
                <a:path w="2592704" h="1510030">
                  <a:moveTo>
                    <a:pt x="55619" y="111335"/>
                  </a:moveTo>
                  <a:lnTo>
                    <a:pt x="55619" y="0"/>
                  </a:lnTo>
                </a:path>
                <a:path w="2592704" h="1510030">
                  <a:moveTo>
                    <a:pt x="1091477" y="865013"/>
                  </a:moveTo>
                  <a:lnTo>
                    <a:pt x="1170238" y="786252"/>
                  </a:lnTo>
                </a:path>
                <a:path w="2592704" h="1510030">
                  <a:moveTo>
                    <a:pt x="1091477" y="786252"/>
                  </a:moveTo>
                  <a:lnTo>
                    <a:pt x="1170238" y="865013"/>
                  </a:lnTo>
                </a:path>
                <a:path w="2592704" h="1510030">
                  <a:moveTo>
                    <a:pt x="2539131" y="1418191"/>
                  </a:moveTo>
                  <a:lnTo>
                    <a:pt x="2592222" y="1509982"/>
                  </a:lnTo>
                  <a:lnTo>
                    <a:pt x="2486137" y="1509982"/>
                  </a:lnTo>
                  <a:lnTo>
                    <a:pt x="2539131" y="1418191"/>
                  </a:lnTo>
                </a:path>
              </a:pathLst>
            </a:custGeom>
            <a:ln w="1828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058" y="1175557"/>
              <a:ext cx="3262629" cy="890269"/>
            </a:xfrm>
            <a:custGeom>
              <a:avLst/>
              <a:gdLst/>
              <a:ahLst/>
              <a:cxnLst/>
              <a:rect l="l" t="t" r="r" b="b"/>
              <a:pathLst>
                <a:path w="3262629" h="890269">
                  <a:moveTo>
                    <a:pt x="0" y="0"/>
                  </a:moveTo>
                  <a:lnTo>
                    <a:pt x="3262471" y="889906"/>
                  </a:lnTo>
                </a:path>
              </a:pathLst>
            </a:custGeom>
            <a:ln w="7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7393" y="731576"/>
              <a:ext cx="2484120" cy="1423670"/>
            </a:xfrm>
            <a:custGeom>
              <a:avLst/>
              <a:gdLst/>
              <a:ahLst/>
              <a:cxnLst/>
              <a:rect l="l" t="t" r="r" b="b"/>
              <a:pathLst>
                <a:path w="2484120" h="1423670">
                  <a:moveTo>
                    <a:pt x="0" y="0"/>
                  </a:moveTo>
                  <a:lnTo>
                    <a:pt x="0" y="550260"/>
                  </a:lnTo>
                </a:path>
                <a:path w="2484120" h="1423670">
                  <a:moveTo>
                    <a:pt x="1074071" y="769625"/>
                  </a:moveTo>
                  <a:lnTo>
                    <a:pt x="1074071" y="843233"/>
                  </a:lnTo>
                </a:path>
                <a:path w="2484120" h="1423670">
                  <a:moveTo>
                    <a:pt x="2483803" y="1423052"/>
                  </a:moveTo>
                  <a:lnTo>
                    <a:pt x="2483803" y="1227705"/>
                  </a:lnTo>
                </a:path>
              </a:pathLst>
            </a:custGeom>
            <a:ln w="10987">
              <a:solidFill>
                <a:srgbClr val="F051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13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14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545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Estimating</a:t>
            </a:r>
            <a:r>
              <a:rPr spc="175" dirty="0"/>
              <a:t> a</a:t>
            </a:r>
            <a:r>
              <a:rPr spc="180" dirty="0"/>
              <a:t> </a:t>
            </a:r>
            <a:r>
              <a:rPr spc="135" dirty="0"/>
              <a:t>line</a:t>
            </a:r>
            <a:r>
              <a:rPr spc="180" dirty="0"/>
              <a:t> </a:t>
            </a:r>
            <a:r>
              <a:rPr spc="65" dirty="0"/>
              <a:t>using</a:t>
            </a:r>
            <a:r>
              <a:rPr spc="180" dirty="0"/>
              <a:t> </a:t>
            </a:r>
            <a:r>
              <a:rPr spc="215" dirty="0"/>
              <a:t>least</a:t>
            </a:r>
            <a:r>
              <a:rPr spc="175" dirty="0"/>
              <a:t> </a:t>
            </a:r>
            <a:r>
              <a:rPr spc="125" dirty="0"/>
              <a:t>squares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35633"/>
            <a:ext cx="498729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95885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minimizes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residuals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plot.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99"/>
              </a:lnSpc>
              <a:spcBef>
                <a:spcPts val="595"/>
              </a:spcBef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words,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coefficients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0416" dirty="0">
                <a:latin typeface="Trebuchet MS"/>
                <a:cs typeface="Trebuchet MS"/>
              </a:rPr>
              <a:t>0</a:t>
            </a:r>
            <a:r>
              <a:rPr sz="1200" spc="254" baseline="-10416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0416" dirty="0">
                <a:latin typeface="Trebuchet MS"/>
                <a:cs typeface="Trebuchet MS"/>
              </a:rPr>
              <a:t>1</a:t>
            </a:r>
            <a:r>
              <a:rPr sz="1200" spc="262" baseline="-10416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quantity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8679" y="1699855"/>
            <a:ext cx="1015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0" dirty="0">
                <a:latin typeface="Arial"/>
                <a:cs typeface="Arial"/>
              </a:rPr>
              <a:t>e  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e</a:t>
            </a:r>
            <a:r>
              <a:rPr sz="1100" i="1" dirty="0">
                <a:latin typeface="Arial"/>
                <a:cs typeface="Arial"/>
              </a:rPr>
              <a:t>  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7780" y="1679967"/>
            <a:ext cx="100774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940435" algn="l"/>
              </a:tabLst>
            </a:pPr>
            <a:r>
              <a:rPr sz="800" dirty="0">
                <a:latin typeface="Trebuchet MS"/>
                <a:cs typeface="Trebuchet MS"/>
              </a:rPr>
              <a:t>2	2	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0261" y="1771432"/>
            <a:ext cx="1009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  <a:tab pos="940435" algn="l"/>
              </a:tabLst>
            </a:pPr>
            <a:r>
              <a:rPr sz="800" dirty="0">
                <a:latin typeface="Trebuchet MS"/>
                <a:cs typeface="Trebuchet MS"/>
              </a:rPr>
              <a:t>1	2	</a:t>
            </a:r>
            <a:r>
              <a:rPr sz="800" i="1" spc="-1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954173"/>
            <a:ext cx="3131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smallest,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number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15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482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95" dirty="0"/>
              <a:t>Statistical</a:t>
            </a:r>
            <a:r>
              <a:rPr spc="185" dirty="0"/>
              <a:t> </a:t>
            </a:r>
            <a:r>
              <a:rPr spc="90" dirty="0"/>
              <a:t>model</a:t>
            </a:r>
            <a:r>
              <a:rPr spc="185" dirty="0"/>
              <a:t> </a:t>
            </a:r>
            <a:r>
              <a:rPr spc="240" dirty="0"/>
              <a:t>for</a:t>
            </a:r>
            <a:r>
              <a:rPr spc="185" dirty="0"/>
              <a:t> </a:t>
            </a:r>
            <a:r>
              <a:rPr spc="215" dirty="0"/>
              <a:t>least</a:t>
            </a:r>
            <a:r>
              <a:rPr spc="190" dirty="0"/>
              <a:t> </a:t>
            </a:r>
            <a:r>
              <a:rPr spc="125" dirty="0"/>
              <a:t>squares</a:t>
            </a:r>
            <a:r>
              <a:rPr spc="185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52746"/>
            <a:ext cx="4771390" cy="1898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general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ordered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pairs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(</a:t>
            </a:r>
            <a:r>
              <a:rPr sz="1000" i="1" spc="30" dirty="0">
                <a:latin typeface="Arial"/>
                <a:cs typeface="Arial"/>
              </a:rPr>
              <a:t>x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15" dirty="0">
                <a:latin typeface="Tahoma"/>
                <a:cs typeface="Tahoma"/>
              </a:rPr>
              <a:t>),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Calibri"/>
                <a:cs typeface="Calibri"/>
              </a:rPr>
              <a:t>population</a:t>
            </a:r>
            <a:r>
              <a:rPr sz="1000" b="1" spc="145" dirty="0">
                <a:latin typeface="Calibri"/>
                <a:cs typeface="Calibri"/>
              </a:rPr>
              <a:t> </a:t>
            </a:r>
            <a:r>
              <a:rPr sz="1000" b="1" spc="20" dirty="0">
                <a:latin typeface="Calibri"/>
                <a:cs typeface="Calibri"/>
              </a:rPr>
              <a:t>regression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20" dirty="0">
                <a:latin typeface="Calibri"/>
                <a:cs typeface="Calibri"/>
              </a:rPr>
              <a:t>model</a:t>
            </a:r>
            <a:r>
              <a:rPr sz="1000" b="1" spc="110" dirty="0">
                <a:latin typeface="Calibri"/>
                <a:cs typeface="Calibri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  <a:p>
            <a:pPr marL="344805" algn="ctr">
              <a:lnSpc>
                <a:spcPct val="100000"/>
              </a:lnSpc>
              <a:spcBef>
                <a:spcPts val="990"/>
              </a:spcBef>
            </a:pP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baseline="-11904" dirty="0">
                <a:latin typeface="Trebuchet MS"/>
                <a:cs typeface="Trebuchet MS"/>
              </a:rPr>
              <a:t>0</a:t>
            </a:r>
            <a:r>
              <a:rPr sz="1050" spc="89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spc="75" baseline="-11904" dirty="0">
                <a:latin typeface="Trebuchet MS"/>
                <a:cs typeface="Trebuchet MS"/>
              </a:rPr>
              <a:t>1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E,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95"/>
              </a:spcBef>
            </a:pP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Calibri"/>
                <a:cs typeface="Calibri"/>
              </a:rPr>
              <a:t>E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∼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55" dirty="0">
                <a:latin typeface="Arial"/>
                <a:cs typeface="Arial"/>
              </a:rPr>
              <a:t>N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0" dirty="0">
                <a:latin typeface="Calibri"/>
                <a:cs typeface="Calibri"/>
              </a:rPr>
              <a:t>σ</a:t>
            </a:r>
            <a:r>
              <a:rPr sz="1000" spc="-5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error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term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Calibri"/>
                <a:cs typeface="Calibri"/>
              </a:rPr>
              <a:t>E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thought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parameter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e</a:t>
            </a:r>
            <a:r>
              <a:rPr sz="1000" spc="-2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1000" spc="-35" dirty="0">
                <a:latin typeface="Tahoma"/>
                <a:cs typeface="Tahoma"/>
              </a:rPr>
              <a:t>Since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Calibri"/>
                <a:cs typeface="Calibri"/>
              </a:rPr>
              <a:t>E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written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as</a:t>
            </a:r>
            <a:endParaRPr sz="1000">
              <a:latin typeface="Tahoma"/>
              <a:cs typeface="Tahoma"/>
            </a:endParaRPr>
          </a:p>
          <a:p>
            <a:pPr marL="344805" algn="ctr">
              <a:lnSpc>
                <a:spcPct val="100000"/>
              </a:lnSpc>
              <a:spcBef>
                <a:spcPts val="990"/>
              </a:spcBef>
            </a:pP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-105" dirty="0">
                <a:latin typeface="Lucida Sans Unicode"/>
                <a:cs typeface="Lucida Sans Unicode"/>
              </a:rPr>
              <a:t>|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baseline="-11904" dirty="0">
                <a:latin typeface="Trebuchet MS"/>
                <a:cs typeface="Trebuchet MS"/>
              </a:rPr>
              <a:t>0</a:t>
            </a:r>
            <a:r>
              <a:rPr sz="1050" spc="89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spc="75" baseline="-11904" dirty="0">
                <a:latin typeface="Trebuchet MS"/>
                <a:cs typeface="Trebuchet MS"/>
              </a:rPr>
              <a:t>1</a:t>
            </a:r>
            <a:r>
              <a:rPr sz="1000" i="1" spc="55" dirty="0">
                <a:latin typeface="Arial"/>
                <a:cs typeface="Arial"/>
              </a:rPr>
              <a:t>x</a:t>
            </a:r>
            <a:r>
              <a:rPr sz="1000" i="1" spc="25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75" dirty="0">
                <a:latin typeface="Arial"/>
                <a:cs typeface="Arial"/>
              </a:rPr>
              <a:t>E</a:t>
            </a:r>
            <a:r>
              <a:rPr sz="1000" i="1" spc="-1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05" dirty="0">
                <a:latin typeface="Arial"/>
                <a:cs typeface="Arial"/>
              </a:rPr>
              <a:t> </a:t>
            </a:r>
            <a:r>
              <a:rPr sz="1000" spc="-75" dirty="0">
                <a:latin typeface="Lucida Sans Unicode"/>
                <a:cs typeface="Lucida Sans Unicode"/>
              </a:rPr>
              <a:t>|</a:t>
            </a:r>
            <a:r>
              <a:rPr sz="1000" i="1" spc="-7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denotes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expected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spc="-60" dirty="0">
                <a:latin typeface="Tahoma"/>
                <a:cs typeface="Tahoma"/>
              </a:rPr>
              <a:t>when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16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954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Coefficients</a:t>
            </a:r>
            <a:r>
              <a:rPr spc="190" dirty="0"/>
              <a:t> </a:t>
            </a:r>
            <a:r>
              <a:rPr spc="220" dirty="0"/>
              <a:t>of</a:t>
            </a:r>
            <a:r>
              <a:rPr spc="190" dirty="0"/>
              <a:t> </a:t>
            </a:r>
            <a:r>
              <a:rPr spc="195" dirty="0"/>
              <a:t>the</a:t>
            </a:r>
            <a:r>
              <a:rPr spc="190" dirty="0"/>
              <a:t> </a:t>
            </a:r>
            <a:r>
              <a:rPr spc="135" dirty="0"/>
              <a:t>line</a:t>
            </a:r>
            <a:r>
              <a:rPr spc="190" dirty="0"/>
              <a:t> </a:t>
            </a:r>
            <a:r>
              <a:rPr spc="45" dirty="0"/>
              <a:t>in</a:t>
            </a:r>
            <a:r>
              <a:rPr spc="190" dirty="0"/>
              <a:t> </a:t>
            </a:r>
            <a:r>
              <a:rPr spc="215" dirty="0"/>
              <a:t>least</a:t>
            </a:r>
            <a:r>
              <a:rPr spc="190" dirty="0"/>
              <a:t> </a:t>
            </a:r>
            <a:r>
              <a:rPr spc="125" dirty="0"/>
              <a:t>squares</a:t>
            </a:r>
            <a:r>
              <a:rPr spc="19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754670"/>
            <a:ext cx="5167630" cy="16630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58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terms </a:t>
            </a:r>
            <a:r>
              <a:rPr sz="1100" i="1" spc="15" dirty="0">
                <a:latin typeface="Calibri"/>
                <a:cs typeface="Calibri"/>
              </a:rPr>
              <a:t>β</a:t>
            </a:r>
            <a:r>
              <a:rPr sz="1200" spc="22" baseline="-10416" dirty="0">
                <a:latin typeface="Trebuchet MS"/>
                <a:cs typeface="Trebuchet MS"/>
              </a:rPr>
              <a:t>0</a:t>
            </a:r>
            <a:r>
              <a:rPr sz="1200" spc="30" baseline="-10416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i="1" spc="15" dirty="0">
                <a:latin typeface="Calibri"/>
                <a:cs typeface="Calibri"/>
              </a:rPr>
              <a:t>β</a:t>
            </a:r>
            <a:r>
              <a:rPr sz="1200" spc="22" baseline="-10416" dirty="0">
                <a:latin typeface="Trebuchet MS"/>
                <a:cs typeface="Trebuchet MS"/>
              </a:rPr>
              <a:t>1</a:t>
            </a:r>
            <a:r>
              <a:rPr sz="1200" spc="30" baseline="-10416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parameters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5" dirty="0">
                <a:latin typeface="Tahoma"/>
                <a:cs typeface="Tahoma"/>
              </a:rPr>
              <a:t>estimates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0416" dirty="0">
                <a:latin typeface="Trebuchet MS"/>
                <a:cs typeface="Trebuchet MS"/>
              </a:rPr>
              <a:t>0</a:t>
            </a:r>
            <a:r>
              <a:rPr sz="1200" spc="-30" baseline="-10416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-15" baseline="-10416" dirty="0">
                <a:latin typeface="Trebuchet MS"/>
                <a:cs typeface="Trebuchet MS"/>
              </a:rPr>
              <a:t>1</a:t>
            </a:r>
            <a:r>
              <a:rPr sz="1100" spc="-10" dirty="0">
                <a:latin typeface="Tahoma"/>
                <a:cs typeface="Tahoma"/>
              </a:rPr>
              <a:t>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These </a:t>
            </a:r>
            <a:r>
              <a:rPr sz="1100" spc="-45" dirty="0">
                <a:latin typeface="Tahoma"/>
                <a:cs typeface="Tahoma"/>
              </a:rPr>
              <a:t>estimates can </a:t>
            </a:r>
            <a:r>
              <a:rPr sz="1100" spc="-60" dirty="0">
                <a:latin typeface="Tahoma"/>
                <a:cs typeface="Tahoma"/>
              </a:rPr>
              <a:t>be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calculated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summary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statistics.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ahoma"/>
              <a:cs typeface="Tahoma"/>
            </a:endParaRPr>
          </a:p>
          <a:p>
            <a:pPr marL="2186940" marR="1799589" indent="-394970">
              <a:lnSpc>
                <a:spcPct val="56699"/>
              </a:lnSpc>
              <a:tabLst>
                <a:tab pos="2599055" algn="l"/>
              </a:tabLst>
            </a:pP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baseline="-10416" dirty="0">
                <a:latin typeface="Trebuchet MS"/>
                <a:cs typeface="Trebuchet MS"/>
              </a:rPr>
              <a:t>1</a:t>
            </a:r>
            <a:r>
              <a:rPr sz="1200" spc="16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r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650" i="1" u="sng" spc="-20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200" i="1" u="sng" spc="-15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1200" i="1" baseline="38194" dirty="0">
                <a:latin typeface="Arial"/>
                <a:cs typeface="Arial"/>
              </a:rPr>
              <a:t>	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baseline="-10416" dirty="0">
                <a:latin typeface="Trebuchet MS"/>
                <a:cs typeface="Trebuchet MS"/>
              </a:rPr>
              <a:t>0</a:t>
            </a:r>
            <a:r>
              <a:rPr sz="1200" spc="16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trike="sngStrike" spc="-50" dirty="0">
                <a:latin typeface="Arial"/>
                <a:cs typeface="Arial"/>
              </a:rPr>
              <a:t>y</a:t>
            </a:r>
            <a:r>
              <a:rPr sz="1100" i="1" strike="noStrike" spc="50" dirty="0">
                <a:latin typeface="Arial"/>
                <a:cs typeface="Arial"/>
              </a:rPr>
              <a:t> </a:t>
            </a:r>
            <a:r>
              <a:rPr sz="1100" strike="noStrike" spc="-30" dirty="0">
                <a:latin typeface="Lucida Sans Unicode"/>
                <a:cs typeface="Lucida Sans Unicode"/>
              </a:rPr>
              <a:t>−</a:t>
            </a:r>
            <a:r>
              <a:rPr sz="1100" strike="noStrike" spc="-110" dirty="0">
                <a:latin typeface="Lucida Sans Unicode"/>
                <a:cs typeface="Lucida Sans Unicode"/>
              </a:rPr>
              <a:t> </a:t>
            </a:r>
            <a:r>
              <a:rPr sz="1100" i="1" strike="noStrike" spc="-55" dirty="0">
                <a:latin typeface="Arial"/>
                <a:cs typeface="Arial"/>
              </a:rPr>
              <a:t>b</a:t>
            </a:r>
            <a:r>
              <a:rPr sz="1200" strike="noStrike" spc="75" baseline="-10416" dirty="0">
                <a:latin typeface="Trebuchet MS"/>
                <a:cs typeface="Trebuchet MS"/>
              </a:rPr>
              <a:t>1</a:t>
            </a:r>
            <a:r>
              <a:rPr sz="1100" i="1" strike="sngStrike" spc="-40" dirty="0">
                <a:latin typeface="Arial"/>
                <a:cs typeface="Arial"/>
              </a:rPr>
              <a:t>x </a:t>
            </a:r>
            <a:r>
              <a:rPr sz="1100" i="1" strike="noStrike" spc="-30" dirty="0">
                <a:latin typeface="Arial"/>
                <a:cs typeface="Arial"/>
              </a:rPr>
              <a:t> </a:t>
            </a:r>
            <a:r>
              <a:rPr sz="1100" i="1" strike="noStrike" spc="-75" dirty="0">
                <a:latin typeface="Arial"/>
                <a:cs typeface="Arial"/>
              </a:rPr>
              <a:t>s</a:t>
            </a:r>
            <a:r>
              <a:rPr sz="1200" i="1" strike="noStrike" spc="-112" baseline="-10416" dirty="0">
                <a:latin typeface="Arial"/>
                <a:cs typeface="Arial"/>
              </a:rPr>
              <a:t>x</a:t>
            </a:r>
            <a:endParaRPr sz="1200" baseline="-10416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44"/>
              </a:spcBef>
            </a:pPr>
            <a:r>
              <a:rPr sz="1100" i="1" strike="sngStrike" spc="-50" dirty="0">
                <a:latin typeface="Arial"/>
                <a:cs typeface="Arial"/>
              </a:rPr>
              <a:t>x</a:t>
            </a:r>
            <a:r>
              <a:rPr sz="1100" i="1" strike="noStrike" spc="-195" dirty="0">
                <a:latin typeface="Arial"/>
                <a:cs typeface="Arial"/>
              </a:rPr>
              <a:t> </a:t>
            </a:r>
            <a:r>
              <a:rPr sz="1100" strike="noStrike" spc="-30" dirty="0">
                <a:latin typeface="Tahoma"/>
                <a:cs typeface="Tahoma"/>
              </a:rPr>
              <a:t>,</a:t>
            </a:r>
            <a:r>
              <a:rPr sz="1100" strike="noStrike" spc="15" dirty="0">
                <a:latin typeface="Tahoma"/>
                <a:cs typeface="Tahoma"/>
              </a:rPr>
              <a:t> </a:t>
            </a:r>
            <a:r>
              <a:rPr sz="1100" i="1" strike="sngStrike" spc="-50" dirty="0">
                <a:latin typeface="Arial"/>
                <a:cs typeface="Arial"/>
              </a:rPr>
              <a:t>y</a:t>
            </a:r>
            <a:r>
              <a:rPr sz="1100" i="1" strike="noStrike" spc="-190" dirty="0">
                <a:latin typeface="Arial"/>
                <a:cs typeface="Arial"/>
              </a:rPr>
              <a:t> </a:t>
            </a:r>
            <a:r>
              <a:rPr sz="1100" strike="noStrike" spc="-90" dirty="0">
                <a:latin typeface="Tahoma"/>
                <a:cs typeface="Tahoma"/>
              </a:rPr>
              <a:t>:</a:t>
            </a:r>
            <a:r>
              <a:rPr sz="1100" strike="noStrike" spc="140" dirty="0">
                <a:latin typeface="Tahoma"/>
                <a:cs typeface="Tahoma"/>
              </a:rPr>
              <a:t> </a:t>
            </a:r>
            <a:r>
              <a:rPr sz="1100" strike="noStrike" spc="-65" dirty="0">
                <a:latin typeface="Tahoma"/>
                <a:cs typeface="Tahoma"/>
              </a:rPr>
              <a:t>sa</a:t>
            </a:r>
            <a:r>
              <a:rPr sz="1100" strike="noStrike" spc="-50" dirty="0">
                <a:latin typeface="Tahoma"/>
                <a:cs typeface="Tahoma"/>
              </a:rPr>
              <a:t>mple</a:t>
            </a:r>
            <a:r>
              <a:rPr sz="1100" strike="noStrike" spc="20" dirty="0">
                <a:latin typeface="Tahoma"/>
                <a:cs typeface="Tahoma"/>
              </a:rPr>
              <a:t> </a:t>
            </a:r>
            <a:r>
              <a:rPr sz="1100" strike="noStrike" spc="-70" dirty="0">
                <a:latin typeface="Tahoma"/>
                <a:cs typeface="Tahoma"/>
              </a:rPr>
              <a:t>means</a:t>
            </a:r>
            <a:r>
              <a:rPr sz="1100" strike="noStrike" spc="20" dirty="0">
                <a:latin typeface="Tahoma"/>
                <a:cs typeface="Tahoma"/>
              </a:rPr>
              <a:t> </a:t>
            </a:r>
            <a:r>
              <a:rPr sz="1100" strike="noStrike" spc="-35" dirty="0">
                <a:latin typeface="Tahoma"/>
                <a:cs typeface="Tahoma"/>
              </a:rPr>
              <a:t>of</a:t>
            </a:r>
            <a:r>
              <a:rPr sz="1100" strike="noStrike" spc="15" dirty="0">
                <a:latin typeface="Tahoma"/>
                <a:cs typeface="Tahoma"/>
              </a:rPr>
              <a:t> </a:t>
            </a:r>
            <a:r>
              <a:rPr sz="1100" i="1" strike="noStrike" spc="-50" dirty="0">
                <a:latin typeface="Arial"/>
                <a:cs typeface="Arial"/>
              </a:rPr>
              <a:t>x</a:t>
            </a:r>
            <a:r>
              <a:rPr sz="1100" i="1" strike="noStrike" dirty="0">
                <a:latin typeface="Arial"/>
                <a:cs typeface="Arial"/>
              </a:rPr>
              <a:t> </a:t>
            </a:r>
            <a:r>
              <a:rPr sz="1100" i="1" strike="noStrike" spc="-135" dirty="0">
                <a:latin typeface="Arial"/>
                <a:cs typeface="Arial"/>
              </a:rPr>
              <a:t> </a:t>
            </a:r>
            <a:r>
              <a:rPr sz="1100" strike="noStrike" spc="-55" dirty="0">
                <a:latin typeface="Tahoma"/>
                <a:cs typeface="Tahoma"/>
              </a:rPr>
              <a:t>an</a:t>
            </a:r>
            <a:r>
              <a:rPr sz="1100" strike="noStrike" spc="-50" dirty="0">
                <a:latin typeface="Tahoma"/>
                <a:cs typeface="Tahoma"/>
              </a:rPr>
              <a:t>d</a:t>
            </a:r>
            <a:r>
              <a:rPr sz="1100" strike="noStrike" spc="15" dirty="0">
                <a:latin typeface="Tahoma"/>
                <a:cs typeface="Tahoma"/>
              </a:rPr>
              <a:t> </a:t>
            </a:r>
            <a:r>
              <a:rPr sz="1100" i="1" strike="noStrike" spc="-50" dirty="0">
                <a:latin typeface="Arial"/>
                <a:cs typeface="Arial"/>
              </a:rPr>
              <a:t>y</a:t>
            </a:r>
            <a:r>
              <a:rPr sz="1100" i="1" strike="noStrike" spc="-190" dirty="0">
                <a:latin typeface="Arial"/>
                <a:cs typeface="Arial"/>
              </a:rPr>
              <a:t> </a:t>
            </a:r>
            <a:r>
              <a:rPr sz="1100" strike="noStrike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3500" marR="2413635">
              <a:lnSpc>
                <a:spcPct val="147900"/>
              </a:lnSpc>
            </a:pP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i="1" spc="-112" baseline="-10416" dirty="0">
                <a:latin typeface="Arial"/>
                <a:cs typeface="Arial"/>
              </a:rPr>
              <a:t>x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200" i="1" spc="-112" baseline="-10416" dirty="0">
                <a:latin typeface="Arial"/>
                <a:cs typeface="Arial"/>
              </a:rPr>
              <a:t>y</a:t>
            </a:r>
            <a:r>
              <a:rPr sz="1200" i="1" spc="-135" baseline="-10416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deviations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17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i="1" spc="5" dirty="0">
                <a:latin typeface="Arial"/>
                <a:cs typeface="Arial"/>
              </a:rPr>
              <a:t>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</a:t>
            </a:r>
            <a:r>
              <a:rPr sz="1100" spc="-75" dirty="0">
                <a:latin typeface="Tahoma"/>
                <a:cs typeface="Tahoma"/>
              </a:rPr>
              <a:t>o</a:t>
            </a:r>
            <a:r>
              <a:rPr sz="1100" spc="-55" dirty="0">
                <a:latin typeface="Tahoma"/>
                <a:cs typeface="Tahoma"/>
              </a:rPr>
              <a:t>rre</a:t>
            </a:r>
            <a:r>
              <a:rPr sz="1100" spc="-20" dirty="0">
                <a:latin typeface="Tahoma"/>
                <a:cs typeface="Tahoma"/>
              </a:rPr>
              <a:t>l</a:t>
            </a:r>
            <a:r>
              <a:rPr sz="1100" spc="-35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b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-60" dirty="0">
                <a:latin typeface="Tahoma"/>
                <a:cs typeface="Tahoma"/>
              </a:rPr>
              <a:t>t</a:t>
            </a:r>
            <a:r>
              <a:rPr sz="1100" spc="-110" dirty="0">
                <a:latin typeface="Tahoma"/>
                <a:cs typeface="Tahoma"/>
              </a:rPr>
              <a:t>w</a:t>
            </a:r>
            <a:r>
              <a:rPr sz="1100" spc="-80" dirty="0">
                <a:latin typeface="Tahoma"/>
                <a:cs typeface="Tahoma"/>
              </a:rPr>
              <a:t>een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17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015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Using</a:t>
            </a:r>
            <a:r>
              <a:rPr spc="185" dirty="0"/>
              <a:t> </a:t>
            </a:r>
            <a:r>
              <a:rPr spc="210" dirty="0"/>
              <a:t>R</a:t>
            </a:r>
            <a:r>
              <a:rPr spc="190" dirty="0"/>
              <a:t> </a:t>
            </a:r>
            <a:r>
              <a:rPr spc="265" dirty="0"/>
              <a:t>to</a:t>
            </a:r>
            <a:r>
              <a:rPr spc="190" dirty="0"/>
              <a:t> </a:t>
            </a:r>
            <a:r>
              <a:rPr spc="210" dirty="0"/>
              <a:t>calculate</a:t>
            </a:r>
            <a:r>
              <a:rPr spc="190" dirty="0"/>
              <a:t> </a:t>
            </a:r>
            <a:r>
              <a:rPr spc="175" dirty="0"/>
              <a:t>a</a:t>
            </a:r>
            <a:r>
              <a:rPr spc="190" dirty="0"/>
              <a:t> </a:t>
            </a:r>
            <a:r>
              <a:rPr spc="215" dirty="0"/>
              <a:t>least</a:t>
            </a:r>
            <a:r>
              <a:rPr spc="185" dirty="0"/>
              <a:t> </a:t>
            </a:r>
            <a:r>
              <a:rPr spc="125" dirty="0"/>
              <a:t>squares</a:t>
            </a:r>
            <a:r>
              <a:rPr spc="190" dirty="0"/>
              <a:t> </a:t>
            </a:r>
            <a:r>
              <a:rPr spc="135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867676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-15" dirty="0">
                <a:solidFill>
                  <a:srgbClr val="214987"/>
                </a:solidFill>
                <a:latin typeface="Palatino Linotype"/>
                <a:cs typeface="Palatino Linotype"/>
              </a:rPr>
              <a:t>lm</a:t>
            </a:r>
            <a:r>
              <a:rPr sz="800" spc="-15" dirty="0">
                <a:latin typeface="Palatino Linotype"/>
                <a:cs typeface="Palatino Linotype"/>
              </a:rPr>
              <a:t>(prevend.samp</a:t>
            </a:r>
            <a:r>
              <a:rPr sz="800" b="1" spc="-1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-15" dirty="0">
                <a:latin typeface="Palatino Linotype"/>
                <a:cs typeface="Palatino Linotype"/>
              </a:rPr>
              <a:t>RFFT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b="1" spc="15" dirty="0">
                <a:solidFill>
                  <a:srgbClr val="CE5B00"/>
                </a:solidFill>
                <a:latin typeface="Palatino Linotype"/>
                <a:cs typeface="Palatino Linotype"/>
              </a:rPr>
              <a:t>~</a:t>
            </a:r>
            <a:r>
              <a:rPr sz="800" b="1" spc="225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prevend.samp</a:t>
            </a:r>
            <a:r>
              <a:rPr sz="800" b="1" spc="1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10" dirty="0">
                <a:latin typeface="Palatino Linotype"/>
                <a:cs typeface="Palatino Linotype"/>
              </a:rPr>
              <a:t>Age)</a:t>
            </a:r>
            <a:r>
              <a:rPr sz="800" b="1" spc="1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10" dirty="0">
                <a:latin typeface="Palatino Linotype"/>
                <a:cs typeface="Palatino Linotype"/>
              </a:rPr>
              <a:t>coef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231466"/>
            <a:ext cx="1333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30" dirty="0">
                <a:latin typeface="Palatino Linotype"/>
                <a:cs typeface="Palatino Linotype"/>
              </a:rPr>
              <a:t>##  ##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439" y="1231466"/>
            <a:ext cx="153162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040" marR="5080" indent="-53975">
              <a:lnSpc>
                <a:spcPts val="950"/>
              </a:lnSpc>
              <a:spcBef>
                <a:spcPts val="135"/>
              </a:spcBef>
              <a:tabLst>
                <a:tab pos="1033780" algn="l"/>
              </a:tabLst>
            </a:pPr>
            <a:r>
              <a:rPr sz="800" spc="85" dirty="0">
                <a:latin typeface="Palatino Linotype"/>
                <a:cs typeface="Palatino Linotype"/>
              </a:rPr>
              <a:t>(Intercept)</a:t>
            </a:r>
            <a:r>
              <a:rPr sz="800" spc="190" dirty="0">
                <a:latin typeface="Palatino Linotype"/>
                <a:cs typeface="Palatino Linotype"/>
              </a:rPr>
              <a:t> </a:t>
            </a:r>
            <a:r>
              <a:rPr sz="800" spc="-15" dirty="0">
                <a:latin typeface="Palatino Linotype"/>
                <a:cs typeface="Palatino Linotype"/>
              </a:rPr>
              <a:t>prevend.samp$Age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60" dirty="0">
                <a:latin typeface="Palatino Linotype"/>
                <a:cs typeface="Palatino Linotype"/>
              </a:rPr>
              <a:t>137.</a:t>
            </a:r>
            <a:r>
              <a:rPr sz="800" spc="65" dirty="0">
                <a:latin typeface="Palatino Linotype"/>
                <a:cs typeface="Palatino Linotype"/>
              </a:rPr>
              <a:t>5</a:t>
            </a:r>
            <a:r>
              <a:rPr sz="800" spc="20" dirty="0">
                <a:latin typeface="Palatino Linotype"/>
                <a:cs typeface="Palatino Linotype"/>
              </a:rPr>
              <a:t>49716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60" dirty="0">
                <a:latin typeface="Palatino Linotype"/>
                <a:cs typeface="Palatino Linotype"/>
              </a:rPr>
              <a:t>-1.261359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894" y="1676208"/>
            <a:ext cx="3479165" cy="516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written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endParaRPr sz="1100">
              <a:latin typeface="Tahoma"/>
              <a:cs typeface="Tahoma"/>
            </a:endParaRPr>
          </a:p>
          <a:p>
            <a:pPr marL="1675130">
              <a:lnSpc>
                <a:spcPct val="100000"/>
              </a:lnSpc>
              <a:spcBef>
                <a:spcPts val="1240"/>
              </a:spcBef>
            </a:pPr>
            <a:r>
              <a:rPr sz="1100" spc="-615" dirty="0">
                <a:latin typeface="Tahoma"/>
                <a:cs typeface="Tahoma"/>
              </a:rPr>
              <a:t>R</a:t>
            </a:r>
            <a:r>
              <a:rPr sz="1650" spc="22" baseline="12626" dirty="0">
                <a:latin typeface="Arial"/>
                <a:cs typeface="Arial"/>
              </a:rPr>
              <a:t>_</a:t>
            </a:r>
            <a:r>
              <a:rPr sz="1100" spc="55" dirty="0">
                <a:latin typeface="Tahoma"/>
                <a:cs typeface="Tahoma"/>
              </a:rPr>
              <a:t>FF</a:t>
            </a:r>
            <a:r>
              <a:rPr sz="1100" spc="65" dirty="0">
                <a:latin typeface="Tahoma"/>
                <a:cs typeface="Tahoma"/>
              </a:rPr>
              <a:t>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137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spc="-55" dirty="0">
                <a:latin typeface="Tahoma"/>
                <a:cs typeface="Tahoma"/>
              </a:rPr>
              <a:t>55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60" dirty="0">
                <a:latin typeface="Tahoma"/>
                <a:cs typeface="Tahoma"/>
              </a:rPr>
              <a:t>1</a:t>
            </a:r>
            <a:r>
              <a:rPr sz="1100" i="1" spc="20" dirty="0">
                <a:latin typeface="Calibri"/>
                <a:cs typeface="Calibri"/>
              </a:rPr>
              <a:t>.</a:t>
            </a:r>
            <a:r>
              <a:rPr sz="1100" spc="-55" dirty="0">
                <a:latin typeface="Tahoma"/>
                <a:cs typeface="Tahoma"/>
              </a:rPr>
              <a:t>26</a:t>
            </a:r>
            <a:r>
              <a:rPr sz="1100" spc="-5" dirty="0">
                <a:latin typeface="Tahoma"/>
                <a:cs typeface="Tahoma"/>
              </a:rPr>
              <a:t>)(</a:t>
            </a:r>
            <a:r>
              <a:rPr sz="1100" spc="-40" dirty="0">
                <a:latin typeface="Tahoma"/>
                <a:cs typeface="Tahoma"/>
              </a:rPr>
              <a:t>Ag</a:t>
            </a:r>
            <a:r>
              <a:rPr sz="1100" spc="-30" dirty="0">
                <a:latin typeface="Tahoma"/>
                <a:cs typeface="Tahoma"/>
              </a:rPr>
              <a:t>e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18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976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Checking</a:t>
            </a:r>
            <a:r>
              <a:rPr spc="180" dirty="0"/>
              <a:t> </a:t>
            </a:r>
            <a:r>
              <a:rPr spc="75" dirty="0"/>
              <a:t>assumptions</a:t>
            </a:r>
            <a:r>
              <a:rPr spc="185" dirty="0"/>
              <a:t> </a:t>
            </a:r>
            <a:r>
              <a:rPr spc="120" dirty="0"/>
              <a:t>with</a:t>
            </a:r>
            <a:r>
              <a:rPr spc="180" dirty="0"/>
              <a:t> </a:t>
            </a:r>
            <a:r>
              <a:rPr spc="135" dirty="0"/>
              <a:t>residual</a:t>
            </a:r>
            <a:r>
              <a:rPr spc="185" dirty="0"/>
              <a:t> </a:t>
            </a:r>
            <a:r>
              <a:rPr spc="170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800428"/>
            <a:ext cx="517652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900" marR="324485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assumptions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linearity,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constant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variability,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independent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observations,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approximate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normality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residuals.</a:t>
            </a:r>
            <a:endParaRPr sz="1100">
              <a:latin typeface="Tahoma"/>
              <a:cs typeface="Tahoma"/>
            </a:endParaRPr>
          </a:p>
          <a:p>
            <a:pPr marL="3657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independence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assumption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checked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design.</a:t>
            </a:r>
            <a:endParaRPr sz="1100">
              <a:latin typeface="Tahoma"/>
              <a:cs typeface="Tahoma"/>
            </a:endParaRPr>
          </a:p>
          <a:p>
            <a:pPr marL="365760" marR="61595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assumptions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examined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residual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plots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normal </a:t>
            </a:r>
            <a:r>
              <a:rPr sz="1100" i="1" spc="-290" dirty="0">
                <a:latin typeface="Arial"/>
                <a:cs typeface="Arial"/>
              </a:rPr>
              <a:t> </a:t>
            </a:r>
            <a:r>
              <a:rPr sz="1100" i="1" spc="-30" dirty="0">
                <a:latin typeface="Arial"/>
                <a:cs typeface="Arial"/>
              </a:rPr>
              <a:t>probability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plots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642620" marR="65405" lvl="1" indent="-1327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643255" algn="l"/>
              </a:tabLst>
            </a:pPr>
            <a:r>
              <a:rPr sz="1000" spc="-35" dirty="0">
                <a:latin typeface="Tahoma"/>
                <a:cs typeface="Tahoma"/>
              </a:rPr>
              <a:t>Residual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plots: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scatterplots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which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predicted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-axis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-axis</a:t>
            </a:r>
            <a:endParaRPr sz="1000">
              <a:latin typeface="Tahoma"/>
              <a:cs typeface="Tahoma"/>
            </a:endParaRPr>
          </a:p>
          <a:p>
            <a:pPr marL="642620" lvl="1" indent="-132715">
              <a:lnSpc>
                <a:spcPts val="1190"/>
              </a:lnSpc>
              <a:buClr>
                <a:srgbClr val="3333B2"/>
              </a:buClr>
              <a:buFont typeface="Lucida Sans Unicode"/>
              <a:buChar char="•"/>
              <a:tabLst>
                <a:tab pos="643255" algn="l"/>
              </a:tabLst>
            </a:pPr>
            <a:r>
              <a:rPr sz="1000" spc="-30" dirty="0">
                <a:latin typeface="Tahoma"/>
                <a:cs typeface="Tahoma"/>
              </a:rPr>
              <a:t>Normal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plots: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theoretical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quantiles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normal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versus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observed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quantiles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218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Checking</a:t>
            </a:r>
            <a:r>
              <a:rPr spc="190" dirty="0"/>
              <a:t> </a:t>
            </a:r>
            <a:r>
              <a:rPr spc="170" dirty="0"/>
              <a:t>linearity</a:t>
            </a:r>
            <a:r>
              <a:rPr spc="195" dirty="0"/>
              <a:t> </a:t>
            </a:r>
            <a:r>
              <a:rPr spc="90" dirty="0"/>
              <a:t>and</a:t>
            </a:r>
            <a:r>
              <a:rPr spc="195" dirty="0"/>
              <a:t> </a:t>
            </a:r>
            <a:r>
              <a:rPr spc="175" dirty="0"/>
              <a:t>constant</a:t>
            </a:r>
            <a:r>
              <a:rPr spc="195" dirty="0"/>
              <a:t> </a:t>
            </a:r>
            <a:r>
              <a:rPr spc="140" dirty="0"/>
              <a:t>variability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380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6456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532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608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424" y="2416807"/>
            <a:ext cx="126364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61" y="1851200"/>
            <a:ext cx="127000" cy="126364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961" y="1410181"/>
            <a:ext cx="127000" cy="17716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100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52" y="872959"/>
            <a:ext cx="1696309" cy="1505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0961" y="994375"/>
            <a:ext cx="127000" cy="17716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150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3397" y="572001"/>
            <a:ext cx="56578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20" dirty="0">
                <a:latin typeface="Arial"/>
                <a:cs typeface="Arial"/>
              </a:rPr>
              <a:t>Y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versus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0626" y="2634618"/>
            <a:ext cx="711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151" y="1564626"/>
            <a:ext cx="127000" cy="7112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2321" y="2416807"/>
            <a:ext cx="102489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20   </a:t>
            </a:r>
            <a:r>
              <a:rPr sz="700" spc="1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40   </a:t>
            </a:r>
            <a:r>
              <a:rPr sz="700" spc="1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60   </a:t>
            </a:r>
            <a:r>
              <a:rPr sz="700" spc="13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80  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100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6795" y="2416807"/>
            <a:ext cx="17716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140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4" y="872959"/>
            <a:ext cx="1696309" cy="15057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895193" y="2180881"/>
            <a:ext cx="127000" cy="17970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−30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19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95193" y="1313330"/>
            <a:ext cx="127000" cy="6000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485775" algn="l"/>
              </a:tabLst>
            </a:pPr>
            <a:r>
              <a:rPr sz="700" dirty="0">
                <a:latin typeface="Arial"/>
                <a:cs typeface="Arial"/>
              </a:rPr>
              <a:t>−10    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0	10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193" y="866290"/>
            <a:ext cx="127000" cy="34988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20    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2806" y="572001"/>
            <a:ext cx="139509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latin typeface="Arial"/>
                <a:cs typeface="Arial"/>
              </a:rPr>
              <a:t>Residual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Plot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of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Y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versus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0949" y="2634618"/>
            <a:ext cx="63881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predicted</a:t>
            </a:r>
            <a:r>
              <a:rPr sz="700" spc="-5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value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7383" y="1428393"/>
            <a:ext cx="127000" cy="3435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residual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21105"/>
            <a:ext cx="1921510" cy="184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  <a:p>
            <a:pPr marL="12700" marR="367030">
              <a:lnSpc>
                <a:spcPts val="3300"/>
              </a:lnSpc>
              <a:spcBef>
                <a:spcPts val="229"/>
              </a:spcBef>
            </a:pPr>
            <a:r>
              <a:rPr sz="1100" spc="-30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Examining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scatterplots </a:t>
            </a:r>
            <a:r>
              <a:rPr sz="1100" spc="-2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Least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6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squares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60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regression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Interpreting</a:t>
            </a:r>
            <a:r>
              <a:rPr sz="1100" spc="-5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a</a:t>
            </a:r>
            <a:r>
              <a:rPr sz="1100" spc="5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linear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sz="1100" spc="-45" dirty="0">
                <a:solidFill>
                  <a:srgbClr val="00007F"/>
                </a:solidFill>
                <a:latin typeface="Tahoma"/>
                <a:cs typeface="Tahoma"/>
                <a:hlinkClick r:id="rId5" action="ppaction://hlinksldjump"/>
              </a:rPr>
              <a:t>model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Statistical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inference</a:t>
            </a:r>
            <a:r>
              <a:rPr sz="1100" spc="10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25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in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sz="1100" spc="-60" dirty="0">
                <a:solidFill>
                  <a:srgbClr val="00007F"/>
                </a:solidFill>
                <a:latin typeface="Tahoma"/>
                <a:cs typeface="Tahoma"/>
                <a:hlinkClick r:id="rId6" action="ppaction://hlinksldjump"/>
              </a:rPr>
              <a:t>regression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456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Checking </a:t>
            </a:r>
            <a:r>
              <a:rPr spc="-160" dirty="0"/>
              <a:t> </a:t>
            </a:r>
            <a:r>
              <a:rPr spc="170" dirty="0"/>
              <a:t>linearity</a:t>
            </a:r>
            <a:r>
              <a:rPr dirty="0"/>
              <a:t> </a:t>
            </a:r>
            <a:r>
              <a:rPr spc="-160" dirty="0"/>
              <a:t> </a:t>
            </a:r>
            <a:r>
              <a:rPr spc="90" dirty="0"/>
              <a:t>and</a:t>
            </a:r>
            <a:r>
              <a:rPr dirty="0"/>
              <a:t> </a:t>
            </a:r>
            <a:r>
              <a:rPr spc="-160" dirty="0"/>
              <a:t> </a:t>
            </a:r>
            <a:r>
              <a:rPr spc="190" dirty="0"/>
              <a:t>cons</a:t>
            </a:r>
            <a:r>
              <a:rPr spc="30" dirty="0"/>
              <a:t>t</a:t>
            </a:r>
            <a:r>
              <a:rPr spc="210" dirty="0"/>
              <a:t>ant</a:t>
            </a:r>
            <a:r>
              <a:rPr dirty="0"/>
              <a:t> </a:t>
            </a:r>
            <a:r>
              <a:rPr spc="-160" dirty="0"/>
              <a:t> </a:t>
            </a:r>
            <a:r>
              <a:rPr spc="-45" dirty="0"/>
              <a:t>v</a:t>
            </a:r>
            <a:r>
              <a:rPr spc="155" dirty="0"/>
              <a:t>ariability.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380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6456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532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8608" y="2416807"/>
            <a:ext cx="7620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9424" y="2416807"/>
            <a:ext cx="126364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61" y="2247144"/>
            <a:ext cx="127000" cy="7620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961" y="1975050"/>
            <a:ext cx="127000" cy="17716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100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52" y="872959"/>
            <a:ext cx="1696309" cy="15057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80961" y="1531791"/>
            <a:ext cx="127000" cy="17716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300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961" y="1088608"/>
            <a:ext cx="127000" cy="17716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500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3397" y="572001"/>
            <a:ext cx="56578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20" dirty="0">
                <a:latin typeface="Arial"/>
                <a:cs typeface="Arial"/>
              </a:rPr>
              <a:t>Y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versus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0626" y="2634618"/>
            <a:ext cx="711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151" y="1564626"/>
            <a:ext cx="127000" cy="7112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7891" y="2416807"/>
            <a:ext cx="143065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22885" algn="l"/>
              </a:tabLst>
            </a:pPr>
            <a:r>
              <a:rPr sz="700" spc="5" dirty="0">
                <a:latin typeface="Arial"/>
                <a:cs typeface="Arial"/>
              </a:rPr>
              <a:t>0	100   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200   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300   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400   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500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4" y="872959"/>
            <a:ext cx="1696309" cy="15057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895193" y="2071144"/>
            <a:ext cx="127000" cy="17970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−50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20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95193" y="1664350"/>
            <a:ext cx="127000" cy="76200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193" y="1180677"/>
            <a:ext cx="127000" cy="126364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2806" y="572001"/>
            <a:ext cx="139509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b="1" spc="15" dirty="0">
                <a:latin typeface="Arial"/>
                <a:cs typeface="Arial"/>
              </a:rPr>
              <a:t>Residual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Plot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of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Y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versus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20949" y="2634618"/>
            <a:ext cx="63881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spc="5" dirty="0">
                <a:latin typeface="Arial"/>
                <a:cs typeface="Arial"/>
              </a:rPr>
              <a:t>predicted</a:t>
            </a:r>
            <a:r>
              <a:rPr sz="700" spc="-5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value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7383" y="1428393"/>
            <a:ext cx="127000" cy="34353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dirty="0">
                <a:latin typeface="Arial"/>
                <a:cs typeface="Arial"/>
              </a:rPr>
              <a:t>residual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21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5166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Checking</a:t>
            </a:r>
            <a:r>
              <a:rPr spc="175" dirty="0"/>
              <a:t> </a:t>
            </a:r>
            <a:r>
              <a:rPr spc="150" dirty="0"/>
              <a:t>normality</a:t>
            </a:r>
            <a:r>
              <a:rPr spc="180" dirty="0"/>
              <a:t> </a:t>
            </a:r>
            <a:r>
              <a:rPr spc="220" dirty="0"/>
              <a:t>of</a:t>
            </a:r>
            <a:r>
              <a:rPr spc="175" dirty="0"/>
              <a:t> </a:t>
            </a:r>
            <a:r>
              <a:rPr spc="195" dirty="0"/>
              <a:t>the</a:t>
            </a:r>
            <a:r>
              <a:rPr spc="180" dirty="0"/>
              <a:t> </a:t>
            </a:r>
            <a:r>
              <a:rPr spc="130" dirty="0"/>
              <a:t>residuals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87150"/>
            <a:ext cx="4507865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Normality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fundamental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underlying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2078989">
              <a:lnSpc>
                <a:spcPct val="100000"/>
              </a:lnSpc>
              <a:spcBef>
                <a:spcPts val="990"/>
              </a:spcBef>
            </a:pP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baseline="-11904" dirty="0">
                <a:latin typeface="Trebuchet MS"/>
                <a:cs typeface="Trebuchet MS"/>
              </a:rPr>
              <a:t>0</a:t>
            </a:r>
            <a:r>
              <a:rPr sz="1050" spc="89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spc="75" baseline="-11904" dirty="0">
                <a:latin typeface="Trebuchet MS"/>
                <a:cs typeface="Trebuchet MS"/>
              </a:rPr>
              <a:t>1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E,</a:t>
            </a:r>
            <a:endParaRPr sz="1000">
              <a:latin typeface="Calibri"/>
              <a:cs typeface="Calibri"/>
            </a:endParaRPr>
          </a:p>
          <a:p>
            <a:pPr marL="38100" marR="30480" indent="-635">
              <a:lnSpc>
                <a:spcPct val="149400"/>
              </a:lnSpc>
              <a:spcBef>
                <a:spcPts val="400"/>
              </a:spcBef>
            </a:pPr>
            <a:r>
              <a:rPr sz="1000" spc="-45" dirty="0">
                <a:latin typeface="Tahoma"/>
                <a:cs typeface="Tahoma"/>
              </a:rPr>
              <a:t>since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Calibri"/>
                <a:cs typeface="Calibri"/>
              </a:rPr>
              <a:t>E</a:t>
            </a:r>
            <a:r>
              <a:rPr sz="1000" i="1" spc="-30" dirty="0">
                <a:latin typeface="Calibri"/>
                <a:cs typeface="Calibri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assumed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nomally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distributed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standard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deviation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i="1" spc="20" dirty="0">
                <a:latin typeface="Calibri"/>
                <a:cs typeface="Calibri"/>
              </a:rPr>
              <a:t>σ</a:t>
            </a:r>
            <a:r>
              <a:rPr sz="1000" spc="20" dirty="0">
                <a:latin typeface="Tahoma"/>
                <a:cs typeface="Tahoma"/>
              </a:rPr>
              <a:t>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Normality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checked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using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normal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plots.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000" spc="-45" dirty="0">
                <a:latin typeface="Tahoma"/>
                <a:cs typeface="Tahoma"/>
              </a:rPr>
              <a:t>These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plots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check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normality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assumption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ANOVA.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000" spc="-30" dirty="0">
                <a:latin typeface="Tahoma"/>
                <a:cs typeface="Tahoma"/>
              </a:rPr>
              <a:t>Normal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plots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discussed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OI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Biostat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Section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3.3.7.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22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84514" y="1316314"/>
            <a:ext cx="1991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Interpreting</a:t>
            </a:r>
            <a:r>
              <a:rPr sz="1400" spc="1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400" spc="1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linear</a:t>
            </a:r>
            <a:r>
              <a:rPr sz="1400" spc="1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model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23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18487" y="1326271"/>
            <a:ext cx="2322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Categorical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predictors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with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5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two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levels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24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8531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90" dirty="0"/>
              <a:t>Categorical</a:t>
            </a:r>
            <a:r>
              <a:rPr spc="180" dirty="0"/>
              <a:t> </a:t>
            </a:r>
            <a:r>
              <a:rPr spc="155" dirty="0"/>
              <a:t>predictors</a:t>
            </a:r>
            <a:r>
              <a:rPr spc="180" dirty="0"/>
              <a:t> </a:t>
            </a:r>
            <a:r>
              <a:rPr spc="120" dirty="0"/>
              <a:t>with</a:t>
            </a:r>
            <a:r>
              <a:rPr spc="185" dirty="0"/>
              <a:t> </a:t>
            </a:r>
            <a:r>
              <a:rPr spc="175" dirty="0"/>
              <a:t>two</a:t>
            </a:r>
            <a:r>
              <a:rPr spc="180" dirty="0"/>
              <a:t> </a:t>
            </a:r>
            <a:r>
              <a:rPr spc="175" dirty="0"/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27638"/>
            <a:ext cx="5016500" cy="146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8895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Tahoma"/>
                <a:cs typeface="Tahoma"/>
              </a:rPr>
              <a:t>Although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necessarily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numerical,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 </a:t>
            </a:r>
            <a:r>
              <a:rPr sz="1000" spc="-50" dirty="0">
                <a:latin typeface="Tahoma"/>
                <a:cs typeface="Tahoma"/>
              </a:rPr>
              <a:t> 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either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numerical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categorical.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000" spc="-30" dirty="0">
                <a:latin typeface="Tahoma"/>
                <a:cs typeface="Tahoma"/>
              </a:rPr>
              <a:t>Simple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only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allows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categorical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two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levels.</a:t>
            </a:r>
            <a:endParaRPr sz="1000">
              <a:latin typeface="Tahoma"/>
              <a:cs typeface="Tahoma"/>
            </a:endParaRPr>
          </a:p>
          <a:p>
            <a:pPr marL="314960" marR="340995" indent="-132715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000" spc="-25" dirty="0">
                <a:latin typeface="Tahoma"/>
                <a:cs typeface="Tahoma"/>
              </a:rPr>
              <a:t>Examining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categorical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than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two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levels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requires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multiple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regression.</a:t>
            </a:r>
            <a:endParaRPr sz="1000">
              <a:latin typeface="Tahoma"/>
              <a:cs typeface="Tahoma"/>
            </a:endParaRPr>
          </a:p>
          <a:p>
            <a:pPr marL="38100" marR="17780">
              <a:lnSpc>
                <a:spcPct val="100000"/>
              </a:lnSpc>
              <a:spcBef>
                <a:spcPts val="1185"/>
              </a:spcBef>
            </a:pPr>
            <a:r>
              <a:rPr sz="1000" dirty="0">
                <a:latin typeface="Tahoma"/>
                <a:cs typeface="Tahoma"/>
              </a:rPr>
              <a:t>Fitting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simple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two-level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categorical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analogous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comparing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means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two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groups,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groups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defined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categorical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5775"/>
            <a:ext cx="5316220" cy="5803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90" dirty="0"/>
              <a:t>FAMuSS:</a:t>
            </a:r>
            <a:r>
              <a:rPr spc="185" dirty="0"/>
              <a:t> </a:t>
            </a:r>
            <a:r>
              <a:rPr spc="85" dirty="0"/>
              <a:t>comparing</a:t>
            </a:r>
            <a:r>
              <a:rPr spc="185" dirty="0"/>
              <a:t> </a:t>
            </a:r>
            <a:r>
              <a:rPr spc="90" dirty="0"/>
              <a:t>ndrm.ch</a:t>
            </a:r>
            <a:r>
              <a:rPr spc="185" dirty="0"/>
              <a:t> </a:t>
            </a:r>
            <a:r>
              <a:rPr spc="75" dirty="0"/>
              <a:t>by</a:t>
            </a:r>
            <a:r>
              <a:rPr spc="190" dirty="0"/>
              <a:t> </a:t>
            </a:r>
            <a:r>
              <a:rPr spc="110" dirty="0"/>
              <a:t>sex</a:t>
            </a:r>
          </a:p>
          <a:p>
            <a:pPr marL="264160" marR="508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solidFill>
                  <a:srgbClr val="000000"/>
                </a:solidFill>
                <a:latin typeface="Tahoma"/>
                <a:cs typeface="Tahoma"/>
              </a:rPr>
              <a:t>Let’s </a:t>
            </a:r>
            <a:r>
              <a:rPr sz="1000" spc="-55" dirty="0">
                <a:solidFill>
                  <a:srgbClr val="000000"/>
                </a:solidFill>
                <a:latin typeface="Tahoma"/>
                <a:cs typeface="Tahoma"/>
              </a:rPr>
              <a:t>re-examine</a:t>
            </a:r>
            <a:r>
              <a:rPr sz="1000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sz="1000" spc="-30" dirty="0">
                <a:solidFill>
                  <a:srgbClr val="000000"/>
                </a:solidFill>
                <a:latin typeface="Tahoma"/>
                <a:cs typeface="Tahoma"/>
              </a:rPr>
              <a:t>association </a:t>
            </a:r>
            <a:r>
              <a:rPr sz="1000" spc="-60" dirty="0">
                <a:solidFill>
                  <a:srgbClr val="000000"/>
                </a:solidFill>
                <a:latin typeface="Tahoma"/>
                <a:cs typeface="Tahoma"/>
              </a:rPr>
              <a:t>between</a:t>
            </a:r>
            <a:r>
              <a:rPr sz="1000" spc="-55" dirty="0">
                <a:solidFill>
                  <a:srgbClr val="000000"/>
                </a:solidFill>
                <a:latin typeface="Tahoma"/>
                <a:cs typeface="Tahoma"/>
              </a:rPr>
              <a:t> change</a:t>
            </a:r>
            <a:r>
              <a:rPr sz="1000" spc="-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000000"/>
                </a:solidFill>
                <a:latin typeface="Tahoma"/>
                <a:cs typeface="Tahoma"/>
              </a:rPr>
              <a:t>in </a:t>
            </a:r>
            <a:r>
              <a:rPr sz="1000" spc="-40" dirty="0">
                <a:solidFill>
                  <a:srgbClr val="000000"/>
                </a:solidFill>
                <a:latin typeface="Tahoma"/>
                <a:cs typeface="Tahoma"/>
              </a:rPr>
              <a:t>non-dominant </a:t>
            </a:r>
            <a:r>
              <a:rPr sz="1000" spc="-50" dirty="0">
                <a:solidFill>
                  <a:srgbClr val="000000"/>
                </a:solidFill>
                <a:latin typeface="Tahoma"/>
                <a:cs typeface="Tahoma"/>
              </a:rPr>
              <a:t>arm </a:t>
            </a:r>
            <a:r>
              <a:rPr sz="1000" spc="-35" dirty="0">
                <a:solidFill>
                  <a:srgbClr val="000000"/>
                </a:solidFill>
                <a:latin typeface="Tahoma"/>
                <a:cs typeface="Tahoma"/>
              </a:rPr>
              <a:t>strength after </a:t>
            </a:r>
            <a:r>
              <a:rPr sz="1000" spc="-45" dirty="0">
                <a:solidFill>
                  <a:srgbClr val="000000"/>
                </a:solidFill>
                <a:latin typeface="Tahoma"/>
                <a:cs typeface="Tahoma"/>
              </a:rPr>
              <a:t>resistance </a:t>
            </a:r>
            <a:r>
              <a:rPr sz="10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000000"/>
                </a:solidFill>
                <a:latin typeface="Tahoma"/>
                <a:cs typeface="Tahoma"/>
              </a:rPr>
              <a:t>training</a:t>
            </a:r>
            <a:r>
              <a:rPr sz="10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000000"/>
                </a:solidFill>
                <a:latin typeface="Tahoma"/>
                <a:cs typeface="Tahoma"/>
              </a:rPr>
              <a:t>sex</a:t>
            </a:r>
            <a:r>
              <a:rPr sz="1000" spc="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000000"/>
                </a:solidFill>
                <a:latin typeface="Tahoma"/>
                <a:cs typeface="Tahoma"/>
              </a:rPr>
              <a:t>in</a:t>
            </a:r>
            <a:r>
              <a:rPr sz="10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10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000000"/>
                </a:solidFill>
                <a:latin typeface="Tahoma"/>
                <a:cs typeface="Tahoma"/>
              </a:rPr>
              <a:t>FAMuSS</a:t>
            </a:r>
            <a:r>
              <a:rPr sz="1000" spc="1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000000"/>
                </a:solidFill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09736" y="1112256"/>
            <a:ext cx="1276985" cy="1677670"/>
            <a:chOff x="2309736" y="1112256"/>
            <a:chExt cx="1276985" cy="1677670"/>
          </a:xfrm>
        </p:grpSpPr>
        <p:sp>
          <p:nvSpPr>
            <p:cNvPr id="4" name="object 4"/>
            <p:cNvSpPr/>
            <p:nvPr/>
          </p:nvSpPr>
          <p:spPr>
            <a:xfrm>
              <a:off x="2456758" y="2339951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30">
                  <a:moveTo>
                    <a:pt x="0" y="0"/>
                  </a:moveTo>
                  <a:lnTo>
                    <a:pt x="455423" y="0"/>
                  </a:lnTo>
                </a:path>
              </a:pathLst>
            </a:custGeom>
            <a:ln w="13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4470" y="2458324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226474"/>
                  </a:moveTo>
                  <a:lnTo>
                    <a:pt x="0" y="0"/>
                  </a:lnTo>
                </a:path>
              </a:pathLst>
            </a:custGeom>
            <a:ln w="464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0614" y="268479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711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4470" y="1778901"/>
              <a:ext cx="0" cy="403225"/>
            </a:xfrm>
            <a:custGeom>
              <a:avLst/>
              <a:gdLst/>
              <a:ahLst/>
              <a:cxnLst/>
              <a:rect l="l" t="t" r="r" b="b"/>
              <a:pathLst>
                <a:path h="403225">
                  <a:moveTo>
                    <a:pt x="0" y="0"/>
                  </a:moveTo>
                  <a:lnTo>
                    <a:pt x="0" y="402827"/>
                  </a:lnTo>
                </a:path>
              </a:pathLst>
            </a:custGeom>
            <a:ln w="464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6758" y="1158263"/>
              <a:ext cx="455930" cy="1300480"/>
            </a:xfrm>
            <a:custGeom>
              <a:avLst/>
              <a:gdLst/>
              <a:ahLst/>
              <a:cxnLst/>
              <a:rect l="l" t="t" r="r" b="b"/>
              <a:pathLst>
                <a:path w="455930" h="1300480">
                  <a:moveTo>
                    <a:pt x="113855" y="620638"/>
                  </a:moveTo>
                  <a:lnTo>
                    <a:pt x="341567" y="620638"/>
                  </a:lnTo>
                </a:path>
                <a:path w="455930" h="1300480">
                  <a:moveTo>
                    <a:pt x="0" y="1300061"/>
                  </a:moveTo>
                  <a:lnTo>
                    <a:pt x="455423" y="1300061"/>
                  </a:lnTo>
                  <a:lnTo>
                    <a:pt x="455423" y="1023465"/>
                  </a:lnTo>
                  <a:lnTo>
                    <a:pt x="0" y="1023465"/>
                  </a:lnTo>
                  <a:lnTo>
                    <a:pt x="0" y="1300061"/>
                  </a:lnTo>
                </a:path>
                <a:path w="455930" h="1300480">
                  <a:moveTo>
                    <a:pt x="211004" y="318672"/>
                  </a:moveTo>
                  <a:lnTo>
                    <a:pt x="211004" y="309514"/>
                  </a:lnTo>
                  <a:lnTo>
                    <a:pt x="218491" y="301965"/>
                  </a:lnTo>
                  <a:lnTo>
                    <a:pt x="227711" y="301965"/>
                  </a:lnTo>
                  <a:lnTo>
                    <a:pt x="236869" y="301965"/>
                  </a:lnTo>
                  <a:lnTo>
                    <a:pt x="244418" y="309514"/>
                  </a:lnTo>
                  <a:lnTo>
                    <a:pt x="244418" y="318672"/>
                  </a:lnTo>
                  <a:lnTo>
                    <a:pt x="244418" y="327892"/>
                  </a:lnTo>
                  <a:lnTo>
                    <a:pt x="236869" y="335379"/>
                  </a:lnTo>
                  <a:lnTo>
                    <a:pt x="227711" y="335379"/>
                  </a:lnTo>
                  <a:lnTo>
                    <a:pt x="218491" y="335379"/>
                  </a:lnTo>
                  <a:lnTo>
                    <a:pt x="211004" y="327892"/>
                  </a:lnTo>
                  <a:lnTo>
                    <a:pt x="211004" y="318672"/>
                  </a:lnTo>
                </a:path>
                <a:path w="455930" h="1300480">
                  <a:moveTo>
                    <a:pt x="211004" y="16707"/>
                  </a:moveTo>
                  <a:lnTo>
                    <a:pt x="211004" y="7487"/>
                  </a:lnTo>
                  <a:lnTo>
                    <a:pt x="218491" y="0"/>
                  </a:lnTo>
                  <a:lnTo>
                    <a:pt x="227711" y="0"/>
                  </a:lnTo>
                  <a:lnTo>
                    <a:pt x="236869" y="0"/>
                  </a:lnTo>
                  <a:lnTo>
                    <a:pt x="244418" y="7487"/>
                  </a:lnTo>
                  <a:lnTo>
                    <a:pt x="244418" y="16707"/>
                  </a:lnTo>
                  <a:lnTo>
                    <a:pt x="244418" y="25926"/>
                  </a:lnTo>
                  <a:lnTo>
                    <a:pt x="236869" y="33414"/>
                  </a:lnTo>
                  <a:lnTo>
                    <a:pt x="227711" y="33414"/>
                  </a:lnTo>
                  <a:lnTo>
                    <a:pt x="218491" y="33414"/>
                  </a:lnTo>
                  <a:lnTo>
                    <a:pt x="211004" y="25926"/>
                  </a:lnTo>
                  <a:lnTo>
                    <a:pt x="211004" y="16707"/>
                  </a:lnTo>
                </a:path>
                <a:path w="455930" h="1300480">
                  <a:moveTo>
                    <a:pt x="211004" y="519776"/>
                  </a:moveTo>
                  <a:lnTo>
                    <a:pt x="211004" y="510618"/>
                  </a:lnTo>
                  <a:lnTo>
                    <a:pt x="218491" y="503069"/>
                  </a:lnTo>
                  <a:lnTo>
                    <a:pt x="227711" y="503069"/>
                  </a:lnTo>
                  <a:lnTo>
                    <a:pt x="236869" y="503069"/>
                  </a:lnTo>
                  <a:lnTo>
                    <a:pt x="244418" y="510618"/>
                  </a:lnTo>
                  <a:lnTo>
                    <a:pt x="244418" y="519776"/>
                  </a:lnTo>
                  <a:lnTo>
                    <a:pt x="244418" y="528996"/>
                  </a:lnTo>
                  <a:lnTo>
                    <a:pt x="236869" y="536484"/>
                  </a:lnTo>
                  <a:lnTo>
                    <a:pt x="227711" y="536484"/>
                  </a:lnTo>
                  <a:lnTo>
                    <a:pt x="218491" y="536484"/>
                  </a:lnTo>
                  <a:lnTo>
                    <a:pt x="211004" y="528996"/>
                  </a:lnTo>
                  <a:lnTo>
                    <a:pt x="211004" y="519776"/>
                  </a:lnTo>
                </a:path>
                <a:path w="455930" h="1300480">
                  <a:moveTo>
                    <a:pt x="211004" y="117568"/>
                  </a:moveTo>
                  <a:lnTo>
                    <a:pt x="211004" y="108348"/>
                  </a:lnTo>
                  <a:lnTo>
                    <a:pt x="218491" y="100861"/>
                  </a:lnTo>
                  <a:lnTo>
                    <a:pt x="227711" y="100861"/>
                  </a:lnTo>
                  <a:lnTo>
                    <a:pt x="236869" y="100861"/>
                  </a:lnTo>
                  <a:lnTo>
                    <a:pt x="244418" y="108348"/>
                  </a:lnTo>
                  <a:lnTo>
                    <a:pt x="244418" y="117568"/>
                  </a:lnTo>
                  <a:lnTo>
                    <a:pt x="244418" y="126726"/>
                  </a:lnTo>
                  <a:lnTo>
                    <a:pt x="236869" y="134275"/>
                  </a:lnTo>
                  <a:lnTo>
                    <a:pt x="227711" y="134275"/>
                  </a:lnTo>
                  <a:lnTo>
                    <a:pt x="218491" y="134275"/>
                  </a:lnTo>
                  <a:lnTo>
                    <a:pt x="211004" y="126726"/>
                  </a:lnTo>
                  <a:lnTo>
                    <a:pt x="211004" y="117568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6038" y="2464945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29">
                  <a:moveTo>
                    <a:pt x="0" y="0"/>
                  </a:moveTo>
                  <a:lnTo>
                    <a:pt x="455423" y="0"/>
                  </a:lnTo>
                </a:path>
              </a:pathLst>
            </a:custGeom>
            <a:ln w="13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3750" y="2533815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h="151130">
                  <a:moveTo>
                    <a:pt x="0" y="150982"/>
                  </a:moveTo>
                  <a:lnTo>
                    <a:pt x="0" y="0"/>
                  </a:lnTo>
                </a:path>
              </a:pathLst>
            </a:custGeom>
            <a:ln w="464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39894" y="268479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711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53750" y="2156358"/>
              <a:ext cx="0" cy="226695"/>
            </a:xfrm>
            <a:custGeom>
              <a:avLst/>
              <a:gdLst/>
              <a:ahLst/>
              <a:cxnLst/>
              <a:rect l="l" t="t" r="r" b="b"/>
              <a:pathLst>
                <a:path h="226694">
                  <a:moveTo>
                    <a:pt x="0" y="0"/>
                  </a:moveTo>
                  <a:lnTo>
                    <a:pt x="0" y="226474"/>
                  </a:lnTo>
                </a:path>
              </a:pathLst>
            </a:custGeom>
            <a:ln w="464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6038" y="1762194"/>
              <a:ext cx="455930" cy="772160"/>
            </a:xfrm>
            <a:custGeom>
              <a:avLst/>
              <a:gdLst/>
              <a:ahLst/>
              <a:cxnLst/>
              <a:rect l="l" t="t" r="r" b="b"/>
              <a:pathLst>
                <a:path w="455929" h="772160">
                  <a:moveTo>
                    <a:pt x="113855" y="394164"/>
                  </a:moveTo>
                  <a:lnTo>
                    <a:pt x="341567" y="394164"/>
                  </a:lnTo>
                </a:path>
                <a:path w="455929" h="772160">
                  <a:moveTo>
                    <a:pt x="0" y="771621"/>
                  </a:moveTo>
                  <a:lnTo>
                    <a:pt x="455423" y="771621"/>
                  </a:lnTo>
                  <a:lnTo>
                    <a:pt x="455423" y="620638"/>
                  </a:lnTo>
                  <a:lnTo>
                    <a:pt x="0" y="620638"/>
                  </a:lnTo>
                  <a:lnTo>
                    <a:pt x="0" y="771621"/>
                  </a:lnTo>
                </a:path>
                <a:path w="455929" h="772160">
                  <a:moveTo>
                    <a:pt x="211004" y="318672"/>
                  </a:moveTo>
                  <a:lnTo>
                    <a:pt x="211004" y="309452"/>
                  </a:lnTo>
                  <a:lnTo>
                    <a:pt x="218491" y="301965"/>
                  </a:lnTo>
                  <a:lnTo>
                    <a:pt x="227711" y="301965"/>
                  </a:lnTo>
                  <a:lnTo>
                    <a:pt x="236931" y="301965"/>
                  </a:lnTo>
                  <a:lnTo>
                    <a:pt x="244418" y="309452"/>
                  </a:lnTo>
                  <a:lnTo>
                    <a:pt x="244418" y="318672"/>
                  </a:lnTo>
                  <a:lnTo>
                    <a:pt x="244418" y="327892"/>
                  </a:lnTo>
                  <a:lnTo>
                    <a:pt x="236931" y="335379"/>
                  </a:lnTo>
                  <a:lnTo>
                    <a:pt x="227711" y="335379"/>
                  </a:lnTo>
                  <a:lnTo>
                    <a:pt x="218491" y="335379"/>
                  </a:lnTo>
                  <a:lnTo>
                    <a:pt x="211004" y="327892"/>
                  </a:lnTo>
                  <a:lnTo>
                    <a:pt x="211004" y="318672"/>
                  </a:lnTo>
                </a:path>
                <a:path w="455929" h="772160">
                  <a:moveTo>
                    <a:pt x="211004" y="318672"/>
                  </a:moveTo>
                  <a:lnTo>
                    <a:pt x="211004" y="309452"/>
                  </a:lnTo>
                  <a:lnTo>
                    <a:pt x="218491" y="301965"/>
                  </a:lnTo>
                  <a:lnTo>
                    <a:pt x="227711" y="301965"/>
                  </a:lnTo>
                  <a:lnTo>
                    <a:pt x="236931" y="301965"/>
                  </a:lnTo>
                  <a:lnTo>
                    <a:pt x="244418" y="309452"/>
                  </a:lnTo>
                  <a:lnTo>
                    <a:pt x="244418" y="318672"/>
                  </a:lnTo>
                  <a:lnTo>
                    <a:pt x="244418" y="327892"/>
                  </a:lnTo>
                  <a:lnTo>
                    <a:pt x="236931" y="335379"/>
                  </a:lnTo>
                  <a:lnTo>
                    <a:pt x="227711" y="335379"/>
                  </a:lnTo>
                  <a:lnTo>
                    <a:pt x="218491" y="335379"/>
                  </a:lnTo>
                  <a:lnTo>
                    <a:pt x="211004" y="327892"/>
                  </a:lnTo>
                  <a:lnTo>
                    <a:pt x="211004" y="318672"/>
                  </a:lnTo>
                </a:path>
                <a:path w="455929" h="772160">
                  <a:moveTo>
                    <a:pt x="211004" y="16707"/>
                  </a:moveTo>
                  <a:lnTo>
                    <a:pt x="211004" y="7487"/>
                  </a:lnTo>
                  <a:lnTo>
                    <a:pt x="218491" y="0"/>
                  </a:lnTo>
                  <a:lnTo>
                    <a:pt x="227711" y="0"/>
                  </a:lnTo>
                  <a:lnTo>
                    <a:pt x="236931" y="0"/>
                  </a:lnTo>
                  <a:lnTo>
                    <a:pt x="244418" y="7487"/>
                  </a:lnTo>
                  <a:lnTo>
                    <a:pt x="244418" y="16707"/>
                  </a:lnTo>
                  <a:lnTo>
                    <a:pt x="244418" y="25926"/>
                  </a:lnTo>
                  <a:lnTo>
                    <a:pt x="236931" y="33414"/>
                  </a:lnTo>
                  <a:lnTo>
                    <a:pt x="227711" y="33414"/>
                  </a:lnTo>
                  <a:lnTo>
                    <a:pt x="218491" y="33414"/>
                  </a:lnTo>
                  <a:lnTo>
                    <a:pt x="211004" y="25926"/>
                  </a:lnTo>
                  <a:lnTo>
                    <a:pt x="211004" y="16707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9736" y="1114577"/>
              <a:ext cx="1274445" cy="1675764"/>
            </a:xfrm>
            <a:custGeom>
              <a:avLst/>
              <a:gdLst/>
              <a:ahLst/>
              <a:cxnLst/>
              <a:rect l="l" t="t" r="r" b="b"/>
              <a:pathLst>
                <a:path w="1274445" h="1675764">
                  <a:moveTo>
                    <a:pt x="374734" y="1630614"/>
                  </a:moveTo>
                  <a:lnTo>
                    <a:pt x="944013" y="1630614"/>
                  </a:lnTo>
                </a:path>
                <a:path w="1274445" h="1675764">
                  <a:moveTo>
                    <a:pt x="374734" y="1630614"/>
                  </a:moveTo>
                  <a:lnTo>
                    <a:pt x="374734" y="1675166"/>
                  </a:lnTo>
                </a:path>
                <a:path w="1274445" h="1675764">
                  <a:moveTo>
                    <a:pt x="944013" y="1630614"/>
                  </a:moveTo>
                  <a:lnTo>
                    <a:pt x="944013" y="1675166"/>
                  </a:lnTo>
                </a:path>
                <a:path w="1274445" h="1675764">
                  <a:moveTo>
                    <a:pt x="44552" y="1570221"/>
                  </a:moveTo>
                  <a:lnTo>
                    <a:pt x="44552" y="60393"/>
                  </a:lnTo>
                </a:path>
                <a:path w="1274445" h="1675764">
                  <a:moveTo>
                    <a:pt x="44552" y="1570221"/>
                  </a:moveTo>
                  <a:lnTo>
                    <a:pt x="0" y="1570221"/>
                  </a:lnTo>
                </a:path>
                <a:path w="1274445" h="1675764">
                  <a:moveTo>
                    <a:pt x="44552" y="1268255"/>
                  </a:moveTo>
                  <a:lnTo>
                    <a:pt x="0" y="1268255"/>
                  </a:lnTo>
                </a:path>
                <a:path w="1274445" h="1675764">
                  <a:moveTo>
                    <a:pt x="44552" y="966290"/>
                  </a:moveTo>
                  <a:lnTo>
                    <a:pt x="0" y="966290"/>
                  </a:lnTo>
                </a:path>
                <a:path w="1274445" h="1675764">
                  <a:moveTo>
                    <a:pt x="44552" y="664324"/>
                  </a:moveTo>
                  <a:lnTo>
                    <a:pt x="0" y="664324"/>
                  </a:lnTo>
                </a:path>
                <a:path w="1274445" h="1675764">
                  <a:moveTo>
                    <a:pt x="44552" y="362358"/>
                  </a:moveTo>
                  <a:lnTo>
                    <a:pt x="0" y="362358"/>
                  </a:lnTo>
                </a:path>
                <a:path w="1274445" h="1675764">
                  <a:moveTo>
                    <a:pt x="44552" y="60393"/>
                  </a:moveTo>
                  <a:lnTo>
                    <a:pt x="0" y="60393"/>
                  </a:lnTo>
                </a:path>
                <a:path w="1274445" h="1675764">
                  <a:moveTo>
                    <a:pt x="44552" y="1630614"/>
                  </a:moveTo>
                  <a:lnTo>
                    <a:pt x="1274196" y="1630614"/>
                  </a:lnTo>
                  <a:lnTo>
                    <a:pt x="1274196" y="0"/>
                  </a:lnTo>
                  <a:lnTo>
                    <a:pt x="44552" y="0"/>
                  </a:lnTo>
                  <a:lnTo>
                    <a:pt x="44552" y="1630614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49128" y="2818626"/>
            <a:ext cx="2711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F</a:t>
            </a:r>
            <a:r>
              <a:rPr sz="550" spc="15" dirty="0">
                <a:latin typeface="Arial"/>
                <a:cs typeface="Arial"/>
              </a:rPr>
              <a:t>emale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25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60608" y="2818626"/>
            <a:ext cx="1866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Male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7443" y="2651469"/>
            <a:ext cx="108585" cy="6731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7443" y="2328812"/>
            <a:ext cx="108585" cy="10858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443" y="2006217"/>
            <a:ext cx="108585" cy="14986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443" y="1704252"/>
            <a:ext cx="108585" cy="14986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150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7443" y="1402286"/>
            <a:ext cx="108585" cy="14986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200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7443" y="1100320"/>
            <a:ext cx="108585" cy="14986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dirty="0">
                <a:latin typeface="Arial"/>
                <a:cs typeface="Arial"/>
              </a:rPr>
              <a:t>250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33054" y="863707"/>
            <a:ext cx="147256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20" dirty="0">
                <a:latin typeface="Arial"/>
                <a:cs typeface="Arial"/>
              </a:rPr>
              <a:t>Change</a:t>
            </a:r>
            <a:r>
              <a:rPr sz="650" b="1" spc="-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in</a:t>
            </a:r>
            <a:r>
              <a:rPr sz="650" b="1" spc="-5" dirty="0">
                <a:latin typeface="Arial"/>
                <a:cs typeface="Arial"/>
              </a:rPr>
              <a:t> </a:t>
            </a:r>
            <a:r>
              <a:rPr sz="650" b="1" spc="20" dirty="0">
                <a:latin typeface="Arial"/>
                <a:cs typeface="Arial"/>
              </a:rPr>
              <a:t>ND</a:t>
            </a:r>
            <a:r>
              <a:rPr sz="650" b="1" dirty="0">
                <a:latin typeface="Arial"/>
                <a:cs typeface="Arial"/>
              </a:rPr>
              <a:t> </a:t>
            </a:r>
            <a:r>
              <a:rPr sz="650" b="1" spc="20" dirty="0">
                <a:latin typeface="Arial"/>
                <a:cs typeface="Arial"/>
              </a:rPr>
              <a:t>Arm</a:t>
            </a:r>
            <a:r>
              <a:rPr sz="650" b="1" spc="-5" dirty="0">
                <a:latin typeface="Arial"/>
                <a:cs typeface="Arial"/>
              </a:rPr>
              <a:t> </a:t>
            </a:r>
            <a:r>
              <a:rPr sz="650" b="1" spc="15" dirty="0">
                <a:latin typeface="Arial"/>
                <a:cs typeface="Arial"/>
              </a:rPr>
              <a:t>Strength</a:t>
            </a:r>
            <a:r>
              <a:rPr sz="650" b="1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by</a:t>
            </a:r>
            <a:r>
              <a:rPr sz="650" b="1" spc="-5" dirty="0">
                <a:latin typeface="Arial"/>
                <a:cs typeface="Arial"/>
              </a:rPr>
              <a:t> </a:t>
            </a:r>
            <a:r>
              <a:rPr sz="650" b="1" spc="10" dirty="0">
                <a:latin typeface="Arial"/>
                <a:cs typeface="Arial"/>
              </a:rPr>
              <a:t>Sex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0937" y="2996835"/>
            <a:ext cx="41655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0" dirty="0">
                <a:latin typeface="Arial"/>
                <a:cs typeface="Arial"/>
              </a:rPr>
              <a:t>famuss$sex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9233" y="1213462"/>
            <a:ext cx="108585" cy="143319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550" spc="20" dirty="0">
                <a:latin typeface="Arial"/>
                <a:cs typeface="Arial"/>
              </a:rPr>
              <a:t>Change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in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non−dominant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arm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strength</a:t>
            </a:r>
            <a:r>
              <a:rPr sz="550" dirty="0">
                <a:latin typeface="Arial"/>
                <a:cs typeface="Arial"/>
              </a:rPr>
              <a:t> </a:t>
            </a:r>
            <a:r>
              <a:rPr sz="550" spc="15" dirty="0">
                <a:latin typeface="Arial"/>
                <a:cs typeface="Arial"/>
              </a:rPr>
              <a:t>(%)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26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585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F</a:t>
            </a:r>
            <a:r>
              <a:rPr spc="105" dirty="0"/>
              <a:t>AMuSS</a:t>
            </a:r>
            <a:r>
              <a:rPr spc="40" dirty="0"/>
              <a:t>:</a:t>
            </a:r>
            <a:r>
              <a:rPr dirty="0"/>
              <a:t> </a:t>
            </a:r>
            <a:r>
              <a:rPr spc="-160" dirty="0"/>
              <a:t> </a:t>
            </a:r>
            <a:r>
              <a:rPr spc="40" dirty="0"/>
              <a:t>com</a:t>
            </a:r>
            <a:r>
              <a:rPr spc="-55" dirty="0"/>
              <a:t>p</a:t>
            </a:r>
            <a:r>
              <a:rPr spc="140" dirty="0"/>
              <a:t>aring</a:t>
            </a:r>
            <a:r>
              <a:rPr dirty="0"/>
              <a:t> </a:t>
            </a:r>
            <a:r>
              <a:rPr spc="-160" dirty="0"/>
              <a:t> </a:t>
            </a:r>
            <a:r>
              <a:rPr spc="90" dirty="0"/>
              <a:t>ndrm.ch</a:t>
            </a:r>
            <a:r>
              <a:rPr dirty="0"/>
              <a:t> </a:t>
            </a:r>
            <a:r>
              <a:rPr spc="-160" dirty="0"/>
              <a:t> </a:t>
            </a:r>
            <a:r>
              <a:rPr spc="75" dirty="0"/>
              <a:t>by</a:t>
            </a:r>
            <a:r>
              <a:rPr dirty="0"/>
              <a:t> </a:t>
            </a:r>
            <a:r>
              <a:rPr spc="-160" dirty="0"/>
              <a:t> </a:t>
            </a:r>
            <a:r>
              <a:rPr spc="120" dirty="0"/>
              <a:t>sex</a:t>
            </a:r>
            <a:r>
              <a:rPr spc="6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407428"/>
            <a:ext cx="5116195" cy="27876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930"/>
              </a:lnSpc>
            </a:pPr>
            <a:r>
              <a:rPr sz="800" i="1" spc="95" dirty="0">
                <a:solidFill>
                  <a:srgbClr val="8E5902"/>
                </a:solidFill>
                <a:latin typeface="Palatino Linotype"/>
                <a:cs typeface="Palatino Linotype"/>
              </a:rPr>
              <a:t>#calculate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-15" dirty="0">
                <a:solidFill>
                  <a:srgbClr val="8E5902"/>
                </a:solidFill>
                <a:latin typeface="Palatino Linotype"/>
                <a:cs typeface="Palatino Linotype"/>
              </a:rPr>
              <a:t>mean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30" dirty="0">
                <a:solidFill>
                  <a:srgbClr val="8E5902"/>
                </a:solidFill>
                <a:latin typeface="Palatino Linotype"/>
                <a:cs typeface="Palatino Linotype"/>
              </a:rPr>
              <a:t>ndrm.ch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8E5902"/>
                </a:solidFill>
                <a:latin typeface="Palatino Linotype"/>
                <a:cs typeface="Palatino Linotype"/>
              </a:rPr>
              <a:t>in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8E5902"/>
                </a:solidFill>
                <a:latin typeface="Palatino Linotype"/>
                <a:cs typeface="Palatino Linotype"/>
              </a:rPr>
              <a:t>each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8E5902"/>
                </a:solidFill>
                <a:latin typeface="Palatino Linotype"/>
                <a:cs typeface="Palatino Linotype"/>
              </a:rPr>
              <a:t>group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</a:pPr>
            <a:r>
              <a:rPr sz="800" b="1" spc="20" dirty="0">
                <a:solidFill>
                  <a:srgbClr val="214987"/>
                </a:solidFill>
                <a:latin typeface="Palatino Linotype"/>
                <a:cs typeface="Palatino Linotype"/>
              </a:rPr>
              <a:t>tapply</a:t>
            </a:r>
            <a:r>
              <a:rPr sz="800" spc="20" dirty="0">
                <a:latin typeface="Palatino Linotype"/>
                <a:cs typeface="Palatino Linotype"/>
              </a:rPr>
              <a:t>(famuss</a:t>
            </a:r>
            <a:r>
              <a:rPr sz="800" b="1" spc="2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20" dirty="0">
                <a:latin typeface="Palatino Linotype"/>
                <a:cs typeface="Palatino Linotype"/>
              </a:rPr>
              <a:t>ndrm.ch,</a:t>
            </a:r>
            <a:r>
              <a:rPr sz="800" spc="235" dirty="0">
                <a:latin typeface="Palatino Linotype"/>
                <a:cs typeface="Palatino Linotype"/>
              </a:rPr>
              <a:t> </a:t>
            </a:r>
            <a:r>
              <a:rPr sz="800" spc="30" dirty="0">
                <a:latin typeface="Palatino Linotype"/>
                <a:cs typeface="Palatino Linotype"/>
              </a:rPr>
              <a:t>famuss</a:t>
            </a:r>
            <a:r>
              <a:rPr sz="800" b="1" spc="3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30" dirty="0">
                <a:latin typeface="Palatino Linotype"/>
                <a:cs typeface="Palatino Linotype"/>
              </a:rPr>
              <a:t>sex,</a:t>
            </a:r>
            <a:r>
              <a:rPr sz="800" spc="240" dirty="0">
                <a:latin typeface="Palatino Linotype"/>
                <a:cs typeface="Palatino Linotype"/>
              </a:rPr>
              <a:t> </a:t>
            </a:r>
            <a:r>
              <a:rPr sz="800" spc="-25" dirty="0">
                <a:latin typeface="Palatino Linotype"/>
                <a:cs typeface="Palatino Linotype"/>
              </a:rPr>
              <a:t>mean)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882153"/>
            <a:ext cx="11010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281305" algn="l"/>
                <a:tab pos="87249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-15" dirty="0">
                <a:latin typeface="Palatino Linotype"/>
                <a:cs typeface="Palatino Linotype"/>
              </a:rPr>
              <a:t>Femal</a:t>
            </a:r>
            <a:r>
              <a:rPr sz="800" spc="40" dirty="0">
                <a:latin typeface="Palatino Linotype"/>
                <a:cs typeface="Palatino Linotype"/>
              </a:rPr>
              <a:t>e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-20" dirty="0">
                <a:latin typeface="Palatino Linotype"/>
                <a:cs typeface="Palatino Linotype"/>
              </a:rPr>
              <a:t>Male 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95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62.92720</a:t>
            </a:r>
            <a:r>
              <a:rPr sz="800" spc="195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39.23512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046" y="1274432"/>
            <a:ext cx="5116195" cy="26543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930"/>
              </a:lnSpc>
            </a:pPr>
            <a:r>
              <a:rPr sz="800" i="1" spc="145" dirty="0">
                <a:solidFill>
                  <a:srgbClr val="8E5902"/>
                </a:solidFill>
                <a:latin typeface="Palatino Linotype"/>
                <a:cs typeface="Palatino Linotype"/>
              </a:rPr>
              <a:t>#fit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60" dirty="0">
                <a:solidFill>
                  <a:srgbClr val="8E5902"/>
                </a:solidFill>
                <a:latin typeface="Palatino Linotype"/>
                <a:cs typeface="Palatino Linotype"/>
              </a:rPr>
              <a:t>a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05" dirty="0">
                <a:solidFill>
                  <a:srgbClr val="8E5902"/>
                </a:solidFill>
                <a:latin typeface="Palatino Linotype"/>
                <a:cs typeface="Palatino Linotype"/>
              </a:rPr>
              <a:t>linear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35" dirty="0">
                <a:solidFill>
                  <a:srgbClr val="8E5902"/>
                </a:solidFill>
                <a:latin typeface="Palatino Linotype"/>
                <a:cs typeface="Palatino Linotype"/>
              </a:rPr>
              <a:t>model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30" dirty="0">
                <a:solidFill>
                  <a:srgbClr val="8E5902"/>
                </a:solidFill>
                <a:latin typeface="Palatino Linotype"/>
                <a:cs typeface="Palatino Linotype"/>
              </a:rPr>
              <a:t>ndrm.ch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30" dirty="0">
                <a:solidFill>
                  <a:srgbClr val="8E5902"/>
                </a:solidFill>
                <a:latin typeface="Palatino Linotype"/>
                <a:cs typeface="Palatino Linotype"/>
              </a:rPr>
              <a:t>by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75" dirty="0">
                <a:solidFill>
                  <a:srgbClr val="8E5902"/>
                </a:solidFill>
                <a:latin typeface="Palatino Linotype"/>
                <a:cs typeface="Palatino Linotype"/>
              </a:rPr>
              <a:t>sex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</a:pPr>
            <a:r>
              <a:rPr sz="800" b="1" dirty="0">
                <a:solidFill>
                  <a:srgbClr val="214987"/>
                </a:solidFill>
                <a:latin typeface="Palatino Linotype"/>
                <a:cs typeface="Palatino Linotype"/>
              </a:rPr>
              <a:t>lm</a:t>
            </a:r>
            <a:r>
              <a:rPr sz="800" dirty="0">
                <a:latin typeface="Palatino Linotype"/>
                <a:cs typeface="Palatino Linotype"/>
              </a:rPr>
              <a:t>(famuss</a:t>
            </a:r>
            <a:r>
              <a:rPr sz="800" b="1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dirty="0">
                <a:latin typeface="Palatino Linotype"/>
                <a:cs typeface="Palatino Linotype"/>
              </a:rPr>
              <a:t>ndrm.ch</a:t>
            </a:r>
            <a:r>
              <a:rPr sz="800" spc="190" dirty="0">
                <a:latin typeface="Palatino Linotype"/>
                <a:cs typeface="Palatino Linotype"/>
              </a:rPr>
              <a:t> </a:t>
            </a:r>
            <a:r>
              <a:rPr sz="800" b="1" spc="15" dirty="0">
                <a:solidFill>
                  <a:srgbClr val="CE5B00"/>
                </a:solidFill>
                <a:latin typeface="Palatino Linotype"/>
                <a:cs typeface="Palatino Linotype"/>
              </a:rPr>
              <a:t>~</a:t>
            </a:r>
            <a:r>
              <a:rPr sz="800" b="1" spc="195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famuss</a:t>
            </a:r>
            <a:r>
              <a:rPr sz="800" b="1" spc="3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35" dirty="0">
                <a:latin typeface="Palatino Linotype"/>
                <a:cs typeface="Palatino Linotype"/>
              </a:rPr>
              <a:t>sex)</a:t>
            </a:r>
            <a:r>
              <a:rPr sz="800" b="1" spc="3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35" dirty="0">
                <a:latin typeface="Palatino Linotype"/>
                <a:cs typeface="Palatino Linotype"/>
              </a:rPr>
              <a:t>coef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735682"/>
            <a:ext cx="174625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335280" algn="l"/>
                <a:tab pos="496570" algn="l"/>
                <a:tab pos="1249045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85" dirty="0">
                <a:latin typeface="Palatino Linotype"/>
                <a:cs typeface="Palatino Linotype"/>
              </a:rPr>
              <a:t>(Intercept)</a:t>
            </a:r>
            <a:r>
              <a:rPr sz="800" spc="140" dirty="0">
                <a:latin typeface="Palatino Linotype"/>
                <a:cs typeface="Palatino Linotype"/>
              </a:rPr>
              <a:t> </a:t>
            </a:r>
            <a:r>
              <a:rPr sz="800" spc="5" dirty="0">
                <a:latin typeface="Palatino Linotype"/>
                <a:cs typeface="Palatino Linotype"/>
              </a:rPr>
              <a:t>famuss$sexMale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dirty="0">
                <a:latin typeface="Palatino Linotype"/>
                <a:cs typeface="Palatino Linotype"/>
              </a:rPr>
              <a:t>		</a:t>
            </a:r>
            <a:r>
              <a:rPr sz="800" spc="50" dirty="0">
                <a:latin typeface="Palatino Linotype"/>
                <a:cs typeface="Palatino Linotype"/>
              </a:rPr>
              <a:t>62.9272</a:t>
            </a:r>
            <a:r>
              <a:rPr sz="800" spc="20" dirty="0">
                <a:latin typeface="Palatino Linotype"/>
                <a:cs typeface="Palatino Linotype"/>
              </a:rPr>
              <a:t>0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60" dirty="0">
                <a:latin typeface="Palatino Linotype"/>
                <a:cs typeface="Palatino Linotype"/>
              </a:rPr>
              <a:t>-23.69207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195" y="2311369"/>
            <a:ext cx="3374390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8130">
              <a:lnSpc>
                <a:spcPct val="100000"/>
              </a:lnSpc>
              <a:spcBef>
                <a:spcPts val="95"/>
              </a:spcBef>
            </a:pPr>
            <a:r>
              <a:rPr sz="900" i="1" spc="-80" dirty="0">
                <a:latin typeface="Arial"/>
                <a:cs typeface="Arial"/>
              </a:rPr>
              <a:t>nd</a:t>
            </a:r>
            <a:r>
              <a:rPr sz="1350" spc="-120" baseline="12345" dirty="0">
                <a:latin typeface="Arial"/>
                <a:cs typeface="Arial"/>
              </a:rPr>
              <a:t>_</a:t>
            </a:r>
            <a:r>
              <a:rPr sz="900" i="1" spc="-80" dirty="0">
                <a:latin typeface="Arial"/>
                <a:cs typeface="Arial"/>
              </a:rPr>
              <a:t>rm.ch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62</a:t>
            </a:r>
            <a:r>
              <a:rPr sz="900" i="1" spc="-30" dirty="0">
                <a:latin typeface="Arial"/>
                <a:cs typeface="Arial"/>
              </a:rPr>
              <a:t>.</a:t>
            </a:r>
            <a:r>
              <a:rPr sz="900" spc="-30" dirty="0">
                <a:latin typeface="Tahoma"/>
                <a:cs typeface="Tahoma"/>
              </a:rPr>
              <a:t>93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190" dirty="0">
                <a:latin typeface="Arial"/>
                <a:cs typeface="Arial"/>
              </a:rPr>
              <a:t>−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23</a:t>
            </a:r>
            <a:r>
              <a:rPr sz="900" i="1" spc="-30" dirty="0">
                <a:latin typeface="Arial"/>
                <a:cs typeface="Arial"/>
              </a:rPr>
              <a:t>.</a:t>
            </a:r>
            <a:r>
              <a:rPr sz="900" spc="-30" dirty="0">
                <a:latin typeface="Tahoma"/>
                <a:cs typeface="Tahoma"/>
              </a:rPr>
              <a:t>59(</a:t>
            </a:r>
            <a:r>
              <a:rPr sz="900" i="1" spc="-30" dirty="0">
                <a:latin typeface="Arial"/>
                <a:cs typeface="Arial"/>
              </a:rPr>
              <a:t>sexMale</a:t>
            </a:r>
            <a:r>
              <a:rPr sz="900" spc="-3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65735" indent="-128270">
              <a:lnSpc>
                <a:spcPct val="100000"/>
              </a:lnSpc>
              <a:spcBef>
                <a:spcPts val="1410"/>
              </a:spcBef>
              <a:buClr>
                <a:srgbClr val="3333B2"/>
              </a:buClr>
              <a:buFont typeface="Arial"/>
              <a:buChar char="•"/>
              <a:tabLst>
                <a:tab pos="166370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intercept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mean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category,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baseline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category.</a:t>
            </a:r>
            <a:endParaRPr sz="900">
              <a:latin typeface="Tahoma"/>
              <a:cs typeface="Tahoma"/>
            </a:endParaRPr>
          </a:p>
          <a:p>
            <a:pPr marL="165735" indent="-128270">
              <a:lnSpc>
                <a:spcPct val="100000"/>
              </a:lnSpc>
              <a:spcBef>
                <a:spcPts val="415"/>
              </a:spcBef>
              <a:buClr>
                <a:srgbClr val="3333B2"/>
              </a:buClr>
              <a:buFont typeface="Arial"/>
              <a:buChar char="•"/>
              <a:tabLst>
                <a:tab pos="166370" algn="l"/>
              </a:tabLst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slope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difference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between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means.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27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60944" y="1335923"/>
            <a:ext cx="26390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Using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b="0" i="1" spc="45" dirty="0">
                <a:solidFill>
                  <a:srgbClr val="00007F"/>
                </a:solidFill>
                <a:latin typeface="Tekton Pro LightExt"/>
                <a:cs typeface="Tekton Pro LightExt"/>
                <a:hlinkClick r:id="rId2" action="ppaction://hlinksldjump"/>
              </a:rPr>
              <a:t>R</a:t>
            </a:r>
            <a:r>
              <a:rPr sz="1200" spc="67" baseline="31250" dirty="0">
                <a:solidFill>
                  <a:srgbClr val="00007F"/>
                </a:solidFill>
                <a:latin typeface="Trebuchet MS"/>
                <a:cs typeface="Trebuchet MS"/>
              </a:rPr>
              <a:t>2</a:t>
            </a:r>
            <a:r>
              <a:rPr sz="1200" spc="284" baseline="31250" dirty="0">
                <a:solidFill>
                  <a:srgbClr val="00007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1200" spc="1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describe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the</a:t>
            </a:r>
            <a:r>
              <a:rPr sz="1200" spc="1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1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strength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of</a:t>
            </a:r>
            <a:r>
              <a:rPr sz="1200" spc="114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1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200" spc="1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fit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28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75054"/>
            <a:ext cx="1597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</a:t>
            </a:r>
            <a:r>
              <a:rPr spc="160" dirty="0"/>
              <a:t> quantity</a:t>
            </a:r>
            <a:r>
              <a:rPr spc="165" dirty="0"/>
              <a:t> </a:t>
            </a:r>
            <a:r>
              <a:rPr b="0" i="1" spc="40" dirty="0">
                <a:latin typeface="Tekton Pro LightExt"/>
                <a:cs typeface="Tekton Pro LightExt"/>
              </a:rPr>
              <a:t>R</a:t>
            </a:r>
            <a:r>
              <a:rPr sz="1500" spc="60" baseline="27777" dirty="0">
                <a:latin typeface="Tahoma"/>
                <a:cs typeface="Tahoma"/>
              </a:rPr>
              <a:t>2</a:t>
            </a:r>
            <a:endParaRPr sz="1500" baseline="27777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794" y="606849"/>
            <a:ext cx="5199380" cy="20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40005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correlation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i="1" spc="5" dirty="0">
                <a:latin typeface="Arial"/>
                <a:cs typeface="Arial"/>
              </a:rPr>
              <a:t>r</a:t>
            </a:r>
            <a:r>
              <a:rPr sz="1000" i="1" spc="175" dirty="0">
                <a:latin typeface="Arial"/>
                <a:cs typeface="Arial"/>
              </a:rPr>
              <a:t> </a:t>
            </a:r>
            <a:r>
              <a:rPr sz="1000" spc="-60" dirty="0">
                <a:latin typeface="Tahoma"/>
                <a:cs typeface="Tahoma"/>
              </a:rPr>
              <a:t>measures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strength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two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variables.</a:t>
            </a:r>
            <a:endParaRPr sz="1000">
              <a:latin typeface="Tahoma"/>
              <a:cs typeface="Tahoma"/>
            </a:endParaRPr>
          </a:p>
          <a:p>
            <a:pPr marL="353060" indent="-133350">
              <a:lnSpc>
                <a:spcPts val="12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53695" algn="l"/>
              </a:tabLst>
            </a:pPr>
            <a:r>
              <a:rPr sz="1000" spc="-40" dirty="0">
                <a:latin typeface="Tahoma"/>
                <a:cs typeface="Tahoma"/>
              </a:rPr>
              <a:t>It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common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use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i="1" spc="5" dirty="0">
                <a:latin typeface="Arial"/>
                <a:cs typeface="Arial"/>
              </a:rPr>
              <a:t>r</a:t>
            </a:r>
            <a:r>
              <a:rPr sz="1000" i="1" spc="-170" dirty="0">
                <a:latin typeface="Arial"/>
                <a:cs typeface="Arial"/>
              </a:rPr>
              <a:t> 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40" baseline="27777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measure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strength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fit,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which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written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endParaRPr sz="1050" baseline="27777">
              <a:latin typeface="Trebuchet MS"/>
              <a:cs typeface="Trebuchet MS"/>
            </a:endParaRPr>
          </a:p>
          <a:p>
            <a:pPr marL="353060">
              <a:lnSpc>
                <a:spcPts val="1200"/>
              </a:lnSpc>
            </a:pPr>
            <a:r>
              <a:rPr sz="1000" spc="-20" dirty="0">
                <a:latin typeface="Tahoma"/>
                <a:cs typeface="Tahoma"/>
              </a:rPr>
              <a:t>in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context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regression.</a:t>
            </a:r>
            <a:endParaRPr sz="10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1190"/>
              </a:spcBef>
            </a:pP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54" baseline="27777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describes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amount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variation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explained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least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squares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line.</a:t>
            </a:r>
            <a:endParaRPr sz="1000">
              <a:latin typeface="Tahoma"/>
              <a:cs typeface="Tahoma"/>
            </a:endParaRPr>
          </a:p>
          <a:p>
            <a:pPr marL="1675130" marR="1332865" indent="-341630">
              <a:lnSpc>
                <a:spcPct val="113100"/>
              </a:lnSpc>
              <a:spcBef>
                <a:spcPts val="680"/>
              </a:spcBef>
              <a:tabLst>
                <a:tab pos="3432175" algn="l"/>
              </a:tabLst>
            </a:pPr>
            <a:r>
              <a:rPr sz="1500" i="1" baseline="-36111" dirty="0">
                <a:latin typeface="Arial"/>
                <a:cs typeface="Arial"/>
              </a:rPr>
              <a:t>R</a:t>
            </a:r>
            <a:r>
              <a:rPr sz="1050" baseline="-19841" dirty="0">
                <a:latin typeface="Trebuchet MS"/>
                <a:cs typeface="Trebuchet MS"/>
              </a:rPr>
              <a:t>2 </a:t>
            </a:r>
            <a:r>
              <a:rPr sz="1050" spc="-150" baseline="-19841" dirty="0">
                <a:latin typeface="Trebuchet MS"/>
                <a:cs typeface="Trebuchet MS"/>
              </a:rPr>
              <a:t> </a:t>
            </a:r>
            <a:r>
              <a:rPr sz="1500" spc="67" baseline="-36111" dirty="0">
                <a:latin typeface="Tahoma"/>
                <a:cs typeface="Tahoma"/>
              </a:rPr>
              <a:t>=</a:t>
            </a:r>
            <a:r>
              <a:rPr sz="1500" spc="120" baseline="-36111" dirty="0">
                <a:latin typeface="Tahoma"/>
                <a:cs typeface="Tahoma"/>
              </a:rPr>
              <a:t> </a:t>
            </a:r>
            <a:r>
              <a:rPr sz="1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1000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0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rianc</a:t>
            </a:r>
            <a:r>
              <a:rPr sz="1000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0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</a:t>
            </a:r>
            <a:r>
              <a:rPr sz="10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0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redicte</a:t>
            </a:r>
            <a:r>
              <a:rPr sz="10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10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1000" i="1" u="sng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-values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67" baseline="-36111" dirty="0">
                <a:latin typeface="Tahoma"/>
                <a:cs typeface="Tahoma"/>
              </a:rPr>
              <a:t>=</a:t>
            </a:r>
            <a:r>
              <a:rPr sz="1500" spc="120" baseline="-36111" dirty="0">
                <a:latin typeface="Tahoma"/>
                <a:cs typeface="Tahoma"/>
              </a:rPr>
              <a:t> </a:t>
            </a:r>
            <a:r>
              <a:rPr sz="1000" u="sng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10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</a:t>
            </a:r>
            <a:r>
              <a:rPr sz="10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000" i="1" u="sng" spc="-4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100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050" i="1" u="sng" spc="30" baseline="-119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050" i="1" u="sng" spc="-127" baseline="-1190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000" spc="-195" dirty="0">
                <a:latin typeface="Tahoma"/>
                <a:cs typeface="Tahoma"/>
              </a:rPr>
              <a:t> </a:t>
            </a:r>
            <a:r>
              <a:rPr sz="1500" i="1" spc="30" baseline="-36111" dirty="0">
                <a:latin typeface="Calibri"/>
                <a:cs typeface="Calibri"/>
              </a:rPr>
              <a:t>.  </a:t>
            </a:r>
            <a:r>
              <a:rPr sz="1000" spc="-45" dirty="0">
                <a:latin typeface="Tahoma"/>
                <a:cs typeface="Tahoma"/>
              </a:rPr>
              <a:t>v</a:t>
            </a:r>
            <a:r>
              <a:rPr sz="1000" spc="-75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riance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obse</a:t>
            </a:r>
            <a:r>
              <a:rPr sz="1000" spc="-45" dirty="0">
                <a:latin typeface="Tahoma"/>
                <a:cs typeface="Tahoma"/>
              </a:rPr>
              <a:t>r</a:t>
            </a:r>
            <a:r>
              <a:rPr sz="1000" spc="-55" dirty="0">
                <a:latin typeface="Tahoma"/>
                <a:cs typeface="Tahoma"/>
              </a:rPr>
              <a:t>ved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-values</a:t>
            </a:r>
            <a:r>
              <a:rPr sz="1000" dirty="0">
                <a:latin typeface="Tahoma"/>
                <a:cs typeface="Tahoma"/>
              </a:rPr>
              <a:t>	</a:t>
            </a:r>
            <a:r>
              <a:rPr sz="1000" spc="35" dirty="0">
                <a:latin typeface="Tahoma"/>
                <a:cs typeface="Tahoma"/>
              </a:rPr>
              <a:t>V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r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76200" marR="299720">
              <a:lnSpc>
                <a:spcPct val="100000"/>
              </a:lnSpc>
              <a:spcBef>
                <a:spcPts val="5"/>
              </a:spcBef>
            </a:pPr>
            <a:r>
              <a:rPr sz="1000" spc="-60" dirty="0">
                <a:latin typeface="Tahoma"/>
                <a:cs typeface="Tahoma"/>
              </a:rPr>
              <a:t>If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perfectly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captured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variability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observed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95" dirty="0">
                <a:latin typeface="Tahoma"/>
                <a:cs typeface="Tahoma"/>
              </a:rPr>
              <a:t>Var(</a:t>
            </a:r>
            <a:r>
              <a:rPr sz="1000" i="1" spc="-95" dirty="0">
                <a:latin typeface="Arial"/>
                <a:cs typeface="Arial"/>
              </a:rPr>
              <a:t>y</a:t>
            </a:r>
            <a:r>
              <a:rPr sz="1000" spc="-95" dirty="0">
                <a:latin typeface="Tahoma"/>
                <a:cs typeface="Tahoma"/>
              </a:rPr>
              <a:t>ˆ</a:t>
            </a:r>
            <a:r>
              <a:rPr sz="1050" i="1" spc="-142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would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equal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Var(</a:t>
            </a:r>
            <a:r>
              <a:rPr sz="1000" i="1" spc="-15" dirty="0">
                <a:latin typeface="Arial"/>
                <a:cs typeface="Arial"/>
              </a:rPr>
              <a:t>y</a:t>
            </a:r>
            <a:r>
              <a:rPr sz="1050" i="1" spc="-22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54" baseline="27777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ahoma"/>
                <a:cs typeface="Tahoma"/>
              </a:rPr>
              <a:t>would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29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75054"/>
            <a:ext cx="1841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 </a:t>
            </a:r>
            <a:r>
              <a:rPr spc="-160" dirty="0"/>
              <a:t> </a:t>
            </a:r>
            <a:r>
              <a:rPr spc="155" dirty="0"/>
              <a:t>quantit</a:t>
            </a:r>
            <a:r>
              <a:rPr spc="195" dirty="0"/>
              <a:t>y</a:t>
            </a:r>
            <a:r>
              <a:rPr dirty="0"/>
              <a:t> </a:t>
            </a:r>
            <a:r>
              <a:rPr spc="-155" dirty="0"/>
              <a:t> </a:t>
            </a:r>
            <a:r>
              <a:rPr b="0" i="1" spc="135" dirty="0">
                <a:latin typeface="Tekton Pro LightExt"/>
                <a:cs typeface="Tekton Pro LightExt"/>
              </a:rPr>
              <a:t>R</a:t>
            </a:r>
            <a:r>
              <a:rPr sz="1500" spc="-7" baseline="27777" dirty="0">
                <a:latin typeface="Tahoma"/>
                <a:cs typeface="Tahoma"/>
              </a:rPr>
              <a:t>2</a:t>
            </a:r>
            <a:r>
              <a:rPr sz="1400" spc="105" dirty="0"/>
              <a:t>.</a:t>
            </a:r>
            <a:r>
              <a:rPr sz="1400" spc="-100" dirty="0"/>
              <a:t> </a:t>
            </a:r>
            <a:r>
              <a:rPr sz="1400" spc="105" dirty="0"/>
              <a:t>.</a:t>
            </a:r>
            <a:r>
              <a:rPr sz="1400" spc="-100" dirty="0"/>
              <a:t> </a:t>
            </a:r>
            <a:r>
              <a:rPr sz="1400" spc="105" dirty="0"/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94" y="701083"/>
            <a:ext cx="5109845" cy="1809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54" baseline="27777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calculated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using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following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formula:</a:t>
            </a:r>
            <a:endParaRPr sz="1000">
              <a:latin typeface="Tahoma"/>
              <a:cs typeface="Tahoma"/>
            </a:endParaRPr>
          </a:p>
          <a:p>
            <a:pPr marL="1503045" marR="587375" indent="-866140">
              <a:lnSpc>
                <a:spcPct val="119200"/>
              </a:lnSpc>
              <a:spcBef>
                <a:spcPts val="1165"/>
              </a:spcBef>
              <a:tabLst>
                <a:tab pos="3924935" algn="l"/>
              </a:tabLst>
            </a:pPr>
            <a:r>
              <a:rPr sz="1350" i="1" spc="15" baseline="-37037" dirty="0">
                <a:latin typeface="Arial"/>
                <a:cs typeface="Arial"/>
              </a:rPr>
              <a:t>R</a:t>
            </a:r>
            <a:r>
              <a:rPr sz="900" spc="15" baseline="-13888" dirty="0">
                <a:latin typeface="Trebuchet MS"/>
                <a:cs typeface="Trebuchet MS"/>
              </a:rPr>
              <a:t>2</a:t>
            </a:r>
            <a:r>
              <a:rPr sz="900" spc="179" baseline="-13888" dirty="0">
                <a:latin typeface="Trebuchet MS"/>
                <a:cs typeface="Trebuchet MS"/>
              </a:rPr>
              <a:t> </a:t>
            </a:r>
            <a:r>
              <a:rPr sz="1350" spc="89" baseline="-37037" dirty="0">
                <a:latin typeface="Tahoma"/>
                <a:cs typeface="Tahoma"/>
              </a:rPr>
              <a:t>=</a:t>
            </a:r>
            <a:r>
              <a:rPr sz="1350" spc="135" baseline="-37037" dirty="0">
                <a:latin typeface="Tahoma"/>
                <a:cs typeface="Tahoma"/>
              </a:rPr>
              <a:t> 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variance</a:t>
            </a:r>
            <a:r>
              <a:rPr sz="90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90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observed</a:t>
            </a:r>
            <a:r>
              <a:rPr sz="900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900" i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-values</a:t>
            </a:r>
            <a:r>
              <a:rPr sz="900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9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variance</a:t>
            </a:r>
            <a:r>
              <a:rPr sz="90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900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residuals</a:t>
            </a:r>
            <a:r>
              <a:rPr sz="900" spc="90" dirty="0">
                <a:latin typeface="Tahoma"/>
                <a:cs typeface="Tahoma"/>
              </a:rPr>
              <a:t> </a:t>
            </a:r>
            <a:r>
              <a:rPr sz="1350" spc="89" baseline="-37037" dirty="0">
                <a:latin typeface="Tahoma"/>
                <a:cs typeface="Tahoma"/>
              </a:rPr>
              <a:t>=</a:t>
            </a:r>
            <a:r>
              <a:rPr sz="1350" spc="135" baseline="-37037" dirty="0">
                <a:latin typeface="Tahoma"/>
                <a:cs typeface="Tahoma"/>
              </a:rPr>
              <a:t>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Var(</a:t>
            </a:r>
            <a:r>
              <a:rPr sz="9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900" i="1" u="sng" spc="-7" baseline="-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spc="-97" baseline="-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9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900" i="1" u="sng" spc="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Var(</a:t>
            </a:r>
            <a:r>
              <a:rPr sz="900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900" i="1" u="sng" spc="-22" baseline="-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spc="-97" baseline="-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v</a:t>
            </a:r>
            <a:r>
              <a:rPr sz="1350" spc="-89" baseline="6172" dirty="0">
                <a:latin typeface="Tahoma"/>
                <a:cs typeface="Tahoma"/>
              </a:rPr>
              <a:t>a</a:t>
            </a:r>
            <a:r>
              <a:rPr sz="1350" spc="-30" baseline="6172" dirty="0">
                <a:latin typeface="Tahoma"/>
                <a:cs typeface="Tahoma"/>
              </a:rPr>
              <a:t>riance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o</a:t>
            </a:r>
            <a:r>
              <a:rPr sz="1350" spc="-22" baseline="6172" dirty="0">
                <a:latin typeface="Tahoma"/>
                <a:cs typeface="Tahoma"/>
              </a:rPr>
              <a:t>f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observed</a:t>
            </a:r>
            <a:r>
              <a:rPr sz="1350" spc="30" baseline="6172" dirty="0">
                <a:latin typeface="Tahoma"/>
                <a:cs typeface="Tahoma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y</a:t>
            </a:r>
            <a:r>
              <a:rPr sz="1350" i="1" spc="-232" baseline="6172" dirty="0">
                <a:latin typeface="Arial"/>
                <a:cs typeface="Arial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-value</a:t>
            </a:r>
            <a:r>
              <a:rPr sz="1350" spc="-44" baseline="6172" dirty="0">
                <a:latin typeface="Tahoma"/>
                <a:cs typeface="Tahoma"/>
              </a:rPr>
              <a:t>s</a:t>
            </a:r>
            <a:r>
              <a:rPr sz="1350" baseline="6172" dirty="0">
                <a:latin typeface="Tahoma"/>
                <a:cs typeface="Tahoma"/>
              </a:rPr>
              <a:t>	</a:t>
            </a:r>
            <a:r>
              <a:rPr sz="1350" spc="67" baseline="6172" dirty="0">
                <a:latin typeface="Tahoma"/>
                <a:cs typeface="Tahoma"/>
              </a:rPr>
              <a:t>V</a:t>
            </a:r>
            <a:r>
              <a:rPr sz="1350" spc="-89" baseline="6172" dirty="0">
                <a:latin typeface="Tahoma"/>
                <a:cs typeface="Tahoma"/>
              </a:rPr>
              <a:t>a</a:t>
            </a:r>
            <a:r>
              <a:rPr sz="1350" spc="-15" baseline="6172" dirty="0">
                <a:latin typeface="Tahoma"/>
                <a:cs typeface="Tahoma"/>
              </a:rPr>
              <a:t>r</a:t>
            </a:r>
            <a:r>
              <a:rPr sz="1350" spc="7" baseline="6172" dirty="0">
                <a:latin typeface="Tahoma"/>
                <a:cs typeface="Tahoma"/>
              </a:rPr>
              <a:t>(</a:t>
            </a:r>
            <a:r>
              <a:rPr sz="1350" i="1" spc="-44" baseline="6172" dirty="0">
                <a:latin typeface="Arial"/>
                <a:cs typeface="Arial"/>
              </a:rPr>
              <a:t>y</a:t>
            </a:r>
            <a:r>
              <a:rPr sz="600" i="1" spc="15" dirty="0">
                <a:latin typeface="Arial"/>
                <a:cs typeface="Arial"/>
              </a:rPr>
              <a:t>i</a:t>
            </a:r>
            <a:r>
              <a:rPr sz="600" i="1" spc="-65" dirty="0">
                <a:latin typeface="Arial"/>
                <a:cs typeface="Arial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endParaRPr sz="1350" baseline="6172">
              <a:latin typeface="Tahoma"/>
              <a:cs typeface="Tahoma"/>
            </a:endParaRPr>
          </a:p>
          <a:p>
            <a:pPr marL="63500" marR="280035">
              <a:lnSpc>
                <a:spcPct val="100000"/>
              </a:lnSpc>
              <a:spcBef>
                <a:spcPts val="73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variability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represents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remaining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variability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after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fit.</a:t>
            </a:r>
            <a:endParaRPr sz="10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40995" algn="l"/>
              </a:tabLst>
            </a:pPr>
            <a:r>
              <a:rPr sz="1000" spc="-65" dirty="0">
                <a:latin typeface="Tahoma"/>
                <a:cs typeface="Tahoma"/>
              </a:rPr>
              <a:t>I</a:t>
            </a:r>
            <a:r>
              <a:rPr sz="1000" spc="-85" dirty="0">
                <a:latin typeface="Tahoma"/>
                <a:cs typeface="Tahoma"/>
              </a:rPr>
              <a:t>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other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95" dirty="0">
                <a:latin typeface="Tahoma"/>
                <a:cs typeface="Tahoma"/>
              </a:rPr>
              <a:t>w</a:t>
            </a:r>
            <a:r>
              <a:rPr sz="1000" spc="-75" dirty="0">
                <a:latin typeface="Tahoma"/>
                <a:cs typeface="Tahoma"/>
              </a:rPr>
              <a:t>o</a:t>
            </a:r>
            <a:r>
              <a:rPr sz="1000" spc="-50" dirty="0">
                <a:latin typeface="Tahoma"/>
                <a:cs typeface="Tahoma"/>
              </a:rPr>
              <a:t>rds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35" dirty="0">
                <a:latin typeface="Tahoma"/>
                <a:cs typeface="Tahoma"/>
              </a:rPr>
              <a:t>V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r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114" dirty="0">
                <a:latin typeface="Arial"/>
                <a:cs typeface="Arial"/>
              </a:rPr>
              <a:t>e</a:t>
            </a:r>
            <a:r>
              <a:rPr sz="1050" i="1" spc="30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</a:t>
            </a:r>
            <a:r>
              <a:rPr sz="1000" spc="-40" dirty="0">
                <a:latin typeface="Tahoma"/>
                <a:cs typeface="Tahoma"/>
              </a:rPr>
              <a:t>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</a:t>
            </a:r>
            <a:r>
              <a:rPr sz="1000" spc="-75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riabili</a:t>
            </a:r>
            <a:r>
              <a:rPr sz="1000" spc="-35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unexplaine</a:t>
            </a:r>
            <a:r>
              <a:rPr sz="1000" spc="-50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b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</a:t>
            </a:r>
            <a:r>
              <a:rPr sz="1000" spc="-15" dirty="0">
                <a:latin typeface="Tahoma"/>
                <a:cs typeface="Tahoma"/>
              </a:rPr>
              <a:t>o</a:t>
            </a:r>
            <a:r>
              <a:rPr sz="1000" spc="-40" dirty="0">
                <a:latin typeface="Tahoma"/>
                <a:cs typeface="Tahoma"/>
              </a:rPr>
              <a:t>del.</a:t>
            </a:r>
            <a:endParaRPr sz="1000">
              <a:latin typeface="Tahoma"/>
              <a:cs typeface="Tahoma"/>
            </a:endParaRPr>
          </a:p>
          <a:p>
            <a:pPr marL="63500" marR="55880" indent="-635">
              <a:lnSpc>
                <a:spcPct val="100000"/>
              </a:lnSpc>
              <a:spcBef>
                <a:spcPts val="1190"/>
              </a:spcBef>
            </a:pPr>
            <a:r>
              <a:rPr sz="1000" spc="-20" dirty="0">
                <a:latin typeface="Tahoma"/>
                <a:cs typeface="Tahoma"/>
              </a:rPr>
              <a:t>Lab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explores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idea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behind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62" baseline="27777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provides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example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using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27777" dirty="0">
                <a:latin typeface="Trebuchet MS"/>
                <a:cs typeface="Trebuchet MS"/>
              </a:rPr>
              <a:t>2</a:t>
            </a:r>
            <a:r>
              <a:rPr sz="1050" spc="262" baseline="27777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assess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strength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fit.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412961" y="1330487"/>
            <a:ext cx="9347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5054"/>
            <a:ext cx="2012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30" dirty="0">
                <a:solidFill>
                  <a:srgbClr val="3333B2"/>
                </a:solidFill>
                <a:latin typeface="Palatino Linotype"/>
                <a:cs typeface="Palatino Linotype"/>
              </a:rPr>
              <a:t>xkcd</a:t>
            </a:r>
            <a:r>
              <a:rPr sz="1400" spc="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95" dirty="0">
                <a:solidFill>
                  <a:srgbClr val="3333B2"/>
                </a:solidFill>
                <a:latin typeface="Palatino Linotype"/>
                <a:cs typeface="Palatino Linotype"/>
              </a:rPr>
              <a:t>does</a:t>
            </a:r>
            <a:r>
              <a:rPr sz="1400" spc="16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35" dirty="0">
                <a:solidFill>
                  <a:srgbClr val="3333B2"/>
                </a:solidFill>
                <a:latin typeface="Palatino Linotype"/>
                <a:cs typeface="Palatino Linotype"/>
              </a:rPr>
              <a:t>regression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69" y="462972"/>
            <a:ext cx="3355576" cy="22244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30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31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217026" y="1326271"/>
            <a:ext cx="13258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Outliers</a:t>
            </a:r>
            <a:r>
              <a:rPr sz="1200" spc="8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</a:t>
            </a:r>
            <a:r>
              <a:rPr sz="1200" spc="8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200" spc="-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32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136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0" dirty="0"/>
              <a:t>Outliers</a:t>
            </a:r>
            <a:r>
              <a:rPr spc="175" dirty="0"/>
              <a:t> </a:t>
            </a:r>
            <a:r>
              <a:rPr spc="45" dirty="0"/>
              <a:t>in</a:t>
            </a:r>
            <a:r>
              <a:rPr spc="18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72140"/>
            <a:ext cx="5141595" cy="260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131445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Depending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their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position,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points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scatterplot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varying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degrees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contribution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coefficients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line.</a:t>
            </a:r>
            <a:endParaRPr sz="1000">
              <a:latin typeface="Tahoma"/>
              <a:cs typeface="Tahoma"/>
            </a:endParaRPr>
          </a:p>
          <a:p>
            <a:pPr marL="327660" marR="42545" indent="-13271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28295" algn="l"/>
              </a:tabLst>
            </a:pPr>
            <a:r>
              <a:rPr sz="1000" spc="-15" dirty="0">
                <a:latin typeface="Tahoma"/>
                <a:cs typeface="Tahoma"/>
              </a:rPr>
              <a:t>Points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particularly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low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said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10" dirty="0">
                <a:latin typeface="Calibri"/>
                <a:cs typeface="Calibri"/>
              </a:rPr>
              <a:t>leverage</a:t>
            </a:r>
            <a:r>
              <a:rPr sz="1000" spc="10" dirty="0">
                <a:latin typeface="Tahoma"/>
                <a:cs typeface="Tahoma"/>
              </a:rPr>
              <a:t>,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large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effect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b</a:t>
            </a:r>
            <a:r>
              <a:rPr sz="1050" spc="-37" baseline="-11904" dirty="0">
                <a:latin typeface="Trebuchet MS"/>
                <a:cs typeface="Trebuchet MS"/>
              </a:rPr>
              <a:t>0</a:t>
            </a:r>
            <a:r>
              <a:rPr sz="1050" spc="-15" baseline="-11904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Trebuchet MS"/>
                <a:cs typeface="Trebuchet MS"/>
              </a:rPr>
              <a:t>1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50800" marR="144780">
              <a:lnSpc>
                <a:spcPct val="100000"/>
              </a:lnSpc>
              <a:spcBef>
                <a:spcPts val="1190"/>
              </a:spcBef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point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considered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b="1" spc="20" dirty="0">
                <a:latin typeface="Calibri"/>
                <a:cs typeface="Calibri"/>
              </a:rPr>
              <a:t>regression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15" dirty="0">
                <a:latin typeface="Calibri"/>
                <a:cs typeface="Calibri"/>
              </a:rPr>
              <a:t>outlier</a:t>
            </a:r>
            <a:r>
              <a:rPr sz="1000" b="1" spc="114" dirty="0">
                <a:latin typeface="Calibri"/>
                <a:cs typeface="Calibri"/>
              </a:rPr>
              <a:t> </a:t>
            </a:r>
            <a:r>
              <a:rPr sz="1000" spc="-5" dirty="0">
                <a:latin typeface="Tahoma"/>
                <a:cs typeface="Tahoma"/>
              </a:rPr>
              <a:t>if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its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does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not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follow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general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trend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  <a:p>
            <a:pPr marL="50800" marR="299085">
              <a:lnSpc>
                <a:spcPct val="100000"/>
              </a:lnSpc>
              <a:spcBef>
                <a:spcPts val="585"/>
              </a:spcBef>
            </a:pPr>
            <a:r>
              <a:rPr sz="1000" spc="-60" dirty="0">
                <a:latin typeface="Tahoma"/>
                <a:cs typeface="Tahoma"/>
              </a:rPr>
              <a:t>If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strong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effect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coefficients,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estimates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substantially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omitted,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considered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b="1" spc="10" dirty="0">
                <a:latin typeface="Calibri"/>
                <a:cs typeface="Calibri"/>
              </a:rPr>
              <a:t>influential</a:t>
            </a:r>
            <a:r>
              <a:rPr sz="1000" spc="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276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Lucida Sans Unicode"/>
              <a:buChar char="•"/>
              <a:tabLst>
                <a:tab pos="328295" algn="l"/>
              </a:tabLst>
            </a:pPr>
            <a:r>
              <a:rPr sz="1000" spc="-20" dirty="0">
                <a:latin typeface="Tahoma"/>
                <a:cs typeface="Tahoma"/>
              </a:rPr>
              <a:t>Outliers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leverage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influential.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190"/>
              </a:spcBef>
            </a:pPr>
            <a:r>
              <a:rPr sz="1000" spc="-40" dirty="0">
                <a:latin typeface="Tahoma"/>
                <a:cs typeface="Tahoma"/>
              </a:rPr>
              <a:t>Advanced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courses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formal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definitions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these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terms.</a:t>
            </a:r>
            <a:endParaRPr sz="1000">
              <a:latin typeface="Tahoma"/>
              <a:cs typeface="Tahoma"/>
            </a:endParaRPr>
          </a:p>
          <a:p>
            <a:pPr marL="50800" marR="43180">
              <a:lnSpc>
                <a:spcPct val="100000"/>
              </a:lnSpc>
              <a:spcBef>
                <a:spcPts val="595"/>
              </a:spcBef>
            </a:pPr>
            <a:r>
              <a:rPr sz="1000" spc="-3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purposes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Stat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102,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important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simply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identify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influential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points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comment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whether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might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best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exclude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87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Infant</a:t>
            </a:r>
            <a:r>
              <a:rPr spc="190" dirty="0"/>
              <a:t> </a:t>
            </a:r>
            <a:r>
              <a:rPr spc="165" dirty="0"/>
              <a:t>mortality</a:t>
            </a:r>
            <a:r>
              <a:rPr spc="190" dirty="0"/>
              <a:t> </a:t>
            </a:r>
            <a:r>
              <a:rPr spc="90" dirty="0"/>
              <a:t>and</a:t>
            </a:r>
            <a:r>
              <a:rPr spc="190" dirty="0"/>
              <a:t> </a:t>
            </a:r>
            <a:r>
              <a:rPr spc="70" dirty="0"/>
              <a:t>number</a:t>
            </a:r>
            <a:r>
              <a:rPr spc="190" dirty="0"/>
              <a:t> </a:t>
            </a:r>
            <a:r>
              <a:rPr spc="220" dirty="0"/>
              <a:t>of</a:t>
            </a:r>
            <a:r>
              <a:rPr spc="190" dirty="0"/>
              <a:t> </a:t>
            </a:r>
            <a:r>
              <a:rPr spc="185" dirty="0"/>
              <a:t>doctors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823790"/>
            <a:ext cx="520128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812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following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slide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shows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scatterplot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infant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mortality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versus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doctors,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each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state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District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Columbia.</a:t>
            </a:r>
            <a:r>
              <a:rPr sz="1050" spc="-37" baseline="27777" dirty="0">
                <a:latin typeface="Trebuchet MS"/>
                <a:cs typeface="Trebuchet MS"/>
              </a:rPr>
              <a:t>1</a:t>
            </a:r>
            <a:endParaRPr sz="1050" baseline="27777">
              <a:latin typeface="Trebuchet MS"/>
              <a:cs typeface="Trebuchet MS"/>
            </a:endParaRPr>
          </a:p>
          <a:p>
            <a:pPr marL="365760" marR="142240" indent="-13271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000" spc="-40" dirty="0">
                <a:latin typeface="Tahoma"/>
                <a:cs typeface="Tahoma"/>
              </a:rPr>
              <a:t>Infant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mortality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infant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deaths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first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year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life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1,000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births.</a:t>
            </a:r>
            <a:endParaRPr sz="1000">
              <a:latin typeface="Tahoma"/>
              <a:cs typeface="Tahoma"/>
            </a:endParaRPr>
          </a:p>
          <a:p>
            <a:pPr marL="365760" marR="520065" indent="-13271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000" spc="-30" dirty="0">
                <a:latin typeface="Tahoma"/>
                <a:cs typeface="Tahoma"/>
              </a:rPr>
              <a:t>Number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doctors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recorded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doctors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100,000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members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790063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894" y="2797106"/>
            <a:ext cx="496125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95"/>
              </a:spcBef>
            </a:pPr>
            <a:r>
              <a:rPr sz="900" spc="22" baseline="37037" dirty="0">
                <a:latin typeface="Trebuchet MS"/>
                <a:cs typeface="Trebuchet MS"/>
              </a:rPr>
              <a:t>1</a:t>
            </a:r>
            <a:r>
              <a:rPr sz="900" spc="15" dirty="0">
                <a:latin typeface="Tahoma"/>
                <a:cs typeface="Tahoma"/>
              </a:rPr>
              <a:t>Data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from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US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Census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Records,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2010.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Available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90" dirty="0">
                <a:latin typeface="Palatino Linotype"/>
                <a:cs typeface="Palatino Linotype"/>
              </a:rPr>
              <a:t>oibiostat </a:t>
            </a:r>
            <a:r>
              <a:rPr sz="900" spc="-35" dirty="0">
                <a:latin typeface="Tahoma"/>
                <a:cs typeface="Tahoma"/>
              </a:rPr>
              <a:t>package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40" dirty="0">
                <a:latin typeface="Palatino Linotype"/>
                <a:cs typeface="Palatino Linotype"/>
              </a:rPr>
              <a:t>census.2010</a:t>
            </a:r>
            <a:endParaRPr sz="9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latin typeface="Tahoma"/>
                <a:cs typeface="Tahoma"/>
              </a:rPr>
              <a:t>dataset.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33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112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Infant</a:t>
            </a:r>
            <a:r>
              <a:rPr spc="190" dirty="0"/>
              <a:t> </a:t>
            </a:r>
            <a:r>
              <a:rPr spc="165" dirty="0"/>
              <a:t>mortality</a:t>
            </a:r>
            <a:r>
              <a:rPr spc="190" dirty="0"/>
              <a:t> </a:t>
            </a:r>
            <a:r>
              <a:rPr spc="90" dirty="0"/>
              <a:t>and</a:t>
            </a:r>
            <a:r>
              <a:rPr spc="190" dirty="0"/>
              <a:t> </a:t>
            </a:r>
            <a:r>
              <a:rPr spc="70" dirty="0"/>
              <a:t>number</a:t>
            </a:r>
            <a:r>
              <a:rPr spc="195" dirty="0"/>
              <a:t> </a:t>
            </a:r>
            <a:r>
              <a:rPr spc="220" dirty="0"/>
              <a:t>of</a:t>
            </a:r>
            <a:r>
              <a:rPr spc="190" dirty="0"/>
              <a:t> </a:t>
            </a:r>
            <a:r>
              <a:rPr spc="175" dirty="0"/>
              <a:t>doctors.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833" y="706431"/>
            <a:ext cx="3364865" cy="1600200"/>
            <a:chOff x="712833" y="706431"/>
            <a:chExt cx="3364865" cy="1600200"/>
          </a:xfrm>
        </p:grpSpPr>
        <p:sp>
          <p:nvSpPr>
            <p:cNvPr id="4" name="object 4"/>
            <p:cNvSpPr/>
            <p:nvPr/>
          </p:nvSpPr>
          <p:spPr>
            <a:xfrm>
              <a:off x="1861194" y="185346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27" y="0"/>
                  </a:moveTo>
                  <a:lnTo>
                    <a:pt x="12749" y="1646"/>
                  </a:lnTo>
                  <a:lnTo>
                    <a:pt x="6125" y="6125"/>
                  </a:lnTo>
                  <a:lnTo>
                    <a:pt x="1646" y="12749"/>
                  </a:lnTo>
                  <a:lnTo>
                    <a:pt x="0" y="20827"/>
                  </a:lnTo>
                  <a:lnTo>
                    <a:pt x="1646" y="28934"/>
                  </a:lnTo>
                  <a:lnTo>
                    <a:pt x="6125" y="35554"/>
                  </a:lnTo>
                  <a:lnTo>
                    <a:pt x="12749" y="40017"/>
                  </a:lnTo>
                  <a:lnTo>
                    <a:pt x="20827" y="41654"/>
                  </a:lnTo>
                  <a:lnTo>
                    <a:pt x="28905" y="40017"/>
                  </a:lnTo>
                  <a:lnTo>
                    <a:pt x="35528" y="35554"/>
                  </a:lnTo>
                  <a:lnTo>
                    <a:pt x="40008" y="28934"/>
                  </a:lnTo>
                  <a:lnTo>
                    <a:pt x="41654" y="20827"/>
                  </a:lnTo>
                  <a:lnTo>
                    <a:pt x="40008" y="12749"/>
                  </a:lnTo>
                  <a:lnTo>
                    <a:pt x="35528" y="6125"/>
                  </a:lnTo>
                  <a:lnTo>
                    <a:pt x="28905" y="164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1194" y="185346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827"/>
                  </a:moveTo>
                  <a:lnTo>
                    <a:pt x="1646" y="12749"/>
                  </a:lnTo>
                  <a:lnTo>
                    <a:pt x="6125" y="6125"/>
                  </a:lnTo>
                  <a:lnTo>
                    <a:pt x="12749" y="1646"/>
                  </a:lnTo>
                  <a:lnTo>
                    <a:pt x="20827" y="0"/>
                  </a:lnTo>
                  <a:lnTo>
                    <a:pt x="28905" y="1646"/>
                  </a:lnTo>
                  <a:lnTo>
                    <a:pt x="35528" y="6125"/>
                  </a:lnTo>
                  <a:lnTo>
                    <a:pt x="40008" y="12749"/>
                  </a:lnTo>
                  <a:lnTo>
                    <a:pt x="41654" y="20827"/>
                  </a:lnTo>
                  <a:lnTo>
                    <a:pt x="40008" y="28934"/>
                  </a:lnTo>
                  <a:lnTo>
                    <a:pt x="35528" y="35554"/>
                  </a:lnTo>
                  <a:lnTo>
                    <a:pt x="28905" y="40017"/>
                  </a:lnTo>
                  <a:lnTo>
                    <a:pt x="20827" y="41654"/>
                  </a:lnTo>
                  <a:lnTo>
                    <a:pt x="12749" y="40017"/>
                  </a:lnTo>
                  <a:lnTo>
                    <a:pt x="6125" y="35554"/>
                  </a:lnTo>
                  <a:lnTo>
                    <a:pt x="1646" y="28934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6838" y="187524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20"/>
                  </a:lnTo>
                  <a:lnTo>
                    <a:pt x="35554" y="6100"/>
                  </a:lnTo>
                  <a:lnTo>
                    <a:pt x="28934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6838" y="187524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34" y="1636"/>
                  </a:lnTo>
                  <a:lnTo>
                    <a:pt x="35554" y="6100"/>
                  </a:lnTo>
                  <a:lnTo>
                    <a:pt x="40017" y="12720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1061" y="74553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20"/>
                  </a:lnTo>
                  <a:lnTo>
                    <a:pt x="35554" y="6100"/>
                  </a:lnTo>
                  <a:lnTo>
                    <a:pt x="28934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1061" y="74553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34" y="1636"/>
                  </a:lnTo>
                  <a:lnTo>
                    <a:pt x="35554" y="6100"/>
                  </a:lnTo>
                  <a:lnTo>
                    <a:pt x="40017" y="12720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5805" y="198387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0827" y="0"/>
                  </a:moveTo>
                  <a:lnTo>
                    <a:pt x="12720" y="1636"/>
                  </a:lnTo>
                  <a:lnTo>
                    <a:pt x="6100" y="6100"/>
                  </a:lnTo>
                  <a:lnTo>
                    <a:pt x="1636" y="12720"/>
                  </a:lnTo>
                  <a:lnTo>
                    <a:pt x="0" y="20827"/>
                  </a:lnTo>
                  <a:lnTo>
                    <a:pt x="1636" y="28905"/>
                  </a:lnTo>
                  <a:lnTo>
                    <a:pt x="6100" y="35528"/>
                  </a:lnTo>
                  <a:lnTo>
                    <a:pt x="12720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20"/>
                  </a:lnTo>
                  <a:lnTo>
                    <a:pt x="35528" y="6100"/>
                  </a:lnTo>
                  <a:lnTo>
                    <a:pt x="28905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5805" y="198387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20827"/>
                  </a:moveTo>
                  <a:lnTo>
                    <a:pt x="1636" y="12720"/>
                  </a:lnTo>
                  <a:lnTo>
                    <a:pt x="6100" y="6100"/>
                  </a:lnTo>
                  <a:lnTo>
                    <a:pt x="12720" y="1636"/>
                  </a:lnTo>
                  <a:lnTo>
                    <a:pt x="20827" y="0"/>
                  </a:lnTo>
                  <a:lnTo>
                    <a:pt x="28905" y="1636"/>
                  </a:lnTo>
                  <a:lnTo>
                    <a:pt x="35528" y="6100"/>
                  </a:lnTo>
                  <a:lnTo>
                    <a:pt x="40008" y="12720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20" y="40008"/>
                  </a:lnTo>
                  <a:lnTo>
                    <a:pt x="6100" y="35528"/>
                  </a:lnTo>
                  <a:lnTo>
                    <a:pt x="163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2402" y="2005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20"/>
                  </a:lnTo>
                  <a:lnTo>
                    <a:pt x="35528" y="6100"/>
                  </a:lnTo>
                  <a:lnTo>
                    <a:pt x="28905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2402" y="2005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05" y="1636"/>
                  </a:lnTo>
                  <a:lnTo>
                    <a:pt x="35528" y="6100"/>
                  </a:lnTo>
                  <a:lnTo>
                    <a:pt x="40008" y="12720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2216" y="209250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20"/>
                  </a:lnTo>
                  <a:lnTo>
                    <a:pt x="35528" y="6100"/>
                  </a:lnTo>
                  <a:lnTo>
                    <a:pt x="28905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2216" y="209250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05" y="1636"/>
                  </a:lnTo>
                  <a:lnTo>
                    <a:pt x="35528" y="6100"/>
                  </a:lnTo>
                  <a:lnTo>
                    <a:pt x="40008" y="12720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176" y="1242632"/>
              <a:ext cx="644421" cy="9809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19585" y="154935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827" y="0"/>
                  </a:moveTo>
                  <a:lnTo>
                    <a:pt x="12720" y="1636"/>
                  </a:lnTo>
                  <a:lnTo>
                    <a:pt x="6100" y="6100"/>
                  </a:lnTo>
                  <a:lnTo>
                    <a:pt x="1636" y="12720"/>
                  </a:lnTo>
                  <a:lnTo>
                    <a:pt x="0" y="20827"/>
                  </a:lnTo>
                  <a:lnTo>
                    <a:pt x="1636" y="28905"/>
                  </a:lnTo>
                  <a:lnTo>
                    <a:pt x="6100" y="35528"/>
                  </a:lnTo>
                  <a:lnTo>
                    <a:pt x="12720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20"/>
                  </a:lnTo>
                  <a:lnTo>
                    <a:pt x="35528" y="6100"/>
                  </a:lnTo>
                  <a:lnTo>
                    <a:pt x="28905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9585" y="154935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0" y="20827"/>
                  </a:moveTo>
                  <a:lnTo>
                    <a:pt x="1636" y="12720"/>
                  </a:lnTo>
                  <a:lnTo>
                    <a:pt x="6100" y="6100"/>
                  </a:lnTo>
                  <a:lnTo>
                    <a:pt x="12720" y="1636"/>
                  </a:lnTo>
                  <a:lnTo>
                    <a:pt x="20827" y="0"/>
                  </a:lnTo>
                  <a:lnTo>
                    <a:pt x="28905" y="1636"/>
                  </a:lnTo>
                  <a:lnTo>
                    <a:pt x="35528" y="6100"/>
                  </a:lnTo>
                  <a:lnTo>
                    <a:pt x="40008" y="12720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20" y="40008"/>
                  </a:lnTo>
                  <a:lnTo>
                    <a:pt x="6100" y="35528"/>
                  </a:lnTo>
                  <a:lnTo>
                    <a:pt x="163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2536" y="209250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20"/>
                  </a:lnTo>
                  <a:lnTo>
                    <a:pt x="35528" y="6100"/>
                  </a:lnTo>
                  <a:lnTo>
                    <a:pt x="28905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2536" y="209250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05" y="1636"/>
                  </a:lnTo>
                  <a:lnTo>
                    <a:pt x="35528" y="6100"/>
                  </a:lnTo>
                  <a:lnTo>
                    <a:pt x="40008" y="12720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4431" y="2257555"/>
              <a:ext cx="2882900" cy="49530"/>
            </a:xfrm>
            <a:custGeom>
              <a:avLst/>
              <a:gdLst/>
              <a:ahLst/>
              <a:cxnLst/>
              <a:rect l="l" t="t" r="r" b="b"/>
              <a:pathLst>
                <a:path w="2882900" h="49530">
                  <a:moveTo>
                    <a:pt x="0" y="0"/>
                  </a:moveTo>
                  <a:lnTo>
                    <a:pt x="2882880" y="0"/>
                  </a:lnTo>
                </a:path>
                <a:path w="2882900" h="49530">
                  <a:moveTo>
                    <a:pt x="0" y="0"/>
                  </a:moveTo>
                  <a:lnTo>
                    <a:pt x="0" y="49005"/>
                  </a:lnTo>
                </a:path>
                <a:path w="2882900" h="49530">
                  <a:moveTo>
                    <a:pt x="480457" y="0"/>
                  </a:moveTo>
                  <a:lnTo>
                    <a:pt x="480457" y="49005"/>
                  </a:lnTo>
                </a:path>
                <a:path w="2882900" h="49530">
                  <a:moveTo>
                    <a:pt x="960983" y="0"/>
                  </a:moveTo>
                  <a:lnTo>
                    <a:pt x="960983" y="49005"/>
                  </a:lnTo>
                </a:path>
                <a:path w="2882900" h="49530">
                  <a:moveTo>
                    <a:pt x="1441440" y="0"/>
                  </a:moveTo>
                  <a:lnTo>
                    <a:pt x="1441440" y="49005"/>
                  </a:lnTo>
                </a:path>
                <a:path w="2882900" h="49530">
                  <a:moveTo>
                    <a:pt x="1921897" y="0"/>
                  </a:moveTo>
                  <a:lnTo>
                    <a:pt x="1921897" y="49005"/>
                  </a:lnTo>
                </a:path>
                <a:path w="2882900" h="49530">
                  <a:moveTo>
                    <a:pt x="2402423" y="0"/>
                  </a:moveTo>
                  <a:lnTo>
                    <a:pt x="2402423" y="49005"/>
                  </a:lnTo>
                </a:path>
                <a:path w="2882900" h="49530">
                  <a:moveTo>
                    <a:pt x="2882880" y="0"/>
                  </a:moveTo>
                  <a:lnTo>
                    <a:pt x="2882880" y="49005"/>
                  </a:lnTo>
                </a:path>
              </a:pathLst>
            </a:custGeom>
            <a:ln w="5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4851" y="104963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827" y="0"/>
                  </a:moveTo>
                  <a:lnTo>
                    <a:pt x="12749" y="1646"/>
                  </a:lnTo>
                  <a:lnTo>
                    <a:pt x="6125" y="6125"/>
                  </a:lnTo>
                  <a:lnTo>
                    <a:pt x="1646" y="12749"/>
                  </a:lnTo>
                  <a:lnTo>
                    <a:pt x="0" y="20827"/>
                  </a:lnTo>
                  <a:lnTo>
                    <a:pt x="1646" y="28934"/>
                  </a:lnTo>
                  <a:lnTo>
                    <a:pt x="6125" y="35554"/>
                  </a:lnTo>
                  <a:lnTo>
                    <a:pt x="12749" y="40017"/>
                  </a:lnTo>
                  <a:lnTo>
                    <a:pt x="20827" y="41654"/>
                  </a:lnTo>
                  <a:lnTo>
                    <a:pt x="28934" y="40017"/>
                  </a:lnTo>
                  <a:lnTo>
                    <a:pt x="35554" y="35554"/>
                  </a:lnTo>
                  <a:lnTo>
                    <a:pt x="40017" y="28934"/>
                  </a:lnTo>
                  <a:lnTo>
                    <a:pt x="41654" y="20827"/>
                  </a:lnTo>
                  <a:lnTo>
                    <a:pt x="40017" y="12749"/>
                  </a:lnTo>
                  <a:lnTo>
                    <a:pt x="35554" y="6125"/>
                  </a:lnTo>
                  <a:lnTo>
                    <a:pt x="28934" y="164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4851" y="104963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0" y="20827"/>
                  </a:moveTo>
                  <a:lnTo>
                    <a:pt x="1646" y="12749"/>
                  </a:lnTo>
                  <a:lnTo>
                    <a:pt x="6125" y="6125"/>
                  </a:lnTo>
                  <a:lnTo>
                    <a:pt x="12749" y="1646"/>
                  </a:lnTo>
                  <a:lnTo>
                    <a:pt x="20827" y="0"/>
                  </a:lnTo>
                  <a:lnTo>
                    <a:pt x="28934" y="1646"/>
                  </a:lnTo>
                  <a:lnTo>
                    <a:pt x="35554" y="6125"/>
                  </a:lnTo>
                  <a:lnTo>
                    <a:pt x="40017" y="12749"/>
                  </a:lnTo>
                  <a:lnTo>
                    <a:pt x="41654" y="20827"/>
                  </a:lnTo>
                  <a:lnTo>
                    <a:pt x="40017" y="28934"/>
                  </a:lnTo>
                  <a:lnTo>
                    <a:pt x="35554" y="35554"/>
                  </a:lnTo>
                  <a:lnTo>
                    <a:pt x="28934" y="40017"/>
                  </a:lnTo>
                  <a:lnTo>
                    <a:pt x="20827" y="41654"/>
                  </a:lnTo>
                  <a:lnTo>
                    <a:pt x="12749" y="40017"/>
                  </a:lnTo>
                  <a:lnTo>
                    <a:pt x="6125" y="35554"/>
                  </a:lnTo>
                  <a:lnTo>
                    <a:pt x="1646" y="28934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7362" y="146244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20827" y="0"/>
                  </a:moveTo>
                  <a:lnTo>
                    <a:pt x="12749" y="1646"/>
                  </a:lnTo>
                  <a:lnTo>
                    <a:pt x="6125" y="6125"/>
                  </a:lnTo>
                  <a:lnTo>
                    <a:pt x="1646" y="12749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49"/>
                  </a:lnTo>
                  <a:lnTo>
                    <a:pt x="35554" y="6125"/>
                  </a:lnTo>
                  <a:lnTo>
                    <a:pt x="28934" y="164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7362" y="146244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0" y="20827"/>
                  </a:moveTo>
                  <a:lnTo>
                    <a:pt x="1646" y="12749"/>
                  </a:lnTo>
                  <a:lnTo>
                    <a:pt x="6125" y="6125"/>
                  </a:lnTo>
                  <a:lnTo>
                    <a:pt x="12749" y="1646"/>
                  </a:lnTo>
                  <a:lnTo>
                    <a:pt x="20827" y="0"/>
                  </a:lnTo>
                  <a:lnTo>
                    <a:pt x="28934" y="1646"/>
                  </a:lnTo>
                  <a:lnTo>
                    <a:pt x="35554" y="6125"/>
                  </a:lnTo>
                  <a:lnTo>
                    <a:pt x="40017" y="12749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06122" y="215763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27" y="0"/>
                  </a:moveTo>
                  <a:lnTo>
                    <a:pt x="12720" y="1646"/>
                  </a:lnTo>
                  <a:lnTo>
                    <a:pt x="6100" y="6125"/>
                  </a:lnTo>
                  <a:lnTo>
                    <a:pt x="1636" y="12749"/>
                  </a:lnTo>
                  <a:lnTo>
                    <a:pt x="0" y="20827"/>
                  </a:lnTo>
                  <a:lnTo>
                    <a:pt x="1636" y="28905"/>
                  </a:lnTo>
                  <a:lnTo>
                    <a:pt x="6100" y="35528"/>
                  </a:lnTo>
                  <a:lnTo>
                    <a:pt x="12720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49"/>
                  </a:lnTo>
                  <a:lnTo>
                    <a:pt x="35528" y="6125"/>
                  </a:lnTo>
                  <a:lnTo>
                    <a:pt x="28905" y="164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06122" y="215763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827"/>
                  </a:moveTo>
                  <a:lnTo>
                    <a:pt x="1636" y="12749"/>
                  </a:lnTo>
                  <a:lnTo>
                    <a:pt x="6100" y="6125"/>
                  </a:lnTo>
                  <a:lnTo>
                    <a:pt x="12720" y="1646"/>
                  </a:lnTo>
                  <a:lnTo>
                    <a:pt x="20827" y="0"/>
                  </a:lnTo>
                  <a:lnTo>
                    <a:pt x="28905" y="1646"/>
                  </a:lnTo>
                  <a:lnTo>
                    <a:pt x="35528" y="6125"/>
                  </a:lnTo>
                  <a:lnTo>
                    <a:pt x="40008" y="12749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20" y="40008"/>
                  </a:lnTo>
                  <a:lnTo>
                    <a:pt x="6100" y="35528"/>
                  </a:lnTo>
                  <a:lnTo>
                    <a:pt x="163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7425" y="897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20827" y="0"/>
                  </a:moveTo>
                  <a:lnTo>
                    <a:pt x="12749" y="1646"/>
                  </a:lnTo>
                  <a:lnTo>
                    <a:pt x="6125" y="6125"/>
                  </a:lnTo>
                  <a:lnTo>
                    <a:pt x="1646" y="12749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05" y="40008"/>
                  </a:lnTo>
                  <a:lnTo>
                    <a:pt x="35528" y="35528"/>
                  </a:lnTo>
                  <a:lnTo>
                    <a:pt x="40008" y="28905"/>
                  </a:lnTo>
                  <a:lnTo>
                    <a:pt x="41654" y="20827"/>
                  </a:lnTo>
                  <a:lnTo>
                    <a:pt x="40008" y="12749"/>
                  </a:lnTo>
                  <a:lnTo>
                    <a:pt x="35528" y="6125"/>
                  </a:lnTo>
                  <a:lnTo>
                    <a:pt x="28905" y="164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7425" y="897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09" h="41909">
                  <a:moveTo>
                    <a:pt x="0" y="20827"/>
                  </a:moveTo>
                  <a:lnTo>
                    <a:pt x="1646" y="12749"/>
                  </a:lnTo>
                  <a:lnTo>
                    <a:pt x="6125" y="6125"/>
                  </a:lnTo>
                  <a:lnTo>
                    <a:pt x="12749" y="1646"/>
                  </a:lnTo>
                  <a:lnTo>
                    <a:pt x="20827" y="0"/>
                  </a:lnTo>
                  <a:lnTo>
                    <a:pt x="28905" y="1646"/>
                  </a:lnTo>
                  <a:lnTo>
                    <a:pt x="35528" y="6125"/>
                  </a:lnTo>
                  <a:lnTo>
                    <a:pt x="40008" y="12749"/>
                  </a:lnTo>
                  <a:lnTo>
                    <a:pt x="41654" y="20827"/>
                  </a:lnTo>
                  <a:lnTo>
                    <a:pt x="40008" y="28905"/>
                  </a:lnTo>
                  <a:lnTo>
                    <a:pt x="35528" y="35528"/>
                  </a:lnTo>
                  <a:lnTo>
                    <a:pt x="28905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54848" y="198387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20"/>
                  </a:lnTo>
                  <a:lnTo>
                    <a:pt x="35554" y="6100"/>
                  </a:lnTo>
                  <a:lnTo>
                    <a:pt x="28934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54848" y="198387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34" y="1636"/>
                  </a:lnTo>
                  <a:lnTo>
                    <a:pt x="35554" y="6100"/>
                  </a:lnTo>
                  <a:lnTo>
                    <a:pt x="40017" y="12720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48194" y="2005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20"/>
                  </a:lnTo>
                  <a:lnTo>
                    <a:pt x="35554" y="6100"/>
                  </a:lnTo>
                  <a:lnTo>
                    <a:pt x="28934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8194" y="200558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34" y="1636"/>
                  </a:lnTo>
                  <a:lnTo>
                    <a:pt x="35554" y="6100"/>
                  </a:lnTo>
                  <a:lnTo>
                    <a:pt x="40017" y="12720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833" y="708983"/>
              <a:ext cx="3362325" cy="1548765"/>
            </a:xfrm>
            <a:custGeom>
              <a:avLst/>
              <a:gdLst/>
              <a:ahLst/>
              <a:cxnLst/>
              <a:rect l="l" t="t" r="r" b="b"/>
              <a:pathLst>
                <a:path w="3362325" h="1548764">
                  <a:moveTo>
                    <a:pt x="49005" y="1426058"/>
                  </a:moveTo>
                  <a:lnTo>
                    <a:pt x="49005" y="122513"/>
                  </a:lnTo>
                </a:path>
                <a:path w="3362325" h="1548764">
                  <a:moveTo>
                    <a:pt x="49005" y="1426058"/>
                  </a:moveTo>
                  <a:lnTo>
                    <a:pt x="0" y="1426058"/>
                  </a:lnTo>
                </a:path>
                <a:path w="3362325" h="1548764">
                  <a:moveTo>
                    <a:pt x="49005" y="1208800"/>
                  </a:moveTo>
                  <a:lnTo>
                    <a:pt x="0" y="1208800"/>
                  </a:lnTo>
                </a:path>
                <a:path w="3362325" h="1548764">
                  <a:moveTo>
                    <a:pt x="49005" y="991543"/>
                  </a:moveTo>
                  <a:lnTo>
                    <a:pt x="0" y="991543"/>
                  </a:lnTo>
                </a:path>
                <a:path w="3362325" h="1548764">
                  <a:moveTo>
                    <a:pt x="49005" y="774285"/>
                  </a:moveTo>
                  <a:lnTo>
                    <a:pt x="0" y="774285"/>
                  </a:lnTo>
                </a:path>
                <a:path w="3362325" h="1548764">
                  <a:moveTo>
                    <a:pt x="49005" y="557028"/>
                  </a:moveTo>
                  <a:lnTo>
                    <a:pt x="0" y="557028"/>
                  </a:lnTo>
                </a:path>
                <a:path w="3362325" h="1548764">
                  <a:moveTo>
                    <a:pt x="49005" y="339771"/>
                  </a:moveTo>
                  <a:lnTo>
                    <a:pt x="0" y="339771"/>
                  </a:lnTo>
                </a:path>
                <a:path w="3362325" h="1548764">
                  <a:moveTo>
                    <a:pt x="49005" y="122513"/>
                  </a:moveTo>
                  <a:lnTo>
                    <a:pt x="0" y="122513"/>
                  </a:lnTo>
                </a:path>
                <a:path w="3362325" h="1548764">
                  <a:moveTo>
                    <a:pt x="49005" y="1548571"/>
                  </a:moveTo>
                  <a:lnTo>
                    <a:pt x="3361772" y="1548571"/>
                  </a:lnTo>
                  <a:lnTo>
                    <a:pt x="3361772" y="0"/>
                  </a:lnTo>
                  <a:lnTo>
                    <a:pt x="49005" y="0"/>
                  </a:lnTo>
                  <a:lnTo>
                    <a:pt x="49005" y="1548571"/>
                  </a:lnTo>
                </a:path>
              </a:pathLst>
            </a:custGeom>
            <a:ln w="5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1061" y="74553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20827" y="0"/>
                  </a:moveTo>
                  <a:lnTo>
                    <a:pt x="12749" y="1636"/>
                  </a:lnTo>
                  <a:lnTo>
                    <a:pt x="6125" y="6100"/>
                  </a:lnTo>
                  <a:lnTo>
                    <a:pt x="1646" y="12720"/>
                  </a:lnTo>
                  <a:lnTo>
                    <a:pt x="0" y="20827"/>
                  </a:lnTo>
                  <a:lnTo>
                    <a:pt x="1646" y="28905"/>
                  </a:lnTo>
                  <a:lnTo>
                    <a:pt x="6125" y="35528"/>
                  </a:lnTo>
                  <a:lnTo>
                    <a:pt x="12749" y="40008"/>
                  </a:lnTo>
                  <a:lnTo>
                    <a:pt x="20827" y="41654"/>
                  </a:lnTo>
                  <a:lnTo>
                    <a:pt x="28934" y="40008"/>
                  </a:lnTo>
                  <a:lnTo>
                    <a:pt x="35554" y="35528"/>
                  </a:lnTo>
                  <a:lnTo>
                    <a:pt x="40017" y="28905"/>
                  </a:lnTo>
                  <a:lnTo>
                    <a:pt x="41654" y="20827"/>
                  </a:lnTo>
                  <a:lnTo>
                    <a:pt x="40017" y="12720"/>
                  </a:lnTo>
                  <a:lnTo>
                    <a:pt x="35554" y="6100"/>
                  </a:lnTo>
                  <a:lnTo>
                    <a:pt x="28934" y="1636"/>
                  </a:lnTo>
                  <a:lnTo>
                    <a:pt x="20827" y="0"/>
                  </a:lnTo>
                  <a:close/>
                </a:path>
              </a:pathLst>
            </a:custGeom>
            <a:solidFill>
              <a:srgbClr val="F05133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1061" y="745533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09">
                  <a:moveTo>
                    <a:pt x="0" y="20827"/>
                  </a:moveTo>
                  <a:lnTo>
                    <a:pt x="1646" y="12720"/>
                  </a:lnTo>
                  <a:lnTo>
                    <a:pt x="6125" y="6100"/>
                  </a:lnTo>
                  <a:lnTo>
                    <a:pt x="12749" y="1636"/>
                  </a:lnTo>
                  <a:lnTo>
                    <a:pt x="20827" y="0"/>
                  </a:lnTo>
                  <a:lnTo>
                    <a:pt x="28934" y="1636"/>
                  </a:lnTo>
                  <a:lnTo>
                    <a:pt x="35554" y="6100"/>
                  </a:lnTo>
                  <a:lnTo>
                    <a:pt x="40017" y="12720"/>
                  </a:lnTo>
                  <a:lnTo>
                    <a:pt x="41654" y="20827"/>
                  </a:lnTo>
                  <a:lnTo>
                    <a:pt x="40017" y="28905"/>
                  </a:lnTo>
                  <a:lnTo>
                    <a:pt x="35554" y="35528"/>
                  </a:lnTo>
                  <a:lnTo>
                    <a:pt x="28934" y="40008"/>
                  </a:lnTo>
                  <a:lnTo>
                    <a:pt x="20827" y="41654"/>
                  </a:lnTo>
                  <a:lnTo>
                    <a:pt x="12749" y="40008"/>
                  </a:lnTo>
                  <a:lnTo>
                    <a:pt x="6125" y="35528"/>
                  </a:lnTo>
                  <a:lnTo>
                    <a:pt x="1646" y="28905"/>
                  </a:lnTo>
                  <a:lnTo>
                    <a:pt x="0" y="20827"/>
                  </a:lnTo>
                </a:path>
              </a:pathLst>
            </a:custGeom>
            <a:ln w="5104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1838" y="1468295"/>
              <a:ext cx="3312795" cy="307340"/>
            </a:xfrm>
            <a:custGeom>
              <a:avLst/>
              <a:gdLst/>
              <a:ahLst/>
              <a:cxnLst/>
              <a:rect l="l" t="t" r="r" b="b"/>
              <a:pathLst>
                <a:path w="3312795" h="307339">
                  <a:moveTo>
                    <a:pt x="0" y="306964"/>
                  </a:moveTo>
                  <a:lnTo>
                    <a:pt x="3312767" y="0"/>
                  </a:lnTo>
                </a:path>
              </a:pathLst>
            </a:custGeom>
            <a:ln w="5104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1838" y="1564673"/>
              <a:ext cx="2254885" cy="693420"/>
            </a:xfrm>
            <a:custGeom>
              <a:avLst/>
              <a:gdLst/>
              <a:ahLst/>
              <a:cxnLst/>
              <a:rect l="l" t="t" r="r" b="b"/>
              <a:pathLst>
                <a:path w="2254885" h="693419">
                  <a:moveTo>
                    <a:pt x="0" y="0"/>
                  </a:moveTo>
                  <a:lnTo>
                    <a:pt x="2254577" y="692882"/>
                  </a:lnTo>
                </a:path>
              </a:pathLst>
            </a:custGeom>
            <a:ln w="5104">
              <a:solidFill>
                <a:srgbClr val="4C72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3600" y="2339599"/>
            <a:ext cx="1619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34125" y="2339599"/>
            <a:ext cx="1619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300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2017" y="2339599"/>
            <a:ext cx="1452880" cy="32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  <a:tabLst>
                <a:tab pos="715645" algn="l"/>
                <a:tab pos="1195705" algn="l"/>
              </a:tabLst>
            </a:pPr>
            <a:r>
              <a:rPr sz="650" spc="-5" dirty="0">
                <a:latin typeface="Arial"/>
                <a:cs typeface="Arial"/>
              </a:rPr>
              <a:t>400	500	600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-5" dirty="0">
                <a:latin typeface="Arial"/>
                <a:cs typeface="Arial"/>
              </a:rPr>
              <a:t>Doctors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(per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100,000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members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of</a:t>
            </a:r>
            <a:r>
              <a:rPr sz="650" spc="-10" dirty="0">
                <a:latin typeface="Arial"/>
                <a:cs typeface="Arial"/>
              </a:rPr>
              <a:t> pop.)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56023" y="2339599"/>
            <a:ext cx="1619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700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6481" y="2339599"/>
            <a:ext cx="1619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7586" y="2099583"/>
            <a:ext cx="116839" cy="711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7586" y="1882325"/>
            <a:ext cx="116839" cy="711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7586" y="1665136"/>
            <a:ext cx="116839" cy="711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7586" y="1447878"/>
            <a:ext cx="116839" cy="711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7586" y="773347"/>
            <a:ext cx="116839" cy="5283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207010" algn="l"/>
              </a:tabLst>
            </a:pPr>
            <a:r>
              <a:rPr sz="650" dirty="0">
                <a:latin typeface="Arial"/>
                <a:cs typeface="Arial"/>
              </a:rPr>
              <a:t>9	10     </a:t>
            </a:r>
            <a:r>
              <a:rPr sz="650" spc="-9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11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00298" y="434308"/>
            <a:ext cx="203644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Infant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Mortality</a:t>
            </a:r>
            <a:r>
              <a:rPr sz="750" b="1" spc="-10" dirty="0">
                <a:latin typeface="Arial"/>
                <a:cs typeface="Arial"/>
              </a:rPr>
              <a:t> by </a:t>
            </a:r>
            <a:r>
              <a:rPr sz="750" b="1" dirty="0">
                <a:latin typeface="Arial"/>
                <a:cs typeface="Arial"/>
              </a:rPr>
              <a:t>Number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of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spc="-5" dirty="0">
                <a:latin typeface="Arial"/>
                <a:cs typeface="Arial"/>
              </a:rPr>
              <a:t>Doctors </a:t>
            </a:r>
            <a:r>
              <a:rPr sz="750" b="1" dirty="0">
                <a:latin typeface="Arial"/>
                <a:cs typeface="Arial"/>
              </a:rPr>
              <a:t>(2010)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1565" y="1202351"/>
            <a:ext cx="116839" cy="56197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spc="-10" dirty="0">
                <a:latin typeface="Arial"/>
                <a:cs typeface="Arial"/>
              </a:rPr>
              <a:t>Infant</a:t>
            </a:r>
            <a:r>
              <a:rPr sz="650" spc="-3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Mortality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294" y="2767485"/>
            <a:ext cx="3681095" cy="4305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red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model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fit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51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observations.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007F00"/>
                </a:solidFill>
                <a:latin typeface="Tahoma"/>
                <a:cs typeface="Tahoma"/>
              </a:rPr>
              <a:t>green</a:t>
            </a:r>
            <a:r>
              <a:rPr sz="900" spc="30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model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5" dirty="0">
                <a:latin typeface="Tahoma"/>
                <a:cs typeface="Tahoma"/>
              </a:rPr>
              <a:t>fit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50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observations,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excluding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red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point.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335028" y="3075468"/>
            <a:ext cx="330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rebuchet MS"/>
                <a:cs typeface="Trebuchet MS"/>
              </a:rPr>
              <a:t>34</a:t>
            </a:r>
            <a:r>
              <a:rPr sz="800" spc="-10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/</a:t>
            </a:r>
            <a:r>
              <a:rPr sz="800" spc="-10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40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35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112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Infant</a:t>
            </a:r>
            <a:r>
              <a:rPr spc="190" dirty="0"/>
              <a:t> </a:t>
            </a:r>
            <a:r>
              <a:rPr spc="165" dirty="0"/>
              <a:t>mortality</a:t>
            </a:r>
            <a:r>
              <a:rPr spc="190" dirty="0"/>
              <a:t> </a:t>
            </a:r>
            <a:r>
              <a:rPr spc="90" dirty="0"/>
              <a:t>and</a:t>
            </a:r>
            <a:r>
              <a:rPr spc="190" dirty="0"/>
              <a:t> </a:t>
            </a:r>
            <a:r>
              <a:rPr spc="70" dirty="0"/>
              <a:t>number</a:t>
            </a:r>
            <a:r>
              <a:rPr spc="195" dirty="0"/>
              <a:t> </a:t>
            </a:r>
            <a:r>
              <a:rPr spc="220" dirty="0"/>
              <a:t>of</a:t>
            </a:r>
            <a:r>
              <a:rPr spc="190" dirty="0"/>
              <a:t> </a:t>
            </a:r>
            <a:r>
              <a:rPr spc="175" dirty="0"/>
              <a:t>doctors.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376504"/>
            <a:ext cx="5116195" cy="265430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930"/>
              </a:lnSpc>
            </a:pPr>
            <a:r>
              <a:rPr sz="800" i="1" spc="95" dirty="0">
                <a:solidFill>
                  <a:srgbClr val="8E5902"/>
                </a:solidFill>
                <a:latin typeface="Palatino Linotype"/>
                <a:cs typeface="Palatino Linotype"/>
              </a:rPr>
              <a:t>#identify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8E5902"/>
                </a:solidFill>
                <a:latin typeface="Palatino Linotype"/>
                <a:cs typeface="Palatino Linotype"/>
              </a:rPr>
              <a:t>the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8E5902"/>
                </a:solidFill>
                <a:latin typeface="Palatino Linotype"/>
                <a:cs typeface="Palatino Linotype"/>
              </a:rPr>
              <a:t>influential</a:t>
            </a:r>
            <a:r>
              <a:rPr sz="800" i="1" spc="20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80" dirty="0">
                <a:solidFill>
                  <a:srgbClr val="8E5902"/>
                </a:solidFill>
                <a:latin typeface="Palatino Linotype"/>
                <a:cs typeface="Palatino Linotype"/>
              </a:rPr>
              <a:t>point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</a:pPr>
            <a:r>
              <a:rPr sz="800" spc="50" dirty="0">
                <a:latin typeface="Palatino Linotype"/>
                <a:cs typeface="Palatino Linotype"/>
              </a:rPr>
              <a:t>census.</a:t>
            </a:r>
            <a:r>
              <a:rPr sz="800" spc="50" dirty="0">
                <a:solidFill>
                  <a:srgbClr val="0000CE"/>
                </a:solidFill>
                <a:latin typeface="Palatino Linotype"/>
                <a:cs typeface="Palatino Linotype"/>
              </a:rPr>
              <a:t>2010</a:t>
            </a:r>
            <a:r>
              <a:rPr sz="800" b="1" spc="5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50" dirty="0">
                <a:latin typeface="Palatino Linotype"/>
                <a:cs typeface="Palatino Linotype"/>
              </a:rPr>
              <a:t>state[census.</a:t>
            </a:r>
            <a:r>
              <a:rPr sz="800" spc="50" dirty="0">
                <a:solidFill>
                  <a:srgbClr val="0000CE"/>
                </a:solidFill>
                <a:latin typeface="Palatino Linotype"/>
                <a:cs typeface="Palatino Linotype"/>
              </a:rPr>
              <a:t>2010</a:t>
            </a:r>
            <a:r>
              <a:rPr sz="800" b="1" spc="5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50" dirty="0">
                <a:latin typeface="Palatino Linotype"/>
                <a:cs typeface="Palatino Linotype"/>
              </a:rPr>
              <a:t>doctors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b="1" spc="15" dirty="0">
                <a:solidFill>
                  <a:srgbClr val="CE5B00"/>
                </a:solidFill>
                <a:latin typeface="Palatino Linotype"/>
                <a:cs typeface="Palatino Linotype"/>
              </a:rPr>
              <a:t>&gt;  </a:t>
            </a:r>
            <a:r>
              <a:rPr sz="800" spc="55" dirty="0">
                <a:solidFill>
                  <a:srgbClr val="0000CE"/>
                </a:solidFill>
                <a:latin typeface="Palatino Linotype"/>
                <a:cs typeface="Palatino Linotype"/>
              </a:rPr>
              <a:t>700</a:t>
            </a:r>
            <a:r>
              <a:rPr sz="800" spc="55" dirty="0">
                <a:latin typeface="Palatino Linotype"/>
                <a:cs typeface="Palatino Linotype"/>
              </a:rPr>
              <a:t>]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94" y="837449"/>
            <a:ext cx="5137785" cy="216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spc="110" dirty="0">
                <a:latin typeface="Palatino Linotype"/>
                <a:cs typeface="Palatino Linotype"/>
              </a:rPr>
              <a:t>[1]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spc="95" dirty="0">
                <a:latin typeface="Palatino Linotype"/>
                <a:cs typeface="Palatino Linotype"/>
              </a:rPr>
              <a:t>"District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of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Columbia"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Palatino Linotype"/>
              <a:cs typeface="Palatino Linotype"/>
            </a:endParaRPr>
          </a:p>
          <a:p>
            <a:pPr marL="88900" marR="17145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point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marked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corresponds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District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Columbia,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were 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approximately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800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doctors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100,000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members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infant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mortality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rate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11.3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1,000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births.</a:t>
            </a:r>
            <a:endParaRPr sz="1000">
              <a:latin typeface="Tahoma"/>
              <a:cs typeface="Tahoma"/>
            </a:endParaRPr>
          </a:p>
          <a:p>
            <a:pPr marL="365760" marR="196215" indent="-132715">
              <a:lnSpc>
                <a:spcPct val="100000"/>
              </a:lnSpc>
              <a:spcBef>
                <a:spcPts val="118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000" spc="-5" dirty="0">
                <a:latin typeface="Tahoma"/>
                <a:cs typeface="Tahoma"/>
              </a:rPr>
              <a:t>This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leverage,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since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800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variable,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doctors.</a:t>
            </a:r>
            <a:endParaRPr sz="1000">
              <a:latin typeface="Tahoma"/>
              <a:cs typeface="Tahoma"/>
            </a:endParaRPr>
          </a:p>
          <a:p>
            <a:pPr marL="365760" marR="52069" indent="-13271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000" spc="-5" dirty="0">
                <a:latin typeface="Tahoma"/>
                <a:cs typeface="Tahoma"/>
              </a:rPr>
              <a:t>This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outlier,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since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unusually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3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-value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paired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6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high 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-value;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other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points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show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negative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higher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-values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tend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low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-values.</a:t>
            </a:r>
            <a:endParaRPr sz="1000">
              <a:latin typeface="Tahoma"/>
              <a:cs typeface="Tahoma"/>
            </a:endParaRPr>
          </a:p>
          <a:p>
            <a:pPr marL="365760" marR="30480" indent="-132715">
              <a:lnSpc>
                <a:spcPct val="100000"/>
              </a:lnSpc>
              <a:spcBef>
                <a:spcPts val="580"/>
              </a:spcBef>
              <a:buClr>
                <a:srgbClr val="3333B2"/>
              </a:buClr>
              <a:buFont typeface="Lucida Sans Unicode"/>
              <a:buChar char="•"/>
              <a:tabLst>
                <a:tab pos="36639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observation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influential;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its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inclusion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substantially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affects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coefficients,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reversing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sign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slope.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36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50085" y="1316314"/>
            <a:ext cx="2459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Statistical</a:t>
            </a:r>
            <a:r>
              <a:rPr sz="1400" spc="1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inference</a:t>
            </a:r>
            <a:r>
              <a:rPr sz="1400" spc="13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</a:t>
            </a:r>
            <a:r>
              <a:rPr sz="1400" spc="14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37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435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</a:t>
            </a:r>
            <a:r>
              <a:rPr spc="185" dirty="0"/>
              <a:t> </a:t>
            </a:r>
            <a:r>
              <a:rPr spc="90" dirty="0"/>
              <a:t>model</a:t>
            </a:r>
            <a:r>
              <a:rPr spc="190" dirty="0"/>
              <a:t> </a:t>
            </a:r>
            <a:r>
              <a:rPr spc="240" dirty="0"/>
              <a:t>for</a:t>
            </a:r>
            <a:r>
              <a:rPr spc="190" dirty="0"/>
              <a:t> </a:t>
            </a:r>
            <a:r>
              <a:rPr spc="185" dirty="0"/>
              <a:t>statistical</a:t>
            </a:r>
            <a:r>
              <a:rPr spc="190" dirty="0"/>
              <a:t> </a:t>
            </a:r>
            <a:r>
              <a:rPr spc="15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08613"/>
            <a:ext cx="5053330" cy="1265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39395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observed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10" dirty="0">
                <a:latin typeface="Arial"/>
                <a:cs typeface="Arial"/>
              </a:rPr>
              <a:t>y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assumed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have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randomly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sampled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explanatory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175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follow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population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62865" algn="ctr">
              <a:lnSpc>
                <a:spcPct val="100000"/>
              </a:lnSpc>
              <a:spcBef>
                <a:spcPts val="985"/>
              </a:spcBef>
            </a:pPr>
            <a:r>
              <a:rPr sz="1000" i="1" spc="-5" dirty="0">
                <a:latin typeface="Arial"/>
                <a:cs typeface="Arial"/>
              </a:rPr>
              <a:t>Y 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baseline="-11904" dirty="0">
                <a:latin typeface="Trebuchet MS"/>
                <a:cs typeface="Trebuchet MS"/>
              </a:rPr>
              <a:t>0</a:t>
            </a:r>
            <a:r>
              <a:rPr sz="1050" spc="89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spc="75" baseline="-11904" dirty="0">
                <a:latin typeface="Trebuchet MS"/>
                <a:cs typeface="Trebuchet MS"/>
              </a:rPr>
              <a:t>1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E,</a:t>
            </a:r>
            <a:endParaRPr sz="1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000" spc="-60" dirty="0">
                <a:latin typeface="Tahoma"/>
                <a:cs typeface="Tahoma"/>
              </a:rPr>
              <a:t>where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85" dirty="0">
                <a:latin typeface="Calibri"/>
                <a:cs typeface="Calibri"/>
              </a:rPr>
              <a:t>E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∼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55" dirty="0">
                <a:latin typeface="Arial"/>
                <a:cs typeface="Arial"/>
              </a:rPr>
              <a:t>N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0" dirty="0">
                <a:latin typeface="Calibri"/>
                <a:cs typeface="Calibri"/>
              </a:rPr>
              <a:t>σ</a:t>
            </a:r>
            <a:r>
              <a:rPr sz="1000" spc="-5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590"/>
              </a:spcBef>
            </a:pPr>
            <a:r>
              <a:rPr sz="1000" spc="-35" dirty="0">
                <a:latin typeface="Tahoma"/>
                <a:cs typeface="Tahoma"/>
              </a:rPr>
              <a:t>Under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assumption,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slope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intercept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line,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b</a:t>
            </a:r>
            <a:r>
              <a:rPr sz="1050" spc="-37" baseline="-11904" dirty="0">
                <a:latin typeface="Trebuchet MS"/>
                <a:cs typeface="Trebuchet MS"/>
              </a:rPr>
              <a:t>0</a:t>
            </a:r>
            <a:r>
              <a:rPr sz="1050" spc="-7" baseline="-11904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Trebuchet MS"/>
                <a:cs typeface="Trebuchet MS"/>
              </a:rPr>
              <a:t>1</a:t>
            </a:r>
            <a:r>
              <a:rPr sz="1000" spc="-1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estimates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population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parameters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15" dirty="0">
                <a:latin typeface="Calibri"/>
                <a:cs typeface="Calibri"/>
              </a:rPr>
              <a:t>β</a:t>
            </a:r>
            <a:r>
              <a:rPr sz="1050" spc="22" baseline="-11904" dirty="0">
                <a:latin typeface="Trebuchet MS"/>
                <a:cs typeface="Trebuchet MS"/>
              </a:rPr>
              <a:t>0</a:t>
            </a:r>
            <a:r>
              <a:rPr sz="1050" spc="254" baseline="-11904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15" dirty="0">
                <a:latin typeface="Calibri"/>
                <a:cs typeface="Calibri"/>
              </a:rPr>
              <a:t>β</a:t>
            </a:r>
            <a:r>
              <a:rPr sz="1050" spc="22" baseline="-11904" dirty="0">
                <a:latin typeface="Trebuchet MS"/>
                <a:cs typeface="Trebuchet MS"/>
              </a:rPr>
              <a:t>1</a:t>
            </a:r>
            <a:r>
              <a:rPr sz="1000" spc="15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092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Hypothesis</a:t>
            </a:r>
            <a:r>
              <a:rPr spc="175" dirty="0"/>
              <a:t> </a:t>
            </a:r>
            <a:r>
              <a:rPr spc="170" dirty="0"/>
              <a:t>testing</a:t>
            </a:r>
            <a:r>
              <a:rPr spc="180" dirty="0"/>
              <a:t> </a:t>
            </a:r>
            <a:r>
              <a:rPr spc="45" dirty="0"/>
              <a:t>in</a:t>
            </a:r>
            <a:r>
              <a:rPr spc="175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952500">
              <a:lnSpc>
                <a:spcPct val="149400"/>
              </a:lnSpc>
              <a:spcBef>
                <a:spcPts val="100"/>
              </a:spcBef>
            </a:pPr>
            <a:r>
              <a:rPr spc="-60" dirty="0"/>
              <a:t>Inference</a:t>
            </a:r>
            <a:r>
              <a:rPr spc="20" dirty="0"/>
              <a:t> </a:t>
            </a:r>
            <a:r>
              <a:rPr spc="-20" dirty="0"/>
              <a:t>in</a:t>
            </a:r>
            <a:r>
              <a:rPr spc="25" dirty="0"/>
              <a:t> </a:t>
            </a:r>
            <a:r>
              <a:rPr spc="-50" dirty="0"/>
              <a:t>a</a:t>
            </a:r>
            <a:r>
              <a:rPr spc="25" dirty="0"/>
              <a:t> </a:t>
            </a:r>
            <a:r>
              <a:rPr spc="-55" dirty="0"/>
              <a:t>regression</a:t>
            </a:r>
            <a:r>
              <a:rPr spc="20" dirty="0"/>
              <a:t> </a:t>
            </a:r>
            <a:r>
              <a:rPr spc="-30" dirty="0"/>
              <a:t>context</a:t>
            </a:r>
            <a:r>
              <a:rPr spc="25" dirty="0"/>
              <a:t> </a:t>
            </a:r>
            <a:r>
              <a:rPr spc="-35" dirty="0"/>
              <a:t>is</a:t>
            </a:r>
            <a:r>
              <a:rPr spc="25" dirty="0"/>
              <a:t> </a:t>
            </a:r>
            <a:r>
              <a:rPr spc="-35" dirty="0"/>
              <a:t>usually</a:t>
            </a:r>
            <a:r>
              <a:rPr spc="25" dirty="0"/>
              <a:t> </a:t>
            </a:r>
            <a:r>
              <a:rPr spc="-30" dirty="0"/>
              <a:t>about</a:t>
            </a:r>
            <a:r>
              <a:rPr spc="30" dirty="0"/>
              <a:t> </a:t>
            </a:r>
            <a:r>
              <a:rPr spc="-35" dirty="0"/>
              <a:t>the</a:t>
            </a:r>
            <a:r>
              <a:rPr spc="25" dirty="0"/>
              <a:t> </a:t>
            </a:r>
            <a:r>
              <a:rPr spc="-40" dirty="0"/>
              <a:t>slope</a:t>
            </a:r>
            <a:r>
              <a:rPr spc="25" dirty="0"/>
              <a:t> </a:t>
            </a:r>
            <a:r>
              <a:rPr spc="-50" dirty="0"/>
              <a:t>parameter,</a:t>
            </a:r>
            <a:r>
              <a:rPr spc="25" dirty="0"/>
              <a:t> </a:t>
            </a:r>
            <a:r>
              <a:rPr i="1" spc="15" dirty="0">
                <a:latin typeface="Calibri"/>
                <a:cs typeface="Calibri"/>
              </a:rPr>
              <a:t>β</a:t>
            </a:r>
            <a:r>
              <a:rPr sz="1050" spc="22" baseline="-11904" dirty="0">
                <a:latin typeface="Trebuchet MS"/>
                <a:cs typeface="Trebuchet MS"/>
              </a:rPr>
              <a:t>1</a:t>
            </a:r>
            <a:r>
              <a:rPr sz="1000" spc="15" dirty="0"/>
              <a:t>. </a:t>
            </a:r>
            <a:r>
              <a:rPr sz="1000" spc="-295" dirty="0"/>
              <a:t> </a:t>
            </a:r>
            <a:r>
              <a:rPr sz="1000" spc="-15" dirty="0"/>
              <a:t>The</a:t>
            </a:r>
            <a:r>
              <a:rPr sz="1000" spc="20" dirty="0"/>
              <a:t> </a:t>
            </a:r>
            <a:r>
              <a:rPr sz="1000" spc="-25" dirty="0"/>
              <a:t>null</a:t>
            </a:r>
            <a:r>
              <a:rPr sz="1000" spc="25" dirty="0"/>
              <a:t> </a:t>
            </a:r>
            <a:r>
              <a:rPr sz="1000" spc="-40" dirty="0"/>
              <a:t>hypothesis</a:t>
            </a:r>
            <a:r>
              <a:rPr sz="1000" spc="25" dirty="0"/>
              <a:t> </a:t>
            </a:r>
            <a:r>
              <a:rPr sz="1000" spc="-35" dirty="0"/>
              <a:t>is</a:t>
            </a:r>
            <a:r>
              <a:rPr sz="1000" spc="25" dirty="0"/>
              <a:t> </a:t>
            </a:r>
            <a:r>
              <a:rPr sz="1000" spc="-35" dirty="0"/>
              <a:t>most</a:t>
            </a:r>
            <a:r>
              <a:rPr sz="1000" spc="20" dirty="0"/>
              <a:t> </a:t>
            </a:r>
            <a:r>
              <a:rPr sz="1000" spc="-35" dirty="0"/>
              <a:t>commonly</a:t>
            </a:r>
            <a:r>
              <a:rPr sz="1000" spc="20" dirty="0"/>
              <a:t> </a:t>
            </a:r>
            <a:r>
              <a:rPr sz="1000" spc="-50" dirty="0"/>
              <a:t>a</a:t>
            </a:r>
            <a:r>
              <a:rPr sz="1000" spc="20" dirty="0"/>
              <a:t> </a:t>
            </a:r>
            <a:r>
              <a:rPr sz="1000" spc="-40" dirty="0"/>
              <a:t>hypothesis</a:t>
            </a:r>
            <a:r>
              <a:rPr sz="1000" spc="30" dirty="0"/>
              <a:t> </a:t>
            </a:r>
            <a:r>
              <a:rPr sz="1000" spc="-30" dirty="0"/>
              <a:t>of</a:t>
            </a:r>
            <a:r>
              <a:rPr sz="1000" spc="20" dirty="0"/>
              <a:t> </a:t>
            </a:r>
            <a:r>
              <a:rPr sz="1000" spc="-15" dirty="0"/>
              <a:t>‘no</a:t>
            </a:r>
            <a:r>
              <a:rPr sz="1000" spc="20" dirty="0"/>
              <a:t> </a:t>
            </a:r>
            <a:r>
              <a:rPr sz="1000" spc="-30" dirty="0"/>
              <a:t>association’:</a:t>
            </a:r>
            <a:endParaRPr sz="1000">
              <a:latin typeface="Trebuchet MS"/>
              <a:cs typeface="Trebuchet MS"/>
            </a:endParaRPr>
          </a:p>
          <a:p>
            <a:pPr marL="3403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Lucida Sans Unicode"/>
              <a:buChar char="•"/>
              <a:tabLst>
                <a:tab pos="340995" algn="l"/>
              </a:tabLst>
            </a:pPr>
            <a:r>
              <a:rPr sz="1000" i="1" spc="-10" dirty="0">
                <a:latin typeface="Arial"/>
                <a:cs typeface="Arial"/>
              </a:rPr>
              <a:t>H</a:t>
            </a:r>
            <a:r>
              <a:rPr sz="1050" spc="-15" baseline="-11904" dirty="0">
                <a:latin typeface="Trebuchet MS"/>
                <a:cs typeface="Trebuchet MS"/>
              </a:rPr>
              <a:t>0</a:t>
            </a:r>
            <a:r>
              <a:rPr sz="1050" spc="165" baseline="-11904" dirty="0">
                <a:latin typeface="Trebuchet MS"/>
                <a:cs typeface="Trebuchet MS"/>
              </a:rPr>
              <a:t> </a:t>
            </a:r>
            <a:r>
              <a:rPr sz="1000" spc="-80" dirty="0"/>
              <a:t>:</a:t>
            </a:r>
            <a:r>
              <a:rPr sz="1000" spc="-40" dirty="0"/>
              <a:t> </a:t>
            </a:r>
            <a:r>
              <a:rPr sz="1000" i="1" spc="15" dirty="0">
                <a:latin typeface="Calibri"/>
                <a:cs typeface="Calibri"/>
              </a:rPr>
              <a:t>β</a:t>
            </a:r>
            <a:r>
              <a:rPr sz="1050" spc="22" baseline="-11904" dirty="0">
                <a:latin typeface="Trebuchet MS"/>
                <a:cs typeface="Trebuchet MS"/>
              </a:rPr>
              <a:t>1</a:t>
            </a:r>
            <a:r>
              <a:rPr sz="1050" spc="179" baseline="-11904" dirty="0">
                <a:latin typeface="Trebuchet MS"/>
                <a:cs typeface="Trebuchet MS"/>
              </a:rPr>
              <a:t> </a:t>
            </a:r>
            <a:r>
              <a:rPr sz="1000" spc="45" dirty="0"/>
              <a:t>=</a:t>
            </a:r>
            <a:r>
              <a:rPr sz="1000" spc="-40" dirty="0"/>
              <a:t> 0,</a:t>
            </a:r>
            <a:r>
              <a:rPr sz="1000" spc="20" dirty="0"/>
              <a:t> </a:t>
            </a:r>
            <a:r>
              <a:rPr sz="1000" spc="-35" dirty="0"/>
              <a:t>the</a:t>
            </a:r>
            <a:r>
              <a:rPr sz="1000" spc="15" dirty="0"/>
              <a:t>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spc="-50" dirty="0"/>
              <a:t>and</a:t>
            </a:r>
            <a:r>
              <a:rPr sz="1000" spc="15" dirty="0"/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spc="-45" dirty="0"/>
              <a:t>variables</a:t>
            </a:r>
            <a:r>
              <a:rPr sz="1000" spc="15" dirty="0"/>
              <a:t> </a:t>
            </a:r>
            <a:r>
              <a:rPr sz="1000" spc="-65" dirty="0"/>
              <a:t>are</a:t>
            </a:r>
            <a:r>
              <a:rPr sz="1000" spc="15" dirty="0"/>
              <a:t> </a:t>
            </a:r>
            <a:r>
              <a:rPr sz="1000" spc="-25" dirty="0"/>
              <a:t>not</a:t>
            </a:r>
            <a:r>
              <a:rPr sz="1000" spc="20" dirty="0"/>
              <a:t> </a:t>
            </a:r>
            <a:r>
              <a:rPr sz="1000" spc="-40" dirty="0"/>
              <a:t>associated</a:t>
            </a:r>
            <a:endParaRPr sz="1000">
              <a:latin typeface="Arial"/>
              <a:cs typeface="Arial"/>
            </a:endParaRPr>
          </a:p>
          <a:p>
            <a:pPr marL="340360" indent="-13335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Lucida Sans Unicode"/>
              <a:buChar char="•"/>
              <a:tabLst>
                <a:tab pos="340995" algn="l"/>
              </a:tabLst>
            </a:pPr>
            <a:r>
              <a:rPr sz="1000" i="1" spc="5" dirty="0">
                <a:latin typeface="Arial"/>
                <a:cs typeface="Arial"/>
              </a:rPr>
              <a:t>H</a:t>
            </a:r>
            <a:r>
              <a:rPr sz="1050" i="1" spc="7" baseline="-11904" dirty="0">
                <a:latin typeface="Arial"/>
                <a:cs typeface="Arial"/>
              </a:rPr>
              <a:t>A</a:t>
            </a:r>
            <a:r>
              <a:rPr sz="1050" i="1" spc="195" baseline="-11904" dirty="0">
                <a:latin typeface="Arial"/>
                <a:cs typeface="Arial"/>
              </a:rPr>
              <a:t> </a:t>
            </a:r>
            <a:r>
              <a:rPr sz="1000" spc="-80" dirty="0"/>
              <a:t>:</a:t>
            </a:r>
            <a:r>
              <a:rPr sz="1000" spc="-40" dirty="0"/>
              <a:t> </a:t>
            </a:r>
            <a:r>
              <a:rPr sz="1000" i="1" spc="15" dirty="0">
                <a:latin typeface="Calibri"/>
                <a:cs typeface="Calibri"/>
              </a:rPr>
              <a:t>β</a:t>
            </a:r>
            <a:r>
              <a:rPr sz="1050" spc="22" baseline="-11904" dirty="0">
                <a:latin typeface="Trebuchet MS"/>
                <a:cs typeface="Trebuchet MS"/>
              </a:rPr>
              <a:t>1</a:t>
            </a:r>
            <a:r>
              <a:rPr sz="1050" spc="165" baseline="-11904" dirty="0">
                <a:latin typeface="Trebuchet MS"/>
                <a:cs typeface="Trebuchet MS"/>
              </a:rPr>
              <a:t> </a:t>
            </a:r>
            <a:r>
              <a:rPr sz="1000" spc="20" dirty="0">
                <a:latin typeface="Lucida Sans Unicode"/>
                <a:cs typeface="Lucida Sans Unicode"/>
              </a:rPr>
              <a:t>/</a:t>
            </a:r>
            <a:r>
              <a:rPr sz="1000" spc="20" dirty="0"/>
              <a:t>=</a:t>
            </a:r>
            <a:r>
              <a:rPr sz="1000" spc="-40" dirty="0"/>
              <a:t> 0,</a:t>
            </a:r>
            <a:r>
              <a:rPr sz="1000" spc="20" dirty="0"/>
              <a:t> </a:t>
            </a:r>
            <a:r>
              <a:rPr sz="1000" spc="-35" dirty="0"/>
              <a:t>the</a:t>
            </a:r>
            <a:r>
              <a:rPr sz="1000" spc="15" dirty="0"/>
              <a:t>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spc="-50" dirty="0"/>
              <a:t>and</a:t>
            </a:r>
            <a:r>
              <a:rPr sz="1000" spc="15" dirty="0"/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spc="-45" dirty="0"/>
              <a:t>variables</a:t>
            </a:r>
            <a:r>
              <a:rPr sz="1000" spc="15" dirty="0"/>
              <a:t> </a:t>
            </a:r>
            <a:r>
              <a:rPr sz="1000" spc="-65" dirty="0"/>
              <a:t>are</a:t>
            </a:r>
            <a:r>
              <a:rPr sz="1000" spc="15" dirty="0"/>
              <a:t> </a:t>
            </a:r>
            <a:r>
              <a:rPr sz="1000" spc="-40" dirty="0"/>
              <a:t>associated</a:t>
            </a:r>
            <a:endParaRPr sz="1000">
              <a:latin typeface="Arial"/>
              <a:cs typeface="Arial"/>
            </a:endParaRPr>
          </a:p>
          <a:p>
            <a:pPr marL="62865" marR="30480">
              <a:lnSpc>
                <a:spcPct val="100000"/>
              </a:lnSpc>
              <a:spcBef>
                <a:spcPts val="1190"/>
              </a:spcBef>
            </a:pPr>
            <a:r>
              <a:rPr spc="-15" dirty="0"/>
              <a:t>The</a:t>
            </a:r>
            <a:r>
              <a:rPr spc="20" dirty="0"/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dirty="0"/>
              <a:t>-statistic</a:t>
            </a:r>
            <a:r>
              <a:rPr spc="15" dirty="0"/>
              <a:t> </a:t>
            </a:r>
            <a:r>
              <a:rPr spc="-55" dirty="0"/>
              <a:t>has</a:t>
            </a:r>
            <a:r>
              <a:rPr spc="20" dirty="0"/>
              <a:t> </a:t>
            </a:r>
            <a:r>
              <a:rPr spc="-65" dirty="0"/>
              <a:t>degrees</a:t>
            </a:r>
            <a:r>
              <a:rPr spc="25" dirty="0"/>
              <a:t> </a:t>
            </a:r>
            <a:r>
              <a:rPr spc="-30" dirty="0"/>
              <a:t>of</a:t>
            </a:r>
            <a:r>
              <a:rPr spc="15" dirty="0"/>
              <a:t> </a:t>
            </a:r>
            <a:r>
              <a:rPr spc="-55" dirty="0"/>
              <a:t>freedom</a:t>
            </a:r>
            <a:r>
              <a:rPr spc="20" dirty="0"/>
              <a:t> </a:t>
            </a:r>
            <a:r>
              <a:rPr i="1" spc="-45" dirty="0">
                <a:latin typeface="Arial"/>
                <a:cs typeface="Arial"/>
              </a:rPr>
              <a:t>n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spc="-20" dirty="0">
                <a:latin typeface="Lucida Sans Unicode"/>
                <a:cs typeface="Lucida Sans Unicode"/>
              </a:rPr>
              <a:t>−</a:t>
            </a:r>
            <a:r>
              <a:rPr spc="-100" dirty="0">
                <a:latin typeface="Lucida Sans Unicode"/>
                <a:cs typeface="Lucida Sans Unicode"/>
              </a:rPr>
              <a:t> </a:t>
            </a:r>
            <a:r>
              <a:rPr spc="-40" dirty="0"/>
              <a:t>2,</a:t>
            </a:r>
            <a:r>
              <a:rPr spc="15" dirty="0"/>
              <a:t> </a:t>
            </a:r>
            <a:r>
              <a:rPr spc="-60" dirty="0"/>
              <a:t>where</a:t>
            </a:r>
            <a:r>
              <a:rPr spc="15" dirty="0"/>
              <a:t> </a:t>
            </a:r>
            <a:r>
              <a:rPr i="1" spc="-45" dirty="0">
                <a:latin typeface="Arial"/>
                <a:cs typeface="Arial"/>
              </a:rPr>
              <a:t>n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spc="-35" dirty="0"/>
              <a:t>is</a:t>
            </a:r>
            <a:r>
              <a:rPr spc="15" dirty="0"/>
              <a:t> </a:t>
            </a:r>
            <a:r>
              <a:rPr spc="-35" dirty="0"/>
              <a:t>the</a:t>
            </a:r>
            <a:r>
              <a:rPr spc="20" dirty="0"/>
              <a:t> </a:t>
            </a:r>
            <a:r>
              <a:rPr spc="-45" dirty="0"/>
              <a:t>number</a:t>
            </a:r>
            <a:r>
              <a:rPr spc="25" dirty="0"/>
              <a:t> </a:t>
            </a:r>
            <a:r>
              <a:rPr spc="-30" dirty="0"/>
              <a:t>of</a:t>
            </a:r>
            <a:r>
              <a:rPr spc="15" dirty="0"/>
              <a:t> </a:t>
            </a:r>
            <a:r>
              <a:rPr spc="-55" dirty="0"/>
              <a:t>ordered</a:t>
            </a:r>
            <a:r>
              <a:rPr spc="15" dirty="0"/>
              <a:t> </a:t>
            </a:r>
            <a:r>
              <a:rPr spc="-40" dirty="0"/>
              <a:t>pairs</a:t>
            </a:r>
            <a:r>
              <a:rPr spc="20" dirty="0"/>
              <a:t> </a:t>
            </a:r>
            <a:r>
              <a:rPr spc="-20" dirty="0"/>
              <a:t>in</a:t>
            </a:r>
            <a:r>
              <a:rPr spc="20" dirty="0"/>
              <a:t> </a:t>
            </a:r>
            <a:r>
              <a:rPr spc="-35" dirty="0"/>
              <a:t>the </a:t>
            </a:r>
            <a:r>
              <a:rPr spc="-295" dirty="0"/>
              <a:t> </a:t>
            </a:r>
            <a:r>
              <a:rPr spc="-40" dirty="0"/>
              <a:t>dataset.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1892" y="2036107"/>
            <a:ext cx="2146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6629" y="2007440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887" y="1942543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rebuchet MS"/>
                <a:cs typeface="Trebuchet MS"/>
              </a:rPr>
              <a:t>0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3962" y="2143696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0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0807" y="1982957"/>
            <a:ext cx="285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rebuchet MS"/>
                <a:cs typeface="Trebuchet MS"/>
              </a:rPr>
              <a:t>1</a:t>
            </a:r>
            <a:r>
              <a:rPr sz="700" spc="220" dirty="0">
                <a:latin typeface="Trebuchet MS"/>
                <a:cs typeface="Trebuchet MS"/>
              </a:rPr>
              <a:t> </a:t>
            </a:r>
            <a:r>
              <a:rPr sz="1500" spc="67" baseline="-22222" dirty="0">
                <a:latin typeface="Tahoma"/>
                <a:cs typeface="Tahoma"/>
              </a:rPr>
              <a:t>=</a:t>
            </a:r>
            <a:endParaRPr sz="1500" baseline="-22222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38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55849" y="1950509"/>
            <a:ext cx="1072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1985" algn="l"/>
                <a:tab pos="1033780" algn="l"/>
              </a:tabLst>
            </a:pPr>
            <a:r>
              <a:rPr sz="1000" i="1" spc="-45" dirty="0">
                <a:latin typeface="Arial"/>
                <a:cs typeface="Arial"/>
              </a:rPr>
              <a:t>b</a:t>
            </a:r>
            <a:r>
              <a:rPr sz="1000" i="1" spc="360" dirty="0">
                <a:latin typeface="Arial"/>
                <a:cs typeface="Arial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35" dirty="0">
                <a:latin typeface="Calibri"/>
                <a:cs typeface="Calibri"/>
              </a:rPr>
              <a:t>β	</a:t>
            </a:r>
            <a:r>
              <a:rPr sz="10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050" u="sng" spc="-37" baseline="-119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	</a:t>
            </a:r>
            <a:endParaRPr sz="1050" baseline="-11904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2263" y="2122886"/>
            <a:ext cx="1066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000" spc="-25" dirty="0">
                <a:latin typeface="Tahoma"/>
                <a:cs typeface="Tahoma"/>
              </a:rPr>
              <a:t>s.e.(</a:t>
            </a:r>
            <a:r>
              <a:rPr sz="1000" i="1" spc="-25" dirty="0">
                <a:latin typeface="Arial"/>
                <a:cs typeface="Arial"/>
              </a:rPr>
              <a:t>b</a:t>
            </a:r>
            <a:r>
              <a:rPr sz="1050" spc="-37" baseline="-11904" dirty="0">
                <a:latin typeface="Trebuchet MS"/>
                <a:cs typeface="Trebuchet MS"/>
              </a:rPr>
              <a:t>1</a:t>
            </a:r>
            <a:r>
              <a:rPr sz="1000" spc="-25" dirty="0">
                <a:latin typeface="Tahoma"/>
                <a:cs typeface="Tahoma"/>
              </a:rPr>
              <a:t>)	s.e.(</a:t>
            </a:r>
            <a:r>
              <a:rPr sz="1000" i="1" spc="-25" dirty="0">
                <a:latin typeface="Arial"/>
                <a:cs typeface="Arial"/>
              </a:rPr>
              <a:t>b</a:t>
            </a:r>
            <a:r>
              <a:rPr sz="1050" spc="-37" baseline="-11904" dirty="0">
                <a:latin typeface="Trebuchet MS"/>
                <a:cs typeface="Trebuchet MS"/>
              </a:rPr>
              <a:t>1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900" y="2493457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894" y="2423037"/>
            <a:ext cx="39135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40" dirty="0">
                <a:latin typeface="Calibri"/>
                <a:cs typeface="Calibri"/>
              </a:rPr>
              <a:t>β</a:t>
            </a:r>
            <a:r>
              <a:rPr sz="1050" spc="60" baseline="27777" dirty="0">
                <a:latin typeface="Trebuchet MS"/>
                <a:cs typeface="Trebuchet MS"/>
              </a:rPr>
              <a:t>0</a:t>
            </a:r>
            <a:r>
              <a:rPr sz="1050" spc="262" baseline="27777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ahoma"/>
                <a:cs typeface="Tahoma"/>
              </a:rPr>
              <a:t>equals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when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null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hypothesis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39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302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5" dirty="0"/>
              <a:t>Confidence</a:t>
            </a:r>
            <a:r>
              <a:rPr spc="180" dirty="0"/>
              <a:t> </a:t>
            </a:r>
            <a:r>
              <a:rPr spc="145" dirty="0"/>
              <a:t>intervals</a:t>
            </a:r>
            <a:r>
              <a:rPr spc="180" dirty="0"/>
              <a:t> </a:t>
            </a:r>
            <a:r>
              <a:rPr spc="45" dirty="0"/>
              <a:t>in</a:t>
            </a:r>
            <a:r>
              <a:rPr spc="18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994853"/>
            <a:ext cx="5055235" cy="1062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95%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confidence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15" dirty="0">
                <a:latin typeface="Calibri"/>
                <a:cs typeface="Calibri"/>
              </a:rPr>
              <a:t>β</a:t>
            </a:r>
            <a:r>
              <a:rPr sz="1200" spc="22" baseline="-10416" dirty="0">
                <a:latin typeface="Trebuchet MS"/>
                <a:cs typeface="Trebuchet MS"/>
              </a:rPr>
              <a:t>1</a:t>
            </a:r>
            <a:r>
              <a:rPr sz="1200" spc="262" baseline="-10416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ahoma"/>
                <a:cs typeface="Tahoma"/>
              </a:rPr>
              <a:t>has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formula</a:t>
            </a:r>
            <a:endParaRPr sz="1100">
              <a:latin typeface="Tahoma"/>
              <a:cs typeface="Tahoma"/>
            </a:endParaRPr>
          </a:p>
          <a:p>
            <a:pPr marL="111760" algn="ctr">
              <a:lnSpc>
                <a:spcPct val="100000"/>
              </a:lnSpc>
              <a:spcBef>
                <a:spcPts val="1130"/>
              </a:spcBef>
            </a:pP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baseline="-10416" dirty="0">
                <a:latin typeface="Trebuchet MS"/>
                <a:cs typeface="Trebuchet MS"/>
              </a:rPr>
              <a:t>1</a:t>
            </a:r>
            <a:r>
              <a:rPr sz="1200" spc="75" baseline="-10416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±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165" dirty="0">
                <a:latin typeface="Arial"/>
                <a:cs typeface="Arial"/>
              </a:rPr>
              <a:t>t</a:t>
            </a:r>
            <a:r>
              <a:rPr sz="1200" i="1" spc="-7" baseline="31250" dirty="0">
                <a:latin typeface="Comic Sans MS"/>
                <a:cs typeface="Comic Sans MS"/>
              </a:rPr>
              <a:t>*</a:t>
            </a:r>
            <a:r>
              <a:rPr sz="1200" i="1" spc="75" baseline="3125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Tahoma"/>
                <a:cs typeface="Tahoma"/>
              </a:rPr>
              <a:t>s.e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63500" marR="55880">
              <a:lnSpc>
                <a:spcPct val="102600"/>
              </a:lnSpc>
              <a:spcBef>
                <a:spcPts val="1695"/>
              </a:spcBef>
            </a:pP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i="1" spc="80" dirty="0">
                <a:latin typeface="Arial"/>
                <a:cs typeface="Arial"/>
              </a:rPr>
              <a:t>t</a:t>
            </a:r>
            <a:r>
              <a:rPr sz="1200" i="1" spc="120" baseline="27777" dirty="0">
                <a:latin typeface="Comic Sans MS"/>
                <a:cs typeface="Comic Sans MS"/>
              </a:rPr>
              <a:t>*</a:t>
            </a:r>
            <a:r>
              <a:rPr sz="1200" i="1" spc="127" baseline="27777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point </a:t>
            </a:r>
            <a:r>
              <a:rPr sz="1100" spc="-55" dirty="0">
                <a:latin typeface="Tahoma"/>
                <a:cs typeface="Tahoma"/>
              </a:rPr>
              <a:t>on a 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spc="-10" dirty="0">
                <a:latin typeface="Tahoma"/>
                <a:cs typeface="Tahoma"/>
              </a:rPr>
              <a:t>-distribution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i="1" spc="-50" dirty="0">
                <a:latin typeface="Arial"/>
                <a:cs typeface="Arial"/>
              </a:rPr>
              <a:t>n </a:t>
            </a:r>
            <a:r>
              <a:rPr sz="1100" spc="-30" dirty="0">
                <a:latin typeface="Lucida Sans Unicode"/>
                <a:cs typeface="Lucida Sans Unicode"/>
              </a:rPr>
              <a:t>− </a:t>
            </a:r>
            <a:r>
              <a:rPr sz="1100" spc="-55" dirty="0">
                <a:latin typeface="Tahoma"/>
                <a:cs typeface="Tahoma"/>
              </a:rPr>
              <a:t>2 </a:t>
            </a:r>
            <a:r>
              <a:rPr sz="1100" spc="-75" dirty="0">
                <a:latin typeface="Tahoma"/>
                <a:cs typeface="Tahoma"/>
              </a:rPr>
              <a:t>degrees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freedom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i="1" spc="45" dirty="0">
                <a:latin typeface="Calibri"/>
                <a:cs typeface="Calibri"/>
              </a:rPr>
              <a:t>α/</a:t>
            </a:r>
            <a:r>
              <a:rPr sz="1100" spc="45" dirty="0">
                <a:latin typeface="Tahoma"/>
                <a:cs typeface="Tahoma"/>
              </a:rPr>
              <a:t>2 </a:t>
            </a:r>
            <a:r>
              <a:rPr sz="1100" spc="-70" dirty="0">
                <a:latin typeface="Tahoma"/>
                <a:cs typeface="Tahoma"/>
              </a:rPr>
              <a:t>area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right.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4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400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</a:t>
            </a:r>
            <a:r>
              <a:rPr spc="160" dirty="0"/>
              <a:t> </a:t>
            </a:r>
            <a:r>
              <a:rPr spc="20" dirty="0"/>
              <a:t>main</a:t>
            </a:r>
            <a:r>
              <a:rPr spc="160" dirty="0"/>
              <a:t> </a:t>
            </a:r>
            <a:r>
              <a:rPr spc="85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98670"/>
            <a:ext cx="508571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6957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Linear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provides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methods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examining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quantitative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possible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variables.</a:t>
            </a:r>
            <a:endParaRPr sz="1000">
              <a:latin typeface="Tahoma"/>
              <a:cs typeface="Tahoma"/>
            </a:endParaRPr>
          </a:p>
          <a:p>
            <a:pPr marL="314960" marR="30480" indent="-132715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000" spc="-35" dirty="0">
                <a:latin typeface="Tahoma"/>
                <a:cs typeface="Tahoma"/>
              </a:rPr>
              <a:t>Linear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should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only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exhibit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approximately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relationships.</a:t>
            </a:r>
            <a:endParaRPr sz="1000">
              <a:latin typeface="Tahoma"/>
              <a:cs typeface="Tahoma"/>
            </a:endParaRPr>
          </a:p>
          <a:p>
            <a:pPr marL="37465" marR="394970">
              <a:lnSpc>
                <a:spcPct val="100000"/>
              </a:lnSpc>
              <a:spcBef>
                <a:spcPts val="1190"/>
              </a:spcBef>
            </a:pPr>
            <a:r>
              <a:rPr sz="1000" b="1" spc="35" dirty="0">
                <a:latin typeface="Calibri"/>
                <a:cs typeface="Calibri"/>
              </a:rPr>
              <a:t>Simple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linear</a:t>
            </a:r>
            <a:r>
              <a:rPr sz="1000" b="1" spc="140" dirty="0">
                <a:latin typeface="Calibri"/>
                <a:cs typeface="Calibri"/>
              </a:rPr>
              <a:t> </a:t>
            </a:r>
            <a:r>
              <a:rPr sz="1000" b="1" spc="20" dirty="0">
                <a:latin typeface="Calibri"/>
                <a:cs typeface="Calibri"/>
              </a:rPr>
              <a:t>regression</a:t>
            </a:r>
            <a:r>
              <a:rPr sz="1000" b="1" spc="105" dirty="0">
                <a:latin typeface="Calibri"/>
                <a:cs typeface="Calibri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16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single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spc="-3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1865139"/>
            <a:ext cx="47777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Lucida Sans Unicode"/>
              <a:buChar char="•"/>
              <a:tabLst>
                <a:tab pos="14541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referred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i="1" spc="-55" dirty="0">
                <a:latin typeface="Arial"/>
                <a:cs typeface="Arial"/>
              </a:rPr>
              <a:t>dependent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58" y="1941074"/>
            <a:ext cx="4919980" cy="7594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90"/>
              </a:spcBef>
            </a:pP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independent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variable.</a:t>
            </a:r>
            <a:endParaRPr sz="1000">
              <a:latin typeface="Tahoma"/>
              <a:cs typeface="Tahoma"/>
            </a:endParaRPr>
          </a:p>
          <a:p>
            <a:pPr marL="170180" indent="-13271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Lucida Sans Unicode"/>
              <a:buChar char="•"/>
              <a:tabLst>
                <a:tab pos="17081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statistical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simple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based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straight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line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</a:t>
            </a:r>
            <a:endParaRPr sz="1000">
              <a:latin typeface="Tahoma"/>
              <a:cs typeface="Tahoma"/>
            </a:endParaRPr>
          </a:p>
          <a:p>
            <a:pPr marL="170815" algn="ctr">
              <a:lnSpc>
                <a:spcPct val="100000"/>
              </a:lnSpc>
              <a:spcBef>
                <a:spcPts val="990"/>
              </a:spcBef>
            </a:pPr>
            <a:r>
              <a:rPr sz="1000" i="1" spc="-45" dirty="0">
                <a:latin typeface="Arial"/>
                <a:cs typeface="Arial"/>
              </a:rPr>
              <a:t>y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b</a:t>
            </a:r>
            <a:r>
              <a:rPr sz="1050" baseline="-11904" dirty="0">
                <a:latin typeface="Trebuchet MS"/>
                <a:cs typeface="Trebuchet MS"/>
              </a:rPr>
              <a:t>0</a:t>
            </a:r>
            <a:r>
              <a:rPr sz="1050" spc="89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b</a:t>
            </a:r>
            <a:r>
              <a:rPr sz="1050" spc="75" baseline="-11904" dirty="0">
                <a:latin typeface="Trebuchet MS"/>
                <a:cs typeface="Trebuchet MS"/>
              </a:rPr>
              <a:t>1</a:t>
            </a:r>
            <a:r>
              <a:rPr sz="1000" i="1" spc="-45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40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9900" y="75054"/>
            <a:ext cx="3185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150" dirty="0">
                <a:solidFill>
                  <a:srgbClr val="3333B2"/>
                </a:solidFill>
                <a:latin typeface="Palatino Linotype"/>
                <a:cs typeface="Palatino Linotype"/>
              </a:rPr>
              <a:t>The</a:t>
            </a:r>
            <a:r>
              <a:rPr sz="1400" spc="18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40" dirty="0">
                <a:solidFill>
                  <a:srgbClr val="3333B2"/>
                </a:solidFill>
                <a:latin typeface="Palatino Linotype"/>
                <a:cs typeface="Palatino Linotype"/>
              </a:rPr>
              <a:t>standard</a:t>
            </a:r>
            <a:r>
              <a:rPr sz="1400" spc="18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200" dirty="0">
                <a:solidFill>
                  <a:srgbClr val="3333B2"/>
                </a:solidFill>
                <a:latin typeface="Palatino Linotype"/>
                <a:cs typeface="Palatino Linotype"/>
              </a:rPr>
              <a:t>errors</a:t>
            </a:r>
            <a:r>
              <a:rPr sz="1400" spc="18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220" dirty="0">
                <a:solidFill>
                  <a:srgbClr val="3333B2"/>
                </a:solidFill>
                <a:latin typeface="Palatino Linotype"/>
                <a:cs typeface="Palatino Linotype"/>
              </a:rPr>
              <a:t>of</a:t>
            </a:r>
            <a:r>
              <a:rPr sz="1400" spc="19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b="0" i="1" spc="-25" dirty="0">
                <a:solidFill>
                  <a:srgbClr val="3333B2"/>
                </a:solidFill>
                <a:latin typeface="Tekton Pro LightExt"/>
                <a:cs typeface="Tekton Pro LightExt"/>
              </a:rPr>
              <a:t>b</a:t>
            </a:r>
            <a:r>
              <a:rPr sz="1500" spc="-37" baseline="-11111" dirty="0">
                <a:solidFill>
                  <a:srgbClr val="3333B2"/>
                </a:solidFill>
                <a:latin typeface="Tahoma"/>
                <a:cs typeface="Tahoma"/>
              </a:rPr>
              <a:t>0</a:t>
            </a:r>
            <a:r>
              <a:rPr sz="1500" spc="405" baseline="-11111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rgbClr val="3333B2"/>
                </a:solidFill>
                <a:latin typeface="Palatino Linotype"/>
                <a:cs typeface="Palatino Linotype"/>
              </a:rPr>
              <a:t>and</a:t>
            </a:r>
            <a:r>
              <a:rPr sz="1400" spc="19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b="0" i="1" spc="-25" dirty="0">
                <a:solidFill>
                  <a:srgbClr val="3333B2"/>
                </a:solidFill>
                <a:latin typeface="Tekton Pro LightExt"/>
                <a:cs typeface="Tekton Pro LightExt"/>
              </a:rPr>
              <a:t>b</a:t>
            </a:r>
            <a:r>
              <a:rPr sz="1500" spc="-37" baseline="-11111" dirty="0">
                <a:solidFill>
                  <a:srgbClr val="3333B2"/>
                </a:solidFill>
                <a:latin typeface="Tahoma"/>
                <a:cs typeface="Tahoma"/>
              </a:rPr>
              <a:t>1</a:t>
            </a:r>
            <a:endParaRPr sz="1500" baseline="-11111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16963"/>
            <a:ext cx="506666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45" dirty="0">
                <a:latin typeface="Tahoma"/>
                <a:cs typeface="Tahoma"/>
              </a:rPr>
              <a:t>Formulas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calculating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errors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Section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6.4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Arial"/>
                <a:cs typeface="Arial"/>
              </a:rPr>
              <a:t>OI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Biostat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267335">
              <a:lnSpc>
                <a:spcPct val="102699"/>
              </a:lnSpc>
              <a:spcBef>
                <a:spcPts val="595"/>
              </a:spcBef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practice,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statistical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obtain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spc="-10" dirty="0">
                <a:latin typeface="Tahoma"/>
                <a:cs typeface="Tahoma"/>
              </a:rPr>
              <a:t>-statistics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Arial"/>
                <a:cs typeface="Arial"/>
              </a:rPr>
              <a:t>p</a:t>
            </a:r>
            <a:r>
              <a:rPr sz="1100" spc="-45" dirty="0">
                <a:latin typeface="Tahoma"/>
                <a:cs typeface="Tahoma"/>
              </a:rPr>
              <a:t>-values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5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706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 </a:t>
            </a:r>
            <a:r>
              <a:rPr spc="-160" dirty="0"/>
              <a:t> </a:t>
            </a:r>
            <a:r>
              <a:rPr spc="20" dirty="0"/>
              <a:t>mai</a:t>
            </a:r>
            <a:r>
              <a:rPr spc="25" dirty="0"/>
              <a:t>n</a:t>
            </a:r>
            <a:r>
              <a:rPr dirty="0"/>
              <a:t> </a:t>
            </a:r>
            <a:r>
              <a:rPr spc="-160" dirty="0"/>
              <a:t> </a:t>
            </a:r>
            <a:r>
              <a:rPr spc="85" dirty="0"/>
              <a:t>ideas</a:t>
            </a:r>
            <a:r>
              <a:rPr dirty="0"/>
              <a:t> </a:t>
            </a:r>
            <a:r>
              <a:rPr spc="-16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10842"/>
            <a:ext cx="4723765" cy="1272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spc="25" dirty="0">
                <a:latin typeface="Calibri"/>
                <a:cs typeface="Calibri"/>
              </a:rPr>
              <a:t>Multiple</a:t>
            </a:r>
            <a:r>
              <a:rPr sz="1100" b="1" spc="15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linear</a:t>
            </a:r>
            <a:r>
              <a:rPr sz="1100" b="1" spc="155" dirty="0">
                <a:latin typeface="Calibri"/>
                <a:cs typeface="Calibri"/>
              </a:rPr>
              <a:t> </a:t>
            </a:r>
            <a:r>
              <a:rPr sz="1100" b="1" spc="15" dirty="0">
                <a:latin typeface="Calibri"/>
                <a:cs typeface="Calibri"/>
              </a:rPr>
              <a:t>regression</a:t>
            </a:r>
            <a:r>
              <a:rPr sz="1100" b="1" spc="114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relationship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</a:t>
            </a:r>
            <a:r>
              <a:rPr sz="1100" spc="-40" dirty="0">
                <a:latin typeface="Tahoma"/>
                <a:cs typeface="Tahoma"/>
              </a:rPr>
              <a:t>p</a:t>
            </a:r>
            <a:r>
              <a:rPr sz="1100" spc="-70" dirty="0">
                <a:latin typeface="Tahoma"/>
                <a:cs typeface="Tahoma"/>
              </a:rPr>
              <a:t>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</a:t>
            </a:r>
            <a:r>
              <a:rPr sz="1100" spc="-9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riabl</a:t>
            </a:r>
            <a:r>
              <a:rPr sz="1100" spc="-4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50" dirty="0">
                <a:latin typeface="Tahoma"/>
                <a:cs typeface="Tahoma"/>
              </a:rPr>
              <a:t>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35" dirty="0">
                <a:latin typeface="Tahoma"/>
                <a:cs typeface="Tahoma"/>
              </a:rPr>
              <a:t>redict</a:t>
            </a:r>
            <a:r>
              <a:rPr sz="1100" spc="-7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75" baseline="-10416" dirty="0">
                <a:latin typeface="Trebuchet MS"/>
                <a:cs typeface="Trebuchet MS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-15" baseline="-10416" dirty="0">
                <a:latin typeface="Arial"/>
                <a:cs typeface="Arial"/>
              </a:rPr>
              <a:t>p</a:t>
            </a:r>
            <a:r>
              <a:rPr sz="1200" i="1" spc="-209" baseline="-10416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statistical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multiple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endParaRPr sz="1100">
              <a:latin typeface="Tahoma"/>
              <a:cs typeface="Tahoma"/>
            </a:endParaRPr>
          </a:p>
          <a:p>
            <a:pPr marL="38100" marR="1022985" indent="1651635">
              <a:lnSpc>
                <a:spcPct val="185700"/>
              </a:lnSpc>
            </a:pPr>
            <a:r>
              <a:rPr sz="1100" i="1" spc="-50" dirty="0">
                <a:latin typeface="Arial"/>
                <a:cs typeface="Arial"/>
              </a:rPr>
              <a:t>y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baseline="-10416" dirty="0">
                <a:latin typeface="Trebuchet MS"/>
                <a:cs typeface="Trebuchet MS"/>
              </a:rPr>
              <a:t>0</a:t>
            </a:r>
            <a:r>
              <a:rPr sz="1200" spc="7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spc="75" baseline="-10416" dirty="0">
                <a:latin typeface="Trebuchet MS"/>
                <a:cs typeface="Trebuchet MS"/>
              </a:rPr>
              <a:t>1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1</a:t>
            </a:r>
            <a:r>
              <a:rPr sz="1200" spc="7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spc="75" baseline="-10416" dirty="0">
                <a:latin typeface="Trebuchet MS"/>
                <a:cs typeface="Trebuchet MS"/>
              </a:rPr>
              <a:t>2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rebuchet MS"/>
                <a:cs typeface="Trebuchet MS"/>
              </a:rPr>
              <a:t>2</a:t>
            </a:r>
            <a:r>
              <a:rPr sz="1200" spc="75" baseline="-10416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Arial"/>
                <a:cs typeface="Arial"/>
              </a:rPr>
              <a:t>b</a:t>
            </a:r>
            <a:r>
              <a:rPr sz="1200" i="1" spc="112" baseline="-10416" dirty="0">
                <a:latin typeface="Arial"/>
                <a:cs typeface="Arial"/>
              </a:rPr>
              <a:t>p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-15" baseline="-10416" dirty="0">
                <a:latin typeface="Arial"/>
                <a:cs typeface="Arial"/>
              </a:rPr>
              <a:t>p </a:t>
            </a:r>
            <a:r>
              <a:rPr sz="1200" i="1" spc="-7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Multiple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covered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Unit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7.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6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23630" y="1316314"/>
            <a:ext cx="1714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Examining</a:t>
            </a:r>
            <a:r>
              <a:rPr sz="1400" spc="9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scatterplots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7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042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</a:t>
            </a:r>
            <a:r>
              <a:rPr spc="155" dirty="0"/>
              <a:t> PREVEND </a:t>
            </a:r>
            <a:r>
              <a:rPr spc="114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589767"/>
            <a:ext cx="5192395" cy="2062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9969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adults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age,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cognitive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function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changes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over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time;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largely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due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various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cerebrovascular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neurodegenerative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changes.</a:t>
            </a:r>
            <a:endParaRPr sz="1000">
              <a:latin typeface="Tahoma"/>
              <a:cs typeface="Tahoma"/>
            </a:endParaRPr>
          </a:p>
          <a:p>
            <a:pPr marL="76200" marR="68580">
              <a:lnSpc>
                <a:spcPct val="100000"/>
              </a:lnSpc>
              <a:spcBef>
                <a:spcPts val="590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Prevention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REnal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Vascular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END-stage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Disease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30" dirty="0">
                <a:latin typeface="Tahoma"/>
                <a:cs typeface="Tahoma"/>
              </a:rPr>
              <a:t>(PREVEND)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study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various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clinical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demographic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data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participants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series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surveys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1997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2006.</a:t>
            </a:r>
            <a:endParaRPr sz="1000">
              <a:latin typeface="Tahoma"/>
              <a:cs typeface="Tahoma"/>
            </a:endParaRPr>
          </a:p>
          <a:p>
            <a:pPr marL="353060" indent="-133350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Font typeface="Lucida Sans Unicode"/>
              <a:buChar char="•"/>
              <a:tabLst>
                <a:tab pos="353695" algn="l"/>
              </a:tabLst>
            </a:pP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4,095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participants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prevend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Tahoma"/>
                <a:cs typeface="Tahoma"/>
              </a:rPr>
              <a:t>dataset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100" dirty="0">
                <a:latin typeface="Palatino Linotype"/>
                <a:cs typeface="Palatino Linotype"/>
              </a:rPr>
              <a:t>oibiostat</a:t>
            </a:r>
            <a:r>
              <a:rPr sz="1000" spc="90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Tahoma"/>
                <a:cs typeface="Tahoma"/>
              </a:rPr>
              <a:t>package.</a:t>
            </a:r>
            <a:endParaRPr sz="1000">
              <a:latin typeface="Tahoma"/>
              <a:cs typeface="Tahoma"/>
            </a:endParaRPr>
          </a:p>
          <a:p>
            <a:pPr marL="353060" marR="217170" indent="-13271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Lucida Sans Unicode"/>
              <a:buChar char="•"/>
              <a:tabLst>
                <a:tab pos="353695" algn="l"/>
              </a:tabLst>
            </a:pPr>
            <a:r>
              <a:rPr sz="1000" spc="-25" dirty="0">
                <a:latin typeface="Tahoma"/>
                <a:cs typeface="Tahoma"/>
              </a:rPr>
              <a:t>Cognitive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function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assessed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Ruff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Figural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Fluency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Test</a:t>
            </a:r>
            <a:r>
              <a:rPr sz="1000" spc="25" dirty="0">
                <a:latin typeface="Tahoma"/>
                <a:cs typeface="Tahoma"/>
              </a:rPr>
              <a:t> (RFFT),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which 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provides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cognitive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abilities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such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planning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ability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switch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different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tasks.</a:t>
            </a:r>
            <a:endParaRPr sz="1000">
              <a:latin typeface="Tahoma"/>
              <a:cs typeface="Tahoma"/>
            </a:endParaRPr>
          </a:p>
          <a:p>
            <a:pPr marL="629920" lvl="1" indent="-132715">
              <a:lnSpc>
                <a:spcPct val="100000"/>
              </a:lnSpc>
              <a:spcBef>
                <a:spcPts val="484"/>
              </a:spcBef>
              <a:buClr>
                <a:srgbClr val="3333B2"/>
              </a:buClr>
              <a:buFont typeface="Lucida Sans Unicode"/>
              <a:buChar char="•"/>
              <a:tabLst>
                <a:tab pos="630555" algn="l"/>
              </a:tabLst>
            </a:pPr>
            <a:r>
              <a:rPr sz="1000" spc="-50" dirty="0">
                <a:latin typeface="Tahoma"/>
                <a:cs typeface="Tahoma"/>
              </a:rPr>
              <a:t>Scores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range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175;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higher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scores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indicate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better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cognitive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function.</a:t>
            </a:r>
            <a:endParaRPr sz="100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  <a:spcBef>
                <a:spcPts val="1190"/>
              </a:spcBef>
            </a:pPr>
            <a:r>
              <a:rPr sz="1000" spc="-40" dirty="0">
                <a:latin typeface="Tahoma"/>
                <a:cs typeface="Tahoma"/>
              </a:rPr>
              <a:t>We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work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random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sample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500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participants.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698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Age</a:t>
            </a:r>
            <a:r>
              <a:rPr spc="170" dirty="0"/>
              <a:t> </a:t>
            </a:r>
            <a:r>
              <a:rPr spc="75" dirty="0"/>
              <a:t>vs</a:t>
            </a:r>
            <a:r>
              <a:rPr spc="175" dirty="0"/>
              <a:t> </a:t>
            </a:r>
            <a:r>
              <a:rPr spc="240" dirty="0"/>
              <a:t>RFFT</a:t>
            </a:r>
            <a:r>
              <a:rPr spc="170" dirty="0"/>
              <a:t> </a:t>
            </a:r>
            <a:r>
              <a:rPr spc="45" dirty="0"/>
              <a:t>in</a:t>
            </a:r>
            <a:r>
              <a:rPr spc="175" dirty="0"/>
              <a:t> </a:t>
            </a:r>
            <a:r>
              <a:rPr spc="-10" dirty="0"/>
              <a:t>prevend.samp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2833" y="828605"/>
            <a:ext cx="3364865" cy="1600200"/>
            <a:chOff x="712833" y="828605"/>
            <a:chExt cx="3364865" cy="1600200"/>
          </a:xfrm>
        </p:grpSpPr>
        <p:sp>
          <p:nvSpPr>
            <p:cNvPr id="4" name="object 4"/>
            <p:cNvSpPr/>
            <p:nvPr/>
          </p:nvSpPr>
          <p:spPr>
            <a:xfrm>
              <a:off x="866179" y="8930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377" y="0"/>
                  </a:moveTo>
                  <a:lnTo>
                    <a:pt x="11227" y="1445"/>
                  </a:lnTo>
                  <a:lnTo>
                    <a:pt x="5385" y="5385"/>
                  </a:lnTo>
                  <a:lnTo>
                    <a:pt x="1445" y="11227"/>
                  </a:lnTo>
                  <a:lnTo>
                    <a:pt x="0" y="18377"/>
                  </a:lnTo>
                  <a:lnTo>
                    <a:pt x="1445" y="25498"/>
                  </a:lnTo>
                  <a:lnTo>
                    <a:pt x="5385" y="31343"/>
                  </a:lnTo>
                  <a:lnTo>
                    <a:pt x="11227" y="35299"/>
                  </a:lnTo>
                  <a:lnTo>
                    <a:pt x="18377" y="36754"/>
                  </a:lnTo>
                  <a:lnTo>
                    <a:pt x="25498" y="35299"/>
                  </a:lnTo>
                  <a:lnTo>
                    <a:pt x="31343" y="31343"/>
                  </a:lnTo>
                  <a:lnTo>
                    <a:pt x="35299" y="25498"/>
                  </a:lnTo>
                  <a:lnTo>
                    <a:pt x="36754" y="18377"/>
                  </a:lnTo>
                  <a:lnTo>
                    <a:pt x="35299" y="11227"/>
                  </a:lnTo>
                  <a:lnTo>
                    <a:pt x="31343" y="5385"/>
                  </a:lnTo>
                  <a:lnTo>
                    <a:pt x="25498" y="1445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179" y="8930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377"/>
                  </a:moveTo>
                  <a:lnTo>
                    <a:pt x="1445" y="11227"/>
                  </a:lnTo>
                  <a:lnTo>
                    <a:pt x="5385" y="5385"/>
                  </a:lnTo>
                  <a:lnTo>
                    <a:pt x="11227" y="1445"/>
                  </a:lnTo>
                  <a:lnTo>
                    <a:pt x="18377" y="0"/>
                  </a:lnTo>
                  <a:lnTo>
                    <a:pt x="25498" y="1445"/>
                  </a:lnTo>
                  <a:lnTo>
                    <a:pt x="31343" y="5385"/>
                  </a:lnTo>
                  <a:lnTo>
                    <a:pt x="35299" y="11227"/>
                  </a:lnTo>
                  <a:lnTo>
                    <a:pt x="36754" y="18377"/>
                  </a:lnTo>
                  <a:lnTo>
                    <a:pt x="35299" y="25498"/>
                  </a:lnTo>
                  <a:lnTo>
                    <a:pt x="31343" y="31343"/>
                  </a:lnTo>
                  <a:lnTo>
                    <a:pt x="25498" y="35299"/>
                  </a:lnTo>
                  <a:lnTo>
                    <a:pt x="18377" y="36754"/>
                  </a:lnTo>
                  <a:lnTo>
                    <a:pt x="11227" y="35299"/>
                  </a:lnTo>
                  <a:lnTo>
                    <a:pt x="5385" y="31343"/>
                  </a:lnTo>
                  <a:lnTo>
                    <a:pt x="1445" y="25498"/>
                  </a:lnTo>
                  <a:lnTo>
                    <a:pt x="0" y="1837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179" y="8930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377" y="0"/>
                  </a:moveTo>
                  <a:lnTo>
                    <a:pt x="11227" y="1445"/>
                  </a:lnTo>
                  <a:lnTo>
                    <a:pt x="5385" y="5385"/>
                  </a:lnTo>
                  <a:lnTo>
                    <a:pt x="1445" y="11227"/>
                  </a:lnTo>
                  <a:lnTo>
                    <a:pt x="0" y="18377"/>
                  </a:lnTo>
                  <a:lnTo>
                    <a:pt x="1445" y="25498"/>
                  </a:lnTo>
                  <a:lnTo>
                    <a:pt x="5385" y="31343"/>
                  </a:lnTo>
                  <a:lnTo>
                    <a:pt x="11227" y="35299"/>
                  </a:lnTo>
                  <a:lnTo>
                    <a:pt x="18377" y="36754"/>
                  </a:lnTo>
                  <a:lnTo>
                    <a:pt x="25498" y="35299"/>
                  </a:lnTo>
                  <a:lnTo>
                    <a:pt x="31343" y="31343"/>
                  </a:lnTo>
                  <a:lnTo>
                    <a:pt x="35299" y="25498"/>
                  </a:lnTo>
                  <a:lnTo>
                    <a:pt x="36754" y="18377"/>
                  </a:lnTo>
                  <a:lnTo>
                    <a:pt x="35299" y="11227"/>
                  </a:lnTo>
                  <a:lnTo>
                    <a:pt x="31343" y="5385"/>
                  </a:lnTo>
                  <a:lnTo>
                    <a:pt x="25498" y="1445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179" y="8930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377"/>
                  </a:moveTo>
                  <a:lnTo>
                    <a:pt x="1445" y="11227"/>
                  </a:lnTo>
                  <a:lnTo>
                    <a:pt x="5385" y="5385"/>
                  </a:lnTo>
                  <a:lnTo>
                    <a:pt x="11227" y="1445"/>
                  </a:lnTo>
                  <a:lnTo>
                    <a:pt x="18377" y="0"/>
                  </a:lnTo>
                  <a:lnTo>
                    <a:pt x="25498" y="1445"/>
                  </a:lnTo>
                  <a:lnTo>
                    <a:pt x="31343" y="5385"/>
                  </a:lnTo>
                  <a:lnTo>
                    <a:pt x="35299" y="11227"/>
                  </a:lnTo>
                  <a:lnTo>
                    <a:pt x="36754" y="18377"/>
                  </a:lnTo>
                  <a:lnTo>
                    <a:pt x="35299" y="25498"/>
                  </a:lnTo>
                  <a:lnTo>
                    <a:pt x="31343" y="31343"/>
                  </a:lnTo>
                  <a:lnTo>
                    <a:pt x="25498" y="35299"/>
                  </a:lnTo>
                  <a:lnTo>
                    <a:pt x="18377" y="36754"/>
                  </a:lnTo>
                  <a:lnTo>
                    <a:pt x="11227" y="35299"/>
                  </a:lnTo>
                  <a:lnTo>
                    <a:pt x="5385" y="31343"/>
                  </a:lnTo>
                  <a:lnTo>
                    <a:pt x="1445" y="25498"/>
                  </a:lnTo>
                  <a:lnTo>
                    <a:pt x="0" y="1837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5380" y="165016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377" y="0"/>
                  </a:moveTo>
                  <a:lnTo>
                    <a:pt x="11227" y="1445"/>
                  </a:lnTo>
                  <a:lnTo>
                    <a:pt x="5385" y="5385"/>
                  </a:lnTo>
                  <a:lnTo>
                    <a:pt x="1445" y="11227"/>
                  </a:lnTo>
                  <a:lnTo>
                    <a:pt x="0" y="18377"/>
                  </a:lnTo>
                  <a:lnTo>
                    <a:pt x="1445" y="25498"/>
                  </a:lnTo>
                  <a:lnTo>
                    <a:pt x="5385" y="31343"/>
                  </a:lnTo>
                  <a:lnTo>
                    <a:pt x="11227" y="35299"/>
                  </a:lnTo>
                  <a:lnTo>
                    <a:pt x="18377" y="36754"/>
                  </a:lnTo>
                  <a:lnTo>
                    <a:pt x="25498" y="35299"/>
                  </a:lnTo>
                  <a:lnTo>
                    <a:pt x="31343" y="31343"/>
                  </a:lnTo>
                  <a:lnTo>
                    <a:pt x="35299" y="25498"/>
                  </a:lnTo>
                  <a:lnTo>
                    <a:pt x="36754" y="18377"/>
                  </a:lnTo>
                  <a:lnTo>
                    <a:pt x="35299" y="11227"/>
                  </a:lnTo>
                  <a:lnTo>
                    <a:pt x="31343" y="5385"/>
                  </a:lnTo>
                  <a:lnTo>
                    <a:pt x="25498" y="1445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5380" y="165016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0" y="18377"/>
                  </a:moveTo>
                  <a:lnTo>
                    <a:pt x="1445" y="11227"/>
                  </a:lnTo>
                  <a:lnTo>
                    <a:pt x="5385" y="5385"/>
                  </a:lnTo>
                  <a:lnTo>
                    <a:pt x="11227" y="1445"/>
                  </a:lnTo>
                  <a:lnTo>
                    <a:pt x="18377" y="0"/>
                  </a:lnTo>
                  <a:lnTo>
                    <a:pt x="25498" y="1445"/>
                  </a:lnTo>
                  <a:lnTo>
                    <a:pt x="31343" y="5385"/>
                  </a:lnTo>
                  <a:lnTo>
                    <a:pt x="35299" y="11227"/>
                  </a:lnTo>
                  <a:lnTo>
                    <a:pt x="36754" y="18377"/>
                  </a:lnTo>
                  <a:lnTo>
                    <a:pt x="35299" y="25498"/>
                  </a:lnTo>
                  <a:lnTo>
                    <a:pt x="31343" y="31343"/>
                  </a:lnTo>
                  <a:lnTo>
                    <a:pt x="25498" y="35299"/>
                  </a:lnTo>
                  <a:lnTo>
                    <a:pt x="18377" y="36754"/>
                  </a:lnTo>
                  <a:lnTo>
                    <a:pt x="11227" y="35299"/>
                  </a:lnTo>
                  <a:lnTo>
                    <a:pt x="5385" y="31343"/>
                  </a:lnTo>
                  <a:lnTo>
                    <a:pt x="1445" y="25498"/>
                  </a:lnTo>
                  <a:lnTo>
                    <a:pt x="0" y="1837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627" y="901977"/>
              <a:ext cx="3109190" cy="14413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6179" y="87015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377" y="0"/>
                  </a:moveTo>
                  <a:lnTo>
                    <a:pt x="11227" y="1445"/>
                  </a:lnTo>
                  <a:lnTo>
                    <a:pt x="5385" y="5385"/>
                  </a:lnTo>
                  <a:lnTo>
                    <a:pt x="1445" y="11227"/>
                  </a:lnTo>
                  <a:lnTo>
                    <a:pt x="0" y="18377"/>
                  </a:lnTo>
                  <a:lnTo>
                    <a:pt x="1445" y="25498"/>
                  </a:lnTo>
                  <a:lnTo>
                    <a:pt x="5385" y="31343"/>
                  </a:lnTo>
                  <a:lnTo>
                    <a:pt x="11227" y="35299"/>
                  </a:lnTo>
                  <a:lnTo>
                    <a:pt x="18377" y="36754"/>
                  </a:lnTo>
                  <a:lnTo>
                    <a:pt x="25498" y="35299"/>
                  </a:lnTo>
                  <a:lnTo>
                    <a:pt x="31343" y="31343"/>
                  </a:lnTo>
                  <a:lnTo>
                    <a:pt x="35299" y="25498"/>
                  </a:lnTo>
                  <a:lnTo>
                    <a:pt x="36754" y="18377"/>
                  </a:lnTo>
                  <a:lnTo>
                    <a:pt x="35299" y="11227"/>
                  </a:lnTo>
                  <a:lnTo>
                    <a:pt x="31343" y="5385"/>
                  </a:lnTo>
                  <a:lnTo>
                    <a:pt x="25498" y="1445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179" y="87015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377"/>
                  </a:moveTo>
                  <a:lnTo>
                    <a:pt x="1445" y="11227"/>
                  </a:lnTo>
                  <a:lnTo>
                    <a:pt x="5385" y="5385"/>
                  </a:lnTo>
                  <a:lnTo>
                    <a:pt x="11227" y="1445"/>
                  </a:lnTo>
                  <a:lnTo>
                    <a:pt x="18377" y="0"/>
                  </a:lnTo>
                  <a:lnTo>
                    <a:pt x="25498" y="1445"/>
                  </a:lnTo>
                  <a:lnTo>
                    <a:pt x="31343" y="5385"/>
                  </a:lnTo>
                  <a:lnTo>
                    <a:pt x="35299" y="11227"/>
                  </a:lnTo>
                  <a:lnTo>
                    <a:pt x="36754" y="18377"/>
                  </a:lnTo>
                  <a:lnTo>
                    <a:pt x="35299" y="25498"/>
                  </a:lnTo>
                  <a:lnTo>
                    <a:pt x="31343" y="31343"/>
                  </a:lnTo>
                  <a:lnTo>
                    <a:pt x="25498" y="35299"/>
                  </a:lnTo>
                  <a:lnTo>
                    <a:pt x="18377" y="36754"/>
                  </a:lnTo>
                  <a:lnTo>
                    <a:pt x="11227" y="35299"/>
                  </a:lnTo>
                  <a:lnTo>
                    <a:pt x="5385" y="31343"/>
                  </a:lnTo>
                  <a:lnTo>
                    <a:pt x="1445" y="25498"/>
                  </a:lnTo>
                  <a:lnTo>
                    <a:pt x="0" y="18377"/>
                  </a:lnTo>
                </a:path>
              </a:pathLst>
            </a:custGeom>
            <a:ln w="5104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833" y="831157"/>
              <a:ext cx="3362325" cy="1597660"/>
            </a:xfrm>
            <a:custGeom>
              <a:avLst/>
              <a:gdLst/>
              <a:ahLst/>
              <a:cxnLst/>
              <a:rect l="l" t="t" r="r" b="b"/>
              <a:pathLst>
                <a:path w="3362325" h="1597660">
                  <a:moveTo>
                    <a:pt x="444384" y="1548571"/>
                  </a:moveTo>
                  <a:lnTo>
                    <a:pt x="3170924" y="1548571"/>
                  </a:lnTo>
                </a:path>
                <a:path w="3362325" h="1597660">
                  <a:moveTo>
                    <a:pt x="444384" y="1548571"/>
                  </a:moveTo>
                  <a:lnTo>
                    <a:pt x="444384" y="1597577"/>
                  </a:lnTo>
                </a:path>
                <a:path w="3362325" h="1597660">
                  <a:moveTo>
                    <a:pt x="1125967" y="1548571"/>
                  </a:moveTo>
                  <a:lnTo>
                    <a:pt x="1125967" y="1597577"/>
                  </a:lnTo>
                </a:path>
                <a:path w="3362325" h="1597660">
                  <a:moveTo>
                    <a:pt x="1807620" y="1548571"/>
                  </a:moveTo>
                  <a:lnTo>
                    <a:pt x="1807620" y="1597577"/>
                  </a:lnTo>
                </a:path>
                <a:path w="3362325" h="1597660">
                  <a:moveTo>
                    <a:pt x="2489272" y="1548571"/>
                  </a:moveTo>
                  <a:lnTo>
                    <a:pt x="2489272" y="1597577"/>
                  </a:lnTo>
                </a:path>
                <a:path w="3362325" h="1597660">
                  <a:moveTo>
                    <a:pt x="3170924" y="1548571"/>
                  </a:moveTo>
                  <a:lnTo>
                    <a:pt x="3170924" y="1597577"/>
                  </a:lnTo>
                </a:path>
                <a:path w="3362325" h="1597660">
                  <a:moveTo>
                    <a:pt x="49005" y="1388010"/>
                  </a:moveTo>
                  <a:lnTo>
                    <a:pt x="49005" y="11502"/>
                  </a:lnTo>
                </a:path>
                <a:path w="3362325" h="1597660">
                  <a:moveTo>
                    <a:pt x="49005" y="1388010"/>
                  </a:moveTo>
                  <a:lnTo>
                    <a:pt x="0" y="1388010"/>
                  </a:lnTo>
                </a:path>
                <a:path w="3362325" h="1597660">
                  <a:moveTo>
                    <a:pt x="49005" y="1158570"/>
                  </a:moveTo>
                  <a:lnTo>
                    <a:pt x="0" y="1158570"/>
                  </a:lnTo>
                </a:path>
                <a:path w="3362325" h="1597660">
                  <a:moveTo>
                    <a:pt x="49005" y="929129"/>
                  </a:moveTo>
                  <a:lnTo>
                    <a:pt x="0" y="929129"/>
                  </a:lnTo>
                </a:path>
                <a:path w="3362325" h="1597660">
                  <a:moveTo>
                    <a:pt x="49005" y="699756"/>
                  </a:moveTo>
                  <a:lnTo>
                    <a:pt x="0" y="699756"/>
                  </a:lnTo>
                </a:path>
                <a:path w="3362325" h="1597660">
                  <a:moveTo>
                    <a:pt x="49005" y="470316"/>
                  </a:moveTo>
                  <a:lnTo>
                    <a:pt x="0" y="470316"/>
                  </a:lnTo>
                </a:path>
                <a:path w="3362325" h="1597660">
                  <a:moveTo>
                    <a:pt x="49005" y="240875"/>
                  </a:moveTo>
                  <a:lnTo>
                    <a:pt x="0" y="240875"/>
                  </a:lnTo>
                </a:path>
                <a:path w="3362325" h="1597660">
                  <a:moveTo>
                    <a:pt x="49005" y="11502"/>
                  </a:moveTo>
                  <a:lnTo>
                    <a:pt x="0" y="11502"/>
                  </a:lnTo>
                </a:path>
                <a:path w="3362325" h="1597660">
                  <a:moveTo>
                    <a:pt x="49005" y="1548571"/>
                  </a:moveTo>
                  <a:lnTo>
                    <a:pt x="3361772" y="1548571"/>
                  </a:lnTo>
                  <a:lnTo>
                    <a:pt x="3361772" y="0"/>
                  </a:lnTo>
                  <a:lnTo>
                    <a:pt x="49005" y="0"/>
                  </a:lnTo>
                  <a:lnTo>
                    <a:pt x="49005" y="1548571"/>
                  </a:lnTo>
                </a:path>
              </a:pathLst>
            </a:custGeom>
            <a:ln w="5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9051" y="2461773"/>
            <a:ext cx="11683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8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80703" y="2461773"/>
            <a:ext cx="11683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2355" y="2461773"/>
            <a:ext cx="11683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4007" y="2461773"/>
            <a:ext cx="11683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70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5659" y="2461773"/>
            <a:ext cx="11683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586" y="761751"/>
            <a:ext cx="116839" cy="151574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241935" algn="l"/>
                <a:tab pos="471170" algn="l"/>
                <a:tab pos="700405" algn="l"/>
              </a:tabLst>
            </a:pPr>
            <a:r>
              <a:rPr sz="650" spc="-5" dirty="0">
                <a:latin typeface="Arial"/>
                <a:cs typeface="Arial"/>
              </a:rPr>
              <a:t>20	40	60	80</a:t>
            </a:r>
            <a:r>
              <a:rPr sz="650" spc="270" dirty="0">
                <a:latin typeface="Arial"/>
                <a:cs typeface="Arial"/>
              </a:rPr>
              <a:t>  </a:t>
            </a:r>
            <a:r>
              <a:rPr sz="650" spc="-5" dirty="0">
                <a:latin typeface="Arial"/>
                <a:cs typeface="Arial"/>
              </a:rPr>
              <a:t>100</a:t>
            </a:r>
            <a:r>
              <a:rPr sz="650" spc="509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120</a:t>
            </a:r>
            <a:r>
              <a:rPr sz="650" spc="5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140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1453" y="556482"/>
            <a:ext cx="307340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latin typeface="Arial"/>
                <a:cs typeface="Arial"/>
              </a:rPr>
              <a:t>Association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of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RFFT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Score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with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Age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in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the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PREVEND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data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(n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=</a:t>
            </a:r>
            <a:r>
              <a:rPr sz="750" b="1" spc="-10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500)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95275" y="2657795"/>
            <a:ext cx="4464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Arial"/>
                <a:cs typeface="Arial"/>
              </a:rPr>
              <a:t>Age (</a:t>
            </a:r>
            <a:r>
              <a:rPr sz="650" spc="-20" dirty="0">
                <a:latin typeface="Arial"/>
                <a:cs typeface="Arial"/>
              </a:rPr>
              <a:t>y</a:t>
            </a:r>
            <a:r>
              <a:rPr sz="650" spc="-5" dirty="0">
                <a:latin typeface="Arial"/>
                <a:cs typeface="Arial"/>
              </a:rPr>
              <a:t>ears)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565" y="1370396"/>
            <a:ext cx="116839" cy="470534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50" dirty="0">
                <a:latin typeface="Arial"/>
                <a:cs typeface="Arial"/>
              </a:rPr>
              <a:t>RFFT</a:t>
            </a:r>
            <a:r>
              <a:rPr sz="650" spc="-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Score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dirty="0"/>
              <a:t>9</a:t>
            </a:fld>
            <a:r>
              <a:rPr spc="-100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/>
              <a:t>40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5300" y="75054"/>
            <a:ext cx="2936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3333B2"/>
                </a:solidFill>
                <a:latin typeface="Palatino Linotype"/>
                <a:cs typeface="Palatino Linotype"/>
              </a:rPr>
              <a:t>A</a:t>
            </a:r>
            <a:r>
              <a:rPr sz="1400" spc="135" dirty="0">
                <a:solidFill>
                  <a:srgbClr val="3333B2"/>
                </a:solidFill>
                <a:latin typeface="Palatino Linotype"/>
                <a:cs typeface="Palatino Linotype"/>
              </a:rPr>
              <a:t>ge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75" dirty="0">
                <a:solidFill>
                  <a:srgbClr val="3333B2"/>
                </a:solidFill>
                <a:latin typeface="Palatino Linotype"/>
                <a:cs typeface="Palatino Linotype"/>
              </a:rPr>
              <a:t>vs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240" dirty="0">
                <a:solidFill>
                  <a:srgbClr val="3333B2"/>
                </a:solidFill>
                <a:latin typeface="Palatino Linotype"/>
                <a:cs typeface="Palatino Linotype"/>
              </a:rPr>
              <a:t>RFFT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45" dirty="0">
                <a:solidFill>
                  <a:srgbClr val="3333B2"/>
                </a:solidFill>
                <a:latin typeface="Palatino Linotype"/>
                <a:cs typeface="Palatino Linotype"/>
              </a:rPr>
              <a:t>in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6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Palatino Linotype"/>
                <a:cs typeface="Palatino Linotype"/>
              </a:rPr>
              <a:t>prevend.samp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r>
              <a:rPr sz="1400" spc="-1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r>
              <a:rPr sz="1400" spc="-100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105" dirty="0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06194"/>
            <a:ext cx="4930140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relationship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RFFT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appears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useful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summary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association.</a:t>
            </a:r>
            <a:endParaRPr sz="1100">
              <a:latin typeface="Tahoma"/>
              <a:cs typeface="Tahoma"/>
            </a:endParaRPr>
          </a:p>
          <a:p>
            <a:pPr marL="12700" marR="64135">
              <a:lnSpc>
                <a:spcPct val="102600"/>
              </a:lnSpc>
              <a:spcBef>
                <a:spcPts val="600"/>
              </a:spcBef>
            </a:pPr>
            <a:r>
              <a:rPr sz="1100" spc="-25" dirty="0">
                <a:latin typeface="Tahoma"/>
                <a:cs typeface="Tahoma"/>
              </a:rPr>
              <a:t>Lab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steps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fitting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interpreting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well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evaluating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whether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assumptions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satisfied.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2591</Words>
  <Application>Microsoft Office PowerPoint</Application>
  <PresentationFormat>Custom</PresentationFormat>
  <Paragraphs>306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Comic Sans MS</vt:lpstr>
      <vt:lpstr>Lucida Sans Unicode</vt:lpstr>
      <vt:lpstr>Palatino Linotype</vt:lpstr>
      <vt:lpstr>Tahoma</vt:lpstr>
      <vt:lpstr>Tekton Pro LightExt</vt:lpstr>
      <vt:lpstr>Trebuchet MS</vt:lpstr>
      <vt:lpstr>Office Theme</vt:lpstr>
      <vt:lpstr>PowerPoint Presentation</vt:lpstr>
      <vt:lpstr>PowerPoint Presentation</vt:lpstr>
      <vt:lpstr>PowerPoint Presentation</vt:lpstr>
      <vt:lpstr>The main ideas</vt:lpstr>
      <vt:lpstr>The  main  ideas  . . .</vt:lpstr>
      <vt:lpstr>PowerPoint Presentation</vt:lpstr>
      <vt:lpstr>The PREVEND study</vt:lpstr>
      <vt:lpstr>Age vs RFFT in prevend.samp</vt:lpstr>
      <vt:lpstr>PowerPoint Presentation</vt:lpstr>
      <vt:lpstr>Assumptions for linear regression</vt:lpstr>
      <vt:lpstr>PowerPoint Presentation</vt:lpstr>
      <vt:lpstr>Residuals in linear regression</vt:lpstr>
      <vt:lpstr>PowerPoint Presentation</vt:lpstr>
      <vt:lpstr>Estimating a line using least squares</vt:lpstr>
      <vt:lpstr>Statistical model for least squares regression</vt:lpstr>
      <vt:lpstr>Coefficients of the line in least squares regression</vt:lpstr>
      <vt:lpstr>Using R to calculate a least squares line</vt:lpstr>
      <vt:lpstr>Checking assumptions with residual plots</vt:lpstr>
      <vt:lpstr>Checking linearity and constant variability</vt:lpstr>
      <vt:lpstr>Checking  linearity  and  constant  variability. . .</vt:lpstr>
      <vt:lpstr>Checking normality of the residuals</vt:lpstr>
      <vt:lpstr>PowerPoint Presentation</vt:lpstr>
      <vt:lpstr>PowerPoint Presentation</vt:lpstr>
      <vt:lpstr>Categorical predictors with two levels</vt:lpstr>
      <vt:lpstr>FAMuSS: comparing ndrm.ch by sex Let’s re-examine the association between change in non-dominant arm strength after resistance  training and sex in the FAMuSS data.</vt:lpstr>
      <vt:lpstr>FAMuSS:  comparing  ndrm.ch  by  sex. . .</vt:lpstr>
      <vt:lpstr>PowerPoint Presentation</vt:lpstr>
      <vt:lpstr>The quantity R2</vt:lpstr>
      <vt:lpstr>The  quantity  R2. . .</vt:lpstr>
      <vt:lpstr>PowerPoint Presentation</vt:lpstr>
      <vt:lpstr>PowerPoint Presentation</vt:lpstr>
      <vt:lpstr>Outliers in regression</vt:lpstr>
      <vt:lpstr>Infant mortality and number of doctors</vt:lpstr>
      <vt:lpstr>Infant mortality and number of doctors. . .</vt:lpstr>
      <vt:lpstr>Infant mortality and number of doctors. . .</vt:lpstr>
      <vt:lpstr>PowerPoint Presentation</vt:lpstr>
      <vt:lpstr>The model for statistical inference</vt:lpstr>
      <vt:lpstr>Hypothesis testing in regression</vt:lpstr>
      <vt:lpstr>Confidence intervals in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Simple Linear Regression</dc:title>
  <dc:creator>Statistics 102 Teaching Team</dc:creator>
  <cp:lastModifiedBy>SHKEDY Ziv</cp:lastModifiedBy>
  <cp:revision>1</cp:revision>
  <dcterms:created xsi:type="dcterms:W3CDTF">2022-06-02T10:33:25Z</dcterms:created>
  <dcterms:modified xsi:type="dcterms:W3CDTF">2022-06-02T10:33:53Z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2022-06-02T00:00:00Z</vt:filetime>
  </property>
</Properties>
</file>