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78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‹#›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‹#›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‹#›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‹#›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‹#›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5054"/>
            <a:ext cx="21621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494" y="674635"/>
            <a:ext cx="5172811" cy="185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09628" y="3059880"/>
            <a:ext cx="355600" cy="17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‹#›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391" y="803996"/>
            <a:ext cx="2035175" cy="1274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3333B2"/>
                </a:solidFill>
                <a:latin typeface="Calibri"/>
                <a:cs typeface="Calibri"/>
              </a:rPr>
              <a:t>Unit</a:t>
            </a:r>
            <a:r>
              <a:rPr sz="1400" spc="14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B2"/>
                </a:solidFill>
                <a:latin typeface="Calibri"/>
                <a:cs typeface="Calibri"/>
              </a:rPr>
              <a:t>9:</a:t>
            </a:r>
            <a:r>
              <a:rPr sz="1400" spc="290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3333B2"/>
                </a:solidFill>
                <a:latin typeface="Calibri"/>
                <a:cs typeface="Calibri"/>
              </a:rPr>
              <a:t>Logistic</a:t>
            </a:r>
            <a:r>
              <a:rPr sz="1400" spc="145" dirty="0">
                <a:solidFill>
                  <a:srgbClr val="3333B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333B2"/>
                </a:solidFill>
                <a:latin typeface="Calibri"/>
                <a:cs typeface="Calibri"/>
              </a:rPr>
              <a:t>Regression</a:t>
            </a:r>
            <a:endParaRPr sz="1400">
              <a:latin typeface="Calibri"/>
              <a:cs typeface="Calibri"/>
            </a:endParaRPr>
          </a:p>
          <a:p>
            <a:pPr marL="160655" marR="153670" algn="ctr">
              <a:lnSpc>
                <a:spcPts val="4360"/>
              </a:lnSpc>
            </a:pPr>
            <a:r>
              <a:rPr sz="1100" spc="-20" dirty="0">
                <a:latin typeface="Tahoma"/>
                <a:cs typeface="Tahoma"/>
              </a:rPr>
              <a:t>Statistics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102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Teaching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Team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April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24,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2020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3400" y="3059880"/>
            <a:ext cx="302260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15" dirty="0">
                <a:latin typeface="Tahoma"/>
                <a:cs typeface="Tahoma"/>
              </a:rPr>
              <a:t>1</a:t>
            </a:fld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14" dirty="0">
                <a:latin typeface="Tahoma"/>
                <a:cs typeface="Tahoma"/>
              </a:rPr>
              <a:t>/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261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The</a:t>
            </a:r>
            <a:r>
              <a:rPr spc="190" dirty="0"/>
              <a:t> </a:t>
            </a:r>
            <a:r>
              <a:rPr spc="90" dirty="0"/>
              <a:t>model</a:t>
            </a:r>
            <a:r>
              <a:rPr spc="190" dirty="0"/>
              <a:t> </a:t>
            </a:r>
            <a:r>
              <a:rPr spc="240" dirty="0"/>
              <a:t>for</a:t>
            </a:r>
            <a:r>
              <a:rPr spc="190" dirty="0"/>
              <a:t> </a:t>
            </a:r>
            <a:r>
              <a:rPr spc="165" dirty="0"/>
              <a:t>logistic</a:t>
            </a:r>
            <a:r>
              <a:rPr spc="190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82953"/>
            <a:ext cx="4909820" cy="974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Suppose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4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binary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314960" indent="-139065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8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ICU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example,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245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survival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discharge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90" dirty="0">
                <a:latin typeface="Arial"/>
                <a:cs typeface="Arial"/>
              </a:rPr>
              <a:t> </a:t>
            </a:r>
            <a:r>
              <a:rPr sz="1100" spc="-65" dirty="0">
                <a:latin typeface="Tahoma"/>
                <a:cs typeface="Tahoma"/>
              </a:rPr>
              <a:t>represent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prior</a:t>
            </a:r>
            <a:r>
              <a:rPr sz="1100" spc="20" dirty="0">
                <a:latin typeface="Tahoma"/>
                <a:cs typeface="Tahoma"/>
              </a:rPr>
              <a:t> CPR.</a:t>
            </a:r>
            <a:endParaRPr sz="1100">
              <a:latin typeface="Tahoma"/>
              <a:cs typeface="Tahoma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5" dirty="0">
                <a:latin typeface="Tahoma"/>
                <a:cs typeface="Tahoma"/>
              </a:rPr>
              <a:t>Le</a:t>
            </a:r>
            <a:r>
              <a:rPr sz="1100" spc="-10" dirty="0">
                <a:latin typeface="Tahoma"/>
                <a:cs typeface="Tahoma"/>
              </a:rPr>
              <a:t>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45" dirty="0">
                <a:latin typeface="Arial"/>
                <a:cs typeface="Arial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i="1" spc="10" dirty="0">
                <a:latin typeface="Arial"/>
                <a:cs typeface="Arial"/>
              </a:rPr>
              <a:t>|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12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denote</a:t>
            </a:r>
            <a:r>
              <a:rPr sz="1100" spc="-50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</a:t>
            </a:r>
            <a:r>
              <a:rPr sz="1100" spc="-45" dirty="0">
                <a:latin typeface="Tahoma"/>
                <a:cs typeface="Tahoma"/>
              </a:rPr>
              <a:t>r</a:t>
            </a:r>
            <a:r>
              <a:rPr sz="1100" spc="-35" dirty="0">
                <a:latin typeface="Tahoma"/>
                <a:cs typeface="Tahoma"/>
              </a:rPr>
              <a:t>viva</a:t>
            </a:r>
            <a:r>
              <a:rPr sz="1100" spc="-20" dirty="0">
                <a:latin typeface="Tahoma"/>
                <a:cs typeface="Tahoma"/>
              </a:rPr>
              <a:t>l.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3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single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logistic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1123" y="1941282"/>
            <a:ext cx="197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log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7630" y="1771896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65" dirty="0">
                <a:latin typeface="PMingLiU"/>
                <a:cs typeface="PMingLiU"/>
              </a:rPr>
              <a:t> 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2283" y="205789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>
                <a:moveTo>
                  <a:pt x="0" y="0"/>
                </a:moveTo>
                <a:lnTo>
                  <a:pt x="5025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59583" y="1825051"/>
            <a:ext cx="52832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50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10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51950" y="1941282"/>
            <a:ext cx="838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00" spc="82" baseline="80555" dirty="0">
                <a:latin typeface="PMingLiU"/>
                <a:cs typeface="PMingLiU"/>
              </a:rPr>
              <a:t>1</a:t>
            </a:r>
            <a:r>
              <a:rPr sz="1500" spc="60" baseline="80555" dirty="0">
                <a:latin typeface="PMingLiU"/>
                <a:cs typeface="PMingLiU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Calibri"/>
                <a:cs typeface="Calibri"/>
              </a:rPr>
              <a:t>β</a:t>
            </a:r>
            <a:r>
              <a:rPr sz="1200" spc="-22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Calibri"/>
                <a:cs typeface="Calibri"/>
              </a:rPr>
              <a:t>β</a:t>
            </a:r>
            <a:r>
              <a:rPr sz="1200" spc="52" baseline="-10416" dirty="0">
                <a:latin typeface="Tahoma"/>
                <a:cs typeface="Tahoma"/>
              </a:rPr>
              <a:t>1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11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533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0" dirty="0"/>
              <a:t>Why</a:t>
            </a:r>
            <a:r>
              <a:rPr spc="180" dirty="0"/>
              <a:t> </a:t>
            </a:r>
            <a:r>
              <a:rPr spc="135" dirty="0"/>
              <a:t>log(odds)</a:t>
            </a:r>
            <a:r>
              <a:rPr spc="185" dirty="0"/>
              <a:t> </a:t>
            </a:r>
            <a:r>
              <a:rPr spc="45" dirty="0"/>
              <a:t>in</a:t>
            </a:r>
            <a:r>
              <a:rPr spc="185" dirty="0"/>
              <a:t> </a:t>
            </a:r>
            <a:r>
              <a:rPr spc="135" dirty="0"/>
              <a:t>regression</a:t>
            </a:r>
            <a:r>
              <a:rPr spc="185" dirty="0"/>
              <a:t> </a:t>
            </a:r>
            <a:r>
              <a:rPr spc="90" dirty="0"/>
              <a:t>models?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58366"/>
            <a:ext cx="4976495" cy="11080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Logistic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probability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p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event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occurring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-40" dirty="0">
                <a:latin typeface="Tahoma"/>
                <a:cs typeface="Tahoma"/>
              </a:rPr>
              <a:t>Since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probability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only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takes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1,</a:t>
            </a:r>
            <a:r>
              <a:rPr sz="1100" spc="15" dirty="0">
                <a:latin typeface="Tahoma"/>
                <a:cs typeface="Tahoma"/>
              </a:rPr>
              <a:t> 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ideal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response.</a:t>
            </a:r>
            <a:endParaRPr sz="1100">
              <a:latin typeface="Tahoma"/>
              <a:cs typeface="Tahoma"/>
            </a:endParaRPr>
          </a:p>
          <a:p>
            <a:pPr marL="314960" indent="-139065">
              <a:lnSpc>
                <a:spcPct val="100000"/>
              </a:lnSpc>
              <a:spcBef>
                <a:spcPts val="935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Tahoma"/>
                <a:cs typeface="Tahoma"/>
              </a:rPr>
              <a:t>Th</a:t>
            </a:r>
            <a:r>
              <a:rPr sz="1100" spc="-15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</a:t>
            </a:r>
            <a:r>
              <a:rPr sz="1100" spc="-60" dirty="0">
                <a:latin typeface="Tahoma"/>
                <a:cs typeface="Tahoma"/>
              </a:rPr>
              <a:t>dds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i="1" spc="114" dirty="0">
                <a:latin typeface="Calibri"/>
                <a:cs typeface="Calibri"/>
              </a:rPr>
              <a:t>/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50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range</a:t>
            </a:r>
            <a:r>
              <a:rPr sz="1100" spc="-55" dirty="0">
                <a:latin typeface="Tahoma"/>
                <a:cs typeface="Tahoma"/>
              </a:rPr>
              <a:t>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fro</a:t>
            </a:r>
            <a:r>
              <a:rPr sz="1100" spc="-65" dirty="0">
                <a:latin typeface="Tahoma"/>
                <a:cs typeface="Tahoma"/>
              </a:rPr>
              <a:t>m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305" dirty="0">
                <a:latin typeface="Arial"/>
                <a:cs typeface="Arial"/>
              </a:rPr>
              <a:t>∞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natural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odds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(log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odds)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ranges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15" dirty="0">
                <a:latin typeface="Arial"/>
                <a:cs typeface="Arial"/>
              </a:rPr>
              <a:t>−∞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35" dirty="0">
                <a:latin typeface="Arial"/>
                <a:cs typeface="Arial"/>
              </a:rPr>
              <a:t>∞</a:t>
            </a:r>
            <a:r>
              <a:rPr sz="1100" spc="1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12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173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40" dirty="0"/>
              <a:t>Logistic</a:t>
            </a:r>
            <a:r>
              <a:rPr spc="185" dirty="0"/>
              <a:t> </a:t>
            </a:r>
            <a:r>
              <a:rPr spc="114" dirty="0"/>
              <a:t>versus</a:t>
            </a:r>
            <a:r>
              <a:rPr spc="185" dirty="0"/>
              <a:t> </a:t>
            </a:r>
            <a:r>
              <a:rPr spc="170" dirty="0"/>
              <a:t>linear</a:t>
            </a:r>
            <a:r>
              <a:rPr spc="185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094" y="623860"/>
            <a:ext cx="5096510" cy="1948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/>
                <a:cs typeface="Tahoma"/>
              </a:rPr>
              <a:t>Similarities:</a:t>
            </a:r>
            <a:endParaRPr sz="1100">
              <a:latin typeface="Tahoma"/>
              <a:cs typeface="Tahoma"/>
            </a:endParaRPr>
          </a:p>
          <a:p>
            <a:pPr marL="365760" marR="157480" indent="-139065">
              <a:lnSpc>
                <a:spcPct val="102699"/>
              </a:lnSpc>
              <a:spcBef>
                <a:spcPts val="894"/>
              </a:spcBef>
              <a:buClr>
                <a:srgbClr val="3333B2"/>
              </a:buClr>
              <a:buFont typeface="Arial"/>
              <a:buChar char="•"/>
              <a:tabLst>
                <a:tab pos="36639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right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side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looks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same,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but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residual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error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term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logistic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930"/>
              </a:spcBef>
            </a:pPr>
            <a:r>
              <a:rPr sz="1100" spc="-50" dirty="0">
                <a:latin typeface="Tahoma"/>
                <a:cs typeface="Tahoma"/>
              </a:rPr>
              <a:t>Differences:</a:t>
            </a:r>
            <a:endParaRPr sz="1100">
              <a:latin typeface="Tahoma"/>
              <a:cs typeface="Tahoma"/>
            </a:endParaRPr>
          </a:p>
          <a:p>
            <a:pPr marL="365760" marR="55880" indent="-139065">
              <a:lnSpc>
                <a:spcPct val="102600"/>
              </a:lnSpc>
              <a:spcBef>
                <a:spcPts val="900"/>
              </a:spcBef>
              <a:buClr>
                <a:srgbClr val="3333B2"/>
              </a:buClr>
              <a:buFont typeface="Arial"/>
              <a:buChar char="•"/>
              <a:tabLst>
                <a:tab pos="366395" algn="l"/>
              </a:tabLst>
            </a:pPr>
            <a:r>
              <a:rPr sz="1100" spc="-20" dirty="0">
                <a:latin typeface="Tahoma"/>
                <a:cs typeface="Tahoma"/>
              </a:rPr>
              <a:t>Logistic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calculate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log(odds),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rather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mean.</a:t>
            </a:r>
            <a:endParaRPr sz="1100">
              <a:latin typeface="Tahoma"/>
              <a:cs typeface="Tahoma"/>
            </a:endParaRPr>
          </a:p>
          <a:p>
            <a:pPr marL="365760" marR="37465" indent="-1390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Arial"/>
              <a:buChar char="•"/>
              <a:tabLst>
                <a:tab pos="366395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Palatino Linotype"/>
                <a:cs typeface="Palatino Linotype"/>
              </a:rPr>
              <a:t>glm</a:t>
            </a:r>
            <a:r>
              <a:rPr sz="1100" spc="85" dirty="0">
                <a:latin typeface="Palatino Linotype"/>
                <a:cs typeface="Palatino Linotype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logistic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requires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an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additional specification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argument:</a:t>
            </a:r>
            <a:r>
              <a:rPr sz="1100" spc="220" dirty="0">
                <a:latin typeface="Tahoma"/>
                <a:cs typeface="Tahoma"/>
              </a:rPr>
              <a:t> </a:t>
            </a:r>
            <a:r>
              <a:rPr sz="1100" spc="45" dirty="0">
                <a:latin typeface="Palatino Linotype"/>
                <a:cs typeface="Palatino Linotype"/>
              </a:rPr>
              <a:t>family  </a:t>
            </a:r>
            <a:r>
              <a:rPr sz="1100" spc="20" dirty="0">
                <a:latin typeface="Palatino Linotype"/>
                <a:cs typeface="Palatino Linotype"/>
              </a:rPr>
              <a:t>=  </a:t>
            </a:r>
            <a:r>
              <a:rPr sz="1100" spc="65" dirty="0">
                <a:latin typeface="Palatino Linotype"/>
                <a:cs typeface="Palatino Linotype"/>
              </a:rPr>
              <a:t>binomial(link  </a:t>
            </a:r>
            <a:r>
              <a:rPr sz="1100" spc="20" dirty="0">
                <a:latin typeface="Palatino Linotype"/>
                <a:cs typeface="Palatino Linotype"/>
              </a:rPr>
              <a:t>= </a:t>
            </a:r>
            <a:r>
              <a:rPr sz="1100" spc="25" dirty="0">
                <a:latin typeface="Palatino Linotype"/>
                <a:cs typeface="Palatino Linotype"/>
              </a:rPr>
              <a:t> </a:t>
            </a:r>
            <a:r>
              <a:rPr sz="1100" spc="145" dirty="0">
                <a:latin typeface="Palatino Linotype"/>
                <a:cs typeface="Palatino Linotype"/>
              </a:rPr>
              <a:t>"logit")</a:t>
            </a:r>
            <a:endParaRPr sz="11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13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331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85" dirty="0"/>
              <a:t>CPR</a:t>
            </a:r>
            <a:r>
              <a:rPr spc="175" dirty="0"/>
              <a:t> </a:t>
            </a:r>
            <a:r>
              <a:rPr spc="150" dirty="0"/>
              <a:t>status</a:t>
            </a:r>
            <a:r>
              <a:rPr spc="175" dirty="0"/>
              <a:t> </a:t>
            </a:r>
            <a:r>
              <a:rPr spc="90" dirty="0"/>
              <a:t>and</a:t>
            </a:r>
            <a:r>
              <a:rPr spc="175" dirty="0"/>
              <a:t> </a:t>
            </a:r>
            <a:r>
              <a:rPr spc="105" dirty="0"/>
              <a:t>survival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781824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571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sz="800" b="1" spc="35" dirty="0">
                <a:solidFill>
                  <a:srgbClr val="214987"/>
                </a:solidFill>
                <a:latin typeface="Palatino Linotype"/>
                <a:cs typeface="Palatino Linotype"/>
              </a:rPr>
              <a:t>glm</a:t>
            </a:r>
            <a:r>
              <a:rPr sz="800" spc="35" dirty="0">
                <a:latin typeface="Palatino Linotype"/>
                <a:cs typeface="Palatino Linotype"/>
              </a:rPr>
              <a:t>(sta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b="1" spc="15" dirty="0">
                <a:solidFill>
                  <a:srgbClr val="CE5B00"/>
                </a:solidFill>
                <a:latin typeface="Palatino Linotype"/>
                <a:cs typeface="Palatino Linotype"/>
              </a:rPr>
              <a:t>~</a:t>
            </a:r>
            <a:r>
              <a:rPr sz="800" b="1" spc="220" dirty="0">
                <a:solidFill>
                  <a:srgbClr val="CE5B00"/>
                </a:solidFill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cpr,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35" dirty="0">
                <a:solidFill>
                  <a:srgbClr val="214987"/>
                </a:solidFill>
                <a:latin typeface="Palatino Linotype"/>
                <a:cs typeface="Palatino Linotype"/>
              </a:rPr>
              <a:t>data</a:t>
            </a:r>
            <a:r>
              <a:rPr sz="800" spc="220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214987"/>
                </a:solidFill>
                <a:latin typeface="Palatino Linotype"/>
                <a:cs typeface="Palatino Linotype"/>
              </a:rPr>
              <a:t>=</a:t>
            </a:r>
            <a:r>
              <a:rPr sz="800" spc="225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spc="105" dirty="0">
                <a:latin typeface="Palatino Linotype"/>
                <a:cs typeface="Palatino Linotype"/>
              </a:rPr>
              <a:t>icu,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40" dirty="0">
                <a:solidFill>
                  <a:srgbClr val="214987"/>
                </a:solidFill>
                <a:latin typeface="Palatino Linotype"/>
                <a:cs typeface="Palatino Linotype"/>
              </a:rPr>
              <a:t>family</a:t>
            </a:r>
            <a:r>
              <a:rPr sz="800" spc="220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214987"/>
                </a:solidFill>
                <a:latin typeface="Palatino Linotype"/>
                <a:cs typeface="Palatino Linotype"/>
              </a:rPr>
              <a:t>=</a:t>
            </a:r>
            <a:r>
              <a:rPr sz="800" spc="225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b="1" spc="35" dirty="0">
                <a:solidFill>
                  <a:srgbClr val="214987"/>
                </a:solidFill>
                <a:latin typeface="Palatino Linotype"/>
                <a:cs typeface="Palatino Linotype"/>
              </a:rPr>
              <a:t>binomial</a:t>
            </a:r>
            <a:r>
              <a:rPr sz="800" spc="35" dirty="0">
                <a:latin typeface="Palatino Linotype"/>
                <a:cs typeface="Palatino Linotype"/>
              </a:rPr>
              <a:t>(</a:t>
            </a:r>
            <a:r>
              <a:rPr sz="800" spc="35" dirty="0">
                <a:solidFill>
                  <a:srgbClr val="214987"/>
                </a:solidFill>
                <a:latin typeface="Palatino Linotype"/>
                <a:cs typeface="Palatino Linotype"/>
              </a:rPr>
              <a:t>link</a:t>
            </a:r>
            <a:r>
              <a:rPr sz="800" spc="220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214987"/>
                </a:solidFill>
                <a:latin typeface="Palatino Linotype"/>
                <a:cs typeface="Palatino Linotype"/>
              </a:rPr>
              <a:t>=</a:t>
            </a:r>
            <a:r>
              <a:rPr sz="800" spc="225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spc="114" dirty="0">
                <a:solidFill>
                  <a:srgbClr val="4F9905"/>
                </a:solidFill>
                <a:latin typeface="Palatino Linotype"/>
                <a:cs typeface="Palatino Linotype"/>
              </a:rPr>
              <a:t>"logit"</a:t>
            </a:r>
            <a:r>
              <a:rPr sz="800" spc="114" dirty="0">
                <a:latin typeface="Palatino Linotype"/>
                <a:cs typeface="Palatino Linotype"/>
              </a:rPr>
              <a:t>))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145602"/>
            <a:ext cx="438150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endParaRPr sz="800">
              <a:latin typeface="Palatino Linotype"/>
              <a:cs typeface="Palatino Linotype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95" dirty="0">
                <a:latin typeface="Palatino Linotype"/>
                <a:cs typeface="Palatino Linotype"/>
              </a:rPr>
              <a:t>Call:</a:t>
            </a:r>
            <a:r>
              <a:rPr sz="800" spc="365" dirty="0">
                <a:latin typeface="Palatino Linotype"/>
                <a:cs typeface="Palatino Linotype"/>
              </a:rPr>
              <a:t> </a:t>
            </a:r>
            <a:r>
              <a:rPr sz="800" spc="10" dirty="0">
                <a:latin typeface="Palatino Linotype"/>
                <a:cs typeface="Palatino Linotype"/>
              </a:rPr>
              <a:t>glm(formula</a:t>
            </a:r>
            <a:r>
              <a:rPr sz="800" spc="20" dirty="0">
                <a:latin typeface="Palatino Linotype"/>
                <a:cs typeface="Palatino Linotype"/>
              </a:rPr>
              <a:t> =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sta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~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cpr,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family</a:t>
            </a:r>
            <a:r>
              <a:rPr sz="800" spc="229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=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50" dirty="0">
                <a:latin typeface="Palatino Linotype"/>
                <a:cs typeface="Palatino Linotype"/>
              </a:rPr>
              <a:t>binomial(link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=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125" dirty="0">
                <a:latin typeface="Palatino Linotype"/>
                <a:cs typeface="Palatino Linotype"/>
              </a:rPr>
              <a:t>"logit"),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35" dirty="0">
                <a:latin typeface="Palatino Linotype"/>
                <a:cs typeface="Palatino Linotype"/>
              </a:rPr>
              <a:t>data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=</a:t>
            </a:r>
            <a:r>
              <a:rPr sz="800" spc="229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icu) </a:t>
            </a:r>
            <a:r>
              <a:rPr sz="800" spc="-18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##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15"/>
              </a:lnSpc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160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Coefficients: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626398"/>
            <a:ext cx="7785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150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(Intercept)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746604"/>
            <a:ext cx="7785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657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60" dirty="0">
                <a:latin typeface="Palatino Linotype"/>
                <a:cs typeface="Palatino Linotype"/>
              </a:rPr>
              <a:t>1.540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6497" y="1626398"/>
            <a:ext cx="348615" cy="26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20" dirty="0">
                <a:latin typeface="Palatino Linotype"/>
                <a:cs typeface="Palatino Linotype"/>
              </a:rPr>
              <a:t>cprYes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55"/>
              </a:lnSpc>
            </a:pPr>
            <a:r>
              <a:rPr sz="800" spc="75" dirty="0">
                <a:latin typeface="Palatino Linotype"/>
                <a:cs typeface="Palatino Linotype"/>
              </a:rPr>
              <a:t>-1.695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866797"/>
            <a:ext cx="3198495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endParaRPr sz="800">
              <a:latin typeface="Palatino Linotype"/>
              <a:cs typeface="Palatino Linotype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  <a:tabLst>
                <a:tab pos="130302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10" dirty="0">
                <a:latin typeface="Palatino Linotype"/>
                <a:cs typeface="Palatino Linotype"/>
              </a:rPr>
              <a:t>Degrees</a:t>
            </a:r>
            <a:r>
              <a:rPr sz="800" spc="15" dirty="0">
                <a:latin typeface="Palatino Linotype"/>
                <a:cs typeface="Palatino Linotype"/>
              </a:rPr>
              <a:t> </a:t>
            </a:r>
            <a:r>
              <a:rPr sz="800" spc="70" dirty="0">
                <a:latin typeface="Palatino Linotype"/>
                <a:cs typeface="Palatino Linotype"/>
              </a:rPr>
              <a:t>of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Freedom:</a:t>
            </a:r>
            <a:r>
              <a:rPr sz="800" spc="2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199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55" dirty="0">
                <a:latin typeface="Palatino Linotype"/>
                <a:cs typeface="Palatino Linotype"/>
              </a:rPr>
              <a:t>Total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165" dirty="0">
                <a:latin typeface="Palatino Linotype"/>
                <a:cs typeface="Palatino Linotype"/>
              </a:rPr>
              <a:t>(i.e.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75" dirty="0">
                <a:latin typeface="Palatino Linotype"/>
                <a:cs typeface="Palatino Linotype"/>
              </a:rPr>
              <a:t>Null); </a:t>
            </a:r>
            <a:r>
              <a:rPr sz="800" spc="100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198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35" dirty="0">
                <a:latin typeface="Palatino Linotype"/>
                <a:cs typeface="Palatino Linotype"/>
              </a:rPr>
              <a:t>Residual </a:t>
            </a:r>
            <a:r>
              <a:rPr sz="800" spc="-18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Null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35" dirty="0">
                <a:latin typeface="Palatino Linotype"/>
                <a:cs typeface="Palatino Linotype"/>
              </a:rPr>
              <a:t>Deviance:	</a:t>
            </a:r>
            <a:r>
              <a:rPr sz="800" spc="60" dirty="0">
                <a:latin typeface="Palatino Linotype"/>
                <a:cs typeface="Palatino Linotype"/>
              </a:rPr>
              <a:t>200.2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15"/>
              </a:lnSpc>
              <a:tabLst>
                <a:tab pos="1732914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35" dirty="0">
                <a:latin typeface="Palatino Linotype"/>
                <a:cs typeface="Palatino Linotype"/>
              </a:rPr>
              <a:t>Residual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35" dirty="0">
                <a:latin typeface="Palatino Linotype"/>
                <a:cs typeface="Palatino Linotype"/>
              </a:rPr>
              <a:t>Deviance:</a:t>
            </a:r>
            <a:r>
              <a:rPr sz="800" spc="229" dirty="0">
                <a:latin typeface="Palatino Linotype"/>
                <a:cs typeface="Palatino Linotype"/>
              </a:rPr>
              <a:t> </a:t>
            </a:r>
            <a:r>
              <a:rPr sz="800" spc="60" dirty="0">
                <a:latin typeface="Palatino Linotype"/>
                <a:cs typeface="Palatino Linotype"/>
              </a:rPr>
              <a:t>192.2	</a:t>
            </a:r>
            <a:r>
              <a:rPr sz="800" spc="5" dirty="0">
                <a:latin typeface="Palatino Linotype"/>
                <a:cs typeface="Palatino Linotype"/>
              </a:rPr>
              <a:t>AIC:</a:t>
            </a:r>
            <a:r>
              <a:rPr sz="800" spc="175" dirty="0">
                <a:latin typeface="Palatino Linotype"/>
                <a:cs typeface="Palatino Linotype"/>
              </a:rPr>
              <a:t> </a:t>
            </a:r>
            <a:r>
              <a:rPr sz="800" spc="60" dirty="0">
                <a:latin typeface="Palatino Linotype"/>
                <a:cs typeface="Palatino Linotype"/>
              </a:rPr>
              <a:t>196.2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3482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60" dirty="0"/>
              <a:t>Interpreting</a:t>
            </a:r>
            <a:r>
              <a:rPr spc="170" dirty="0"/>
              <a:t> </a:t>
            </a:r>
            <a:r>
              <a:rPr spc="195" dirty="0"/>
              <a:t>the</a:t>
            </a:r>
            <a:r>
              <a:rPr spc="170" dirty="0"/>
              <a:t> </a:t>
            </a:r>
            <a:r>
              <a:rPr spc="155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83025"/>
            <a:ext cx="316611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1000" spc="-25" dirty="0">
                <a:latin typeface="Tahoma"/>
                <a:cs typeface="Tahoma"/>
              </a:rPr>
              <a:t>Recall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15" dirty="0">
                <a:latin typeface="Arial"/>
                <a:cs typeface="Arial"/>
              </a:rPr>
              <a:t>p</a:t>
            </a:r>
            <a:r>
              <a:rPr sz="1000" spc="-15" dirty="0">
                <a:latin typeface="Tahoma"/>
                <a:cs typeface="Tahoma"/>
              </a:rPr>
              <a:t>(</a:t>
            </a:r>
            <a:r>
              <a:rPr sz="1000" i="1" spc="-15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15" dirty="0">
                <a:latin typeface="Arial"/>
                <a:cs typeface="Arial"/>
              </a:rPr>
              <a:t>P</a:t>
            </a:r>
            <a:r>
              <a:rPr sz="1000" spc="15" dirty="0">
                <a:latin typeface="Tahoma"/>
                <a:cs typeface="Tahoma"/>
              </a:rPr>
              <a:t>(</a:t>
            </a:r>
            <a:r>
              <a:rPr sz="1000" i="1" spc="15" dirty="0">
                <a:latin typeface="Arial"/>
                <a:cs typeface="Arial"/>
              </a:rPr>
              <a:t>Y</a:t>
            </a:r>
            <a:r>
              <a:rPr sz="1000" i="1" spc="170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1</a:t>
            </a:r>
            <a:r>
              <a:rPr sz="1000" i="1" spc="-15" dirty="0">
                <a:latin typeface="Arial"/>
                <a:cs typeface="Arial"/>
              </a:rPr>
              <a:t>|X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x</a:t>
            </a:r>
            <a:r>
              <a:rPr sz="1000" i="1" spc="-17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p</a:t>
            </a:r>
            <a:r>
              <a:rPr sz="1000" spc="-25" dirty="0">
                <a:latin typeface="Tahoma"/>
                <a:cs typeface="Tahoma"/>
              </a:rPr>
              <a:t>(survival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1</a:t>
            </a:r>
            <a:r>
              <a:rPr sz="1000" i="1" spc="-30" dirty="0">
                <a:latin typeface="Arial"/>
                <a:cs typeface="Arial"/>
              </a:rPr>
              <a:t>|</a:t>
            </a:r>
            <a:r>
              <a:rPr sz="1000" spc="-30" dirty="0">
                <a:latin typeface="Tahoma"/>
                <a:cs typeface="Tahoma"/>
              </a:rPr>
              <a:t>cpr).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equation: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9164" y="1210530"/>
            <a:ext cx="182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log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8627" y="1032134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65" dirty="0">
                <a:latin typeface="PMingLiU"/>
                <a:cs typeface="PMingLiU"/>
              </a:rPr>
              <a:t> 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3280" y="1318132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161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580" y="1104373"/>
            <a:ext cx="1347470" cy="37020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254"/>
              </a:spcBef>
            </a:pPr>
            <a:r>
              <a:rPr sz="1000" i="1" spc="-530" dirty="0">
                <a:latin typeface="Arial"/>
                <a:cs typeface="Arial"/>
              </a:rPr>
              <a:t>p</a:t>
            </a:r>
            <a:r>
              <a:rPr sz="1000" spc="-20" dirty="0">
                <a:latin typeface="Tahoma"/>
                <a:cs typeface="Tahoma"/>
              </a:rPr>
              <a:t>ˆ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spc="-30" dirty="0">
                <a:latin typeface="Tahoma"/>
                <a:cs typeface="Tahoma"/>
              </a:rPr>
              <a:t>status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lived</a:t>
            </a:r>
            <a:r>
              <a:rPr sz="1000" i="1" spc="10" dirty="0">
                <a:latin typeface="Arial"/>
                <a:cs typeface="Arial"/>
              </a:rPr>
              <a:t>|</a:t>
            </a:r>
            <a:r>
              <a:rPr sz="1000" spc="-30" dirty="0">
                <a:latin typeface="Tahoma"/>
                <a:cs typeface="Tahoma"/>
              </a:rPr>
              <a:t>c</a:t>
            </a:r>
            <a:r>
              <a:rPr sz="1000" spc="-65" dirty="0">
                <a:latin typeface="Tahoma"/>
                <a:cs typeface="Tahoma"/>
              </a:rPr>
              <a:t>p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600"/>
              </a:lnSpc>
              <a:spcBef>
                <a:spcPts val="160"/>
              </a:spcBef>
            </a:pPr>
            <a:r>
              <a:rPr sz="1000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  <a:p>
            <a:pPr marL="103505">
              <a:lnSpc>
                <a:spcPts val="600"/>
              </a:lnSpc>
            </a:pPr>
            <a:r>
              <a:rPr sz="1000" i="1" spc="-225" dirty="0">
                <a:latin typeface="Arial"/>
                <a:cs typeface="Arial"/>
              </a:rPr>
              <a:t>—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-530" dirty="0">
                <a:latin typeface="Arial"/>
                <a:cs typeface="Arial"/>
              </a:rPr>
              <a:t>p</a:t>
            </a:r>
            <a:r>
              <a:rPr sz="1000" spc="-20" dirty="0">
                <a:latin typeface="Tahoma"/>
                <a:cs typeface="Tahoma"/>
              </a:rPr>
              <a:t>ˆ</a:t>
            </a:r>
            <a:r>
              <a:rPr sz="1000" spc="-5" dirty="0">
                <a:latin typeface="Tahoma"/>
                <a:cs typeface="Tahoma"/>
              </a:rPr>
              <a:t>(</a:t>
            </a:r>
            <a:r>
              <a:rPr sz="1000" spc="-30" dirty="0">
                <a:latin typeface="Tahoma"/>
                <a:cs typeface="Tahoma"/>
              </a:rPr>
              <a:t>status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lived</a:t>
            </a:r>
            <a:r>
              <a:rPr sz="1000" i="1" spc="10" dirty="0">
                <a:latin typeface="Arial"/>
                <a:cs typeface="Arial"/>
              </a:rPr>
              <a:t>|</a:t>
            </a:r>
            <a:r>
              <a:rPr sz="1000" spc="-30" dirty="0">
                <a:latin typeface="Tahoma"/>
                <a:cs typeface="Tahoma"/>
              </a:rPr>
              <a:t>c</a:t>
            </a:r>
            <a:r>
              <a:rPr sz="1000" spc="-65" dirty="0">
                <a:latin typeface="Tahoma"/>
                <a:cs typeface="Tahoma"/>
              </a:rPr>
              <a:t>p</a:t>
            </a:r>
            <a:r>
              <a:rPr sz="1000" spc="-25" dirty="0">
                <a:latin typeface="Tahoma"/>
                <a:cs typeface="Tahoma"/>
              </a:rPr>
              <a:t>r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1982" y="1210530"/>
            <a:ext cx="1434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82" baseline="77777" dirty="0">
                <a:latin typeface="PMingLiU"/>
                <a:cs typeface="PMingLiU"/>
              </a:rPr>
              <a:t>1</a:t>
            </a:r>
            <a:r>
              <a:rPr sz="1500" spc="22" baseline="77777" dirty="0">
                <a:latin typeface="PMingLiU"/>
                <a:cs typeface="PMingLiU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540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135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695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spc="-50" dirty="0">
                <a:latin typeface="Arial"/>
                <a:cs typeface="Arial"/>
              </a:rPr>
              <a:t>c</a:t>
            </a:r>
            <a:r>
              <a:rPr sz="1000" i="1" spc="-85" dirty="0">
                <a:latin typeface="Arial"/>
                <a:cs typeface="Arial"/>
              </a:rPr>
              <a:t>p</a:t>
            </a:r>
            <a:r>
              <a:rPr sz="1000" i="1" dirty="0">
                <a:latin typeface="Arial"/>
                <a:cs typeface="Arial"/>
              </a:rPr>
              <a:t>r</a:t>
            </a:r>
            <a:r>
              <a:rPr sz="1050" i="1" spc="-44" baseline="-11904" dirty="0">
                <a:latin typeface="Trebuchet MS"/>
                <a:cs typeface="Trebuchet MS"/>
              </a:rPr>
              <a:t>y</a:t>
            </a:r>
            <a:r>
              <a:rPr sz="1050" i="1" spc="-37" baseline="-11904" dirty="0">
                <a:latin typeface="Trebuchet MS"/>
                <a:cs typeface="Trebuchet MS"/>
              </a:rPr>
              <a:t>es</a:t>
            </a:r>
            <a:r>
              <a:rPr sz="1050" i="1" spc="-165" baseline="-11904" dirty="0">
                <a:latin typeface="Trebuchet MS"/>
                <a:cs typeface="Trebuchet MS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7953" y="1590108"/>
            <a:ext cx="195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15" dirty="0">
                <a:latin typeface="PMingLiU"/>
                <a:cs typeface="PMingLiU"/>
              </a:rPr>
              <a:t>---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1623496"/>
            <a:ext cx="4646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intercept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represents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log(odds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patients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who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receive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CPR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8879" y="2480246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>
                <a:moveTo>
                  <a:pt x="0" y="0"/>
                </a:moveTo>
                <a:lnTo>
                  <a:pt x="49204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09988" y="2480246"/>
            <a:ext cx="443230" cy="0"/>
          </a:xfrm>
          <a:custGeom>
            <a:avLst/>
            <a:gdLst/>
            <a:ahLst/>
            <a:cxnLst/>
            <a:rect l="l" t="t" r="r" b="b"/>
            <a:pathLst>
              <a:path w="443229">
                <a:moveTo>
                  <a:pt x="0" y="0"/>
                </a:moveTo>
                <a:lnTo>
                  <a:pt x="44283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6494" y="1775338"/>
            <a:ext cx="3927475" cy="77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(</a:t>
            </a:r>
            <a:r>
              <a:rPr sz="1000" i="1" spc="-30" dirty="0">
                <a:latin typeface="Arial"/>
                <a:cs typeface="Arial"/>
              </a:rPr>
              <a:t>cpr</a:t>
            </a:r>
            <a:r>
              <a:rPr sz="1050" i="1" spc="-44" baseline="-11904" dirty="0">
                <a:latin typeface="Trebuchet MS"/>
                <a:cs typeface="Trebuchet MS"/>
              </a:rPr>
              <a:t>yes</a:t>
            </a:r>
            <a:r>
              <a:rPr sz="1050" i="1" spc="195" baseline="-11904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6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0)</a:t>
            </a:r>
            <a:endParaRPr sz="1000">
              <a:latin typeface="Tahoma"/>
              <a:cs typeface="Tahoma"/>
            </a:endParaRPr>
          </a:p>
          <a:p>
            <a:pPr marL="340360" indent="-133350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000" spc="-35" dirty="0">
                <a:latin typeface="Tahoma"/>
                <a:cs typeface="Tahoma"/>
              </a:rPr>
              <a:t>estimated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odds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survival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exp(1.540)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4.66</a:t>
            </a:r>
            <a:endParaRPr sz="1000">
              <a:latin typeface="Tahoma"/>
              <a:cs typeface="Tahoma"/>
            </a:endParaRPr>
          </a:p>
          <a:p>
            <a:pPr marL="2345055">
              <a:lnSpc>
                <a:spcPts val="935"/>
              </a:lnSpc>
              <a:spcBef>
                <a:spcPts val="440"/>
              </a:spcBef>
              <a:tabLst>
                <a:tab pos="3021965" algn="l"/>
              </a:tabLst>
            </a:pPr>
            <a:r>
              <a:rPr sz="1000" spc="-45" dirty="0">
                <a:latin typeface="Tahoma"/>
                <a:cs typeface="Tahoma"/>
              </a:rPr>
              <a:t>odds	</a:t>
            </a:r>
            <a:r>
              <a:rPr sz="1000" spc="-35" dirty="0">
                <a:latin typeface="Tahoma"/>
                <a:cs typeface="Tahoma"/>
              </a:rPr>
              <a:t>4</a:t>
            </a:r>
            <a:r>
              <a:rPr sz="1000" i="1" spc="-35" dirty="0">
                <a:latin typeface="Calibri"/>
                <a:cs typeface="Calibri"/>
              </a:rPr>
              <a:t>.</a:t>
            </a:r>
            <a:r>
              <a:rPr sz="1000" spc="-35" dirty="0">
                <a:latin typeface="Tahoma"/>
                <a:cs typeface="Tahoma"/>
              </a:rPr>
              <a:t>66</a:t>
            </a:r>
            <a:endParaRPr sz="1000">
              <a:latin typeface="Tahoma"/>
              <a:cs typeface="Tahoma"/>
            </a:endParaRPr>
          </a:p>
          <a:p>
            <a:pPr marL="340360" indent="-133350">
              <a:lnSpc>
                <a:spcPts val="935"/>
              </a:lnSpc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000" spc="-35" dirty="0">
                <a:latin typeface="Tahoma"/>
                <a:cs typeface="Tahoma"/>
              </a:rPr>
              <a:t>estimated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p</a:t>
            </a:r>
            <a:r>
              <a:rPr sz="1000" spc="-20" dirty="0">
                <a:latin typeface="Tahoma"/>
                <a:cs typeface="Tahoma"/>
              </a:rPr>
              <a:t>robabili</a:t>
            </a:r>
            <a:r>
              <a:rPr sz="1000" spc="-45" dirty="0">
                <a:latin typeface="Tahoma"/>
                <a:cs typeface="Tahoma"/>
              </a:rPr>
              <a:t>t</a:t>
            </a:r>
            <a:r>
              <a:rPr sz="1000" spc="-40" dirty="0">
                <a:latin typeface="Tahoma"/>
                <a:cs typeface="Tahoma"/>
              </a:rPr>
              <a:t>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500" spc="-75" baseline="-38888" dirty="0">
                <a:latin typeface="Tahoma"/>
                <a:cs typeface="Tahoma"/>
              </a:rPr>
              <a:t>1</a:t>
            </a:r>
            <a:r>
              <a:rPr sz="1500" spc="22" baseline="-38888" dirty="0">
                <a:latin typeface="Tahoma"/>
                <a:cs typeface="Tahoma"/>
              </a:rPr>
              <a:t> </a:t>
            </a:r>
            <a:r>
              <a:rPr sz="1500" spc="67" baseline="-38888" dirty="0">
                <a:latin typeface="Tahoma"/>
                <a:cs typeface="Tahoma"/>
              </a:rPr>
              <a:t>+</a:t>
            </a:r>
            <a:r>
              <a:rPr sz="1500" spc="30" baseline="-38888" dirty="0">
                <a:latin typeface="Tahoma"/>
                <a:cs typeface="Tahoma"/>
              </a:rPr>
              <a:t> </a:t>
            </a:r>
            <a:r>
              <a:rPr sz="1500" spc="-30" baseline="-38888" dirty="0">
                <a:latin typeface="Tahoma"/>
                <a:cs typeface="Tahoma"/>
              </a:rPr>
              <a:t>o</a:t>
            </a:r>
            <a:r>
              <a:rPr sz="1500" spc="-82" baseline="-38888" dirty="0">
                <a:latin typeface="Tahoma"/>
                <a:cs typeface="Tahoma"/>
              </a:rPr>
              <a:t>dd</a:t>
            </a:r>
            <a:r>
              <a:rPr sz="1500" spc="-67" baseline="-38888" dirty="0">
                <a:latin typeface="Tahoma"/>
                <a:cs typeface="Tahoma"/>
              </a:rPr>
              <a:t>s</a:t>
            </a:r>
            <a:r>
              <a:rPr sz="1500" spc="120" baseline="-38888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500" spc="-75" baseline="-38888" dirty="0">
                <a:latin typeface="Tahoma"/>
                <a:cs typeface="Tahoma"/>
              </a:rPr>
              <a:t>1</a:t>
            </a:r>
            <a:r>
              <a:rPr sz="1500" spc="-142" baseline="-38888" dirty="0">
                <a:latin typeface="Tahoma"/>
                <a:cs typeface="Tahoma"/>
              </a:rPr>
              <a:t> </a:t>
            </a:r>
            <a:r>
              <a:rPr sz="1500" spc="67" baseline="-38888" dirty="0">
                <a:latin typeface="Tahoma"/>
                <a:cs typeface="Tahoma"/>
              </a:rPr>
              <a:t>+</a:t>
            </a:r>
            <a:r>
              <a:rPr sz="1500" spc="-142" baseline="-38888" dirty="0">
                <a:latin typeface="Tahoma"/>
                <a:cs typeface="Tahoma"/>
              </a:rPr>
              <a:t> </a:t>
            </a:r>
            <a:r>
              <a:rPr sz="1500" spc="-75" baseline="-38888" dirty="0">
                <a:latin typeface="Tahoma"/>
                <a:cs typeface="Tahoma"/>
              </a:rPr>
              <a:t>4</a:t>
            </a:r>
            <a:r>
              <a:rPr sz="1500" i="1" spc="22" baseline="-38888" dirty="0">
                <a:latin typeface="Calibri"/>
                <a:cs typeface="Calibri"/>
              </a:rPr>
              <a:t>.</a:t>
            </a:r>
            <a:r>
              <a:rPr sz="1500" spc="-75" baseline="-38888" dirty="0">
                <a:latin typeface="Tahoma"/>
                <a:cs typeface="Tahoma"/>
              </a:rPr>
              <a:t>66</a:t>
            </a:r>
            <a:r>
              <a:rPr sz="1500" spc="120" baseline="-38888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45" dirty="0">
                <a:latin typeface="Tahoma"/>
                <a:cs typeface="Tahoma"/>
              </a:rPr>
              <a:t>823.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14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5863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60" dirty="0"/>
              <a:t>Interpretin</a:t>
            </a:r>
            <a:r>
              <a:rPr spc="210" dirty="0"/>
              <a:t>g</a:t>
            </a:r>
            <a:r>
              <a:rPr dirty="0"/>
              <a:t> </a:t>
            </a:r>
            <a:r>
              <a:rPr spc="-160" dirty="0"/>
              <a:t> </a:t>
            </a:r>
            <a:r>
              <a:rPr spc="195" dirty="0"/>
              <a:t>the</a:t>
            </a:r>
            <a:r>
              <a:rPr dirty="0"/>
              <a:t> </a:t>
            </a:r>
            <a:r>
              <a:rPr spc="-160" dirty="0"/>
              <a:t> </a:t>
            </a:r>
            <a:r>
              <a:rPr spc="155" dirty="0"/>
              <a:t>output</a:t>
            </a:r>
            <a:r>
              <a:rPr spc="80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95" y="1161877"/>
            <a:ext cx="182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Tahoma"/>
                <a:cs typeface="Tahoma"/>
              </a:rPr>
              <a:t>log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844" y="1138468"/>
            <a:ext cx="8496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-40" dirty="0">
                <a:latin typeface="Trebuchet MS"/>
                <a:cs typeface="Trebuchet MS"/>
              </a:rPr>
              <a:t>p</a:t>
            </a:r>
            <a:r>
              <a:rPr sz="700" spc="-40" dirty="0">
                <a:latin typeface="Tahoma"/>
                <a:cs typeface="Tahoma"/>
              </a:rPr>
              <a:t>ˆ(status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spc="65" dirty="0">
                <a:latin typeface="Tahoma"/>
                <a:cs typeface="Tahoma"/>
              </a:rPr>
              <a:t>=</a:t>
            </a:r>
            <a:r>
              <a:rPr sz="700" dirty="0">
                <a:latin typeface="Tahoma"/>
                <a:cs typeface="Tahoma"/>
              </a:rPr>
              <a:t> </a:t>
            </a:r>
            <a:r>
              <a:rPr sz="700" spc="-5" dirty="0">
                <a:latin typeface="Tahoma"/>
                <a:cs typeface="Tahoma"/>
              </a:rPr>
              <a:t>lived</a:t>
            </a:r>
            <a:r>
              <a:rPr sz="700" i="1" spc="-5" dirty="0">
                <a:latin typeface="Adobe Jenson Pro"/>
                <a:cs typeface="Adobe Jenson Pro"/>
              </a:rPr>
              <a:t>|</a:t>
            </a:r>
            <a:r>
              <a:rPr sz="700" spc="-5" dirty="0">
                <a:latin typeface="Tahoma"/>
                <a:cs typeface="Tahoma"/>
              </a:rPr>
              <a:t>cpr)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1476" y="1269466"/>
            <a:ext cx="950594" cy="0"/>
          </a:xfrm>
          <a:custGeom>
            <a:avLst/>
            <a:gdLst/>
            <a:ahLst/>
            <a:cxnLst/>
            <a:rect l="l" t="t" r="r" b="b"/>
            <a:pathLst>
              <a:path w="950594">
                <a:moveTo>
                  <a:pt x="0" y="0"/>
                </a:moveTo>
                <a:lnTo>
                  <a:pt x="95039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776" y="1243459"/>
            <a:ext cx="975994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5" dirty="0">
                <a:latin typeface="Tahoma"/>
                <a:cs typeface="Tahoma"/>
              </a:rPr>
              <a:t>1</a:t>
            </a:r>
            <a:r>
              <a:rPr sz="700" i="1" spc="-25" dirty="0">
                <a:latin typeface="Adobe Jenson Pro"/>
                <a:cs typeface="Adobe Jenson Pro"/>
              </a:rPr>
              <a:t>−</a:t>
            </a:r>
            <a:r>
              <a:rPr sz="700" i="1" spc="-25" dirty="0">
                <a:latin typeface="Trebuchet MS"/>
                <a:cs typeface="Trebuchet MS"/>
              </a:rPr>
              <a:t>p</a:t>
            </a:r>
            <a:r>
              <a:rPr sz="700" spc="-25" dirty="0">
                <a:latin typeface="Tahoma"/>
                <a:cs typeface="Tahoma"/>
              </a:rPr>
              <a:t>ˆ(status</a:t>
            </a:r>
            <a:r>
              <a:rPr sz="700" spc="15" dirty="0">
                <a:latin typeface="Tahoma"/>
                <a:cs typeface="Tahoma"/>
              </a:rPr>
              <a:t> </a:t>
            </a:r>
            <a:r>
              <a:rPr sz="700" spc="65" dirty="0">
                <a:latin typeface="Tahoma"/>
                <a:cs typeface="Tahoma"/>
              </a:rPr>
              <a:t>=</a:t>
            </a:r>
            <a:r>
              <a:rPr sz="700" spc="20" dirty="0">
                <a:latin typeface="Tahoma"/>
                <a:cs typeface="Tahoma"/>
              </a:rPr>
              <a:t> </a:t>
            </a:r>
            <a:r>
              <a:rPr sz="700" spc="-5" dirty="0">
                <a:latin typeface="Tahoma"/>
                <a:cs typeface="Tahoma"/>
              </a:rPr>
              <a:t>lived</a:t>
            </a:r>
            <a:r>
              <a:rPr sz="700" i="1" spc="-5" dirty="0">
                <a:latin typeface="Adobe Jenson Pro"/>
                <a:cs typeface="Adobe Jenson Pro"/>
              </a:rPr>
              <a:t>|</a:t>
            </a:r>
            <a:r>
              <a:rPr sz="700" spc="-5" dirty="0">
                <a:latin typeface="Tahoma"/>
                <a:cs typeface="Tahoma"/>
              </a:rPr>
              <a:t>cpr)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15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1894" y="447705"/>
            <a:ext cx="4802505" cy="751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slope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coefficient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Arial"/>
                <a:cs typeface="Arial"/>
              </a:rPr>
              <a:t>cpr</a:t>
            </a:r>
            <a:r>
              <a:rPr sz="1050" i="1" spc="-52" baseline="-11904" dirty="0">
                <a:latin typeface="Trebuchet MS"/>
                <a:cs typeface="Trebuchet MS"/>
              </a:rPr>
              <a:t>yes</a:t>
            </a:r>
            <a:r>
              <a:rPr sz="1050" i="1" spc="89" baseline="-11904" dirty="0">
                <a:latin typeface="Trebuchet MS"/>
                <a:cs typeface="Trebuchet MS"/>
              </a:rPr>
              <a:t> </a:t>
            </a:r>
            <a:r>
              <a:rPr sz="1000" spc="-55" dirty="0">
                <a:latin typeface="Tahoma"/>
                <a:cs typeface="Tahoma"/>
              </a:rPr>
              <a:t>represents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change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log(odds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survival),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no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previous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CPR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group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previous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CPR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group.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90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odds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patients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who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previously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received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CPR:</a:t>
            </a:r>
            <a:endParaRPr sz="1000">
              <a:latin typeface="Tahoma"/>
              <a:cs typeface="Tahoma"/>
            </a:endParaRPr>
          </a:p>
          <a:p>
            <a:pPr marL="494030">
              <a:lnSpc>
                <a:spcPct val="100000"/>
              </a:lnSpc>
              <a:spcBef>
                <a:spcPts val="325"/>
              </a:spcBef>
              <a:tabLst>
                <a:tab pos="1534795" algn="l"/>
              </a:tabLst>
            </a:pPr>
            <a:r>
              <a:rPr sz="1000" spc="210" dirty="0">
                <a:latin typeface="PMingLiU"/>
                <a:cs typeface="PMingLiU"/>
              </a:rPr>
              <a:t> 	</a:t>
            </a:r>
            <a:r>
              <a:rPr sz="1000" dirty="0">
                <a:latin typeface="PMingLiU"/>
                <a:cs typeface="PMingLiU"/>
              </a:rPr>
              <a:t>1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9239" y="1161877"/>
            <a:ext cx="1052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540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135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695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858" y="1146053"/>
            <a:ext cx="88900" cy="4768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145" dirty="0">
                <a:solidFill>
                  <a:srgbClr val="3333B2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000" i="1" spc="145" dirty="0">
                <a:solidFill>
                  <a:srgbClr val="3333B2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018" y="1427573"/>
            <a:ext cx="195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15" dirty="0">
                <a:latin typeface="PMingLiU"/>
                <a:cs typeface="PMingLiU"/>
              </a:rPr>
              <a:t>---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395" y="1460974"/>
            <a:ext cx="2489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Tahoma"/>
                <a:cs typeface="Tahoma"/>
              </a:rPr>
              <a:t>odds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exp(1.540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1.695)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0.856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1764632"/>
            <a:ext cx="49510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slope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coefficient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log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estimated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65" dirty="0">
                <a:latin typeface="Arial"/>
                <a:cs typeface="Arial"/>
              </a:rPr>
              <a:t>odds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ratio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comparing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those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who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received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CPR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those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who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not: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6458" y="2186729"/>
            <a:ext cx="380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0" indent="-13398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72085" algn="l"/>
              </a:tabLst>
            </a:pPr>
            <a:r>
              <a:rPr sz="1000" spc="-315" dirty="0">
                <a:latin typeface="PMingLiU"/>
                <a:cs typeface="PMingLiU"/>
              </a:rPr>
              <a:t>---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95" y="2220117"/>
            <a:ext cx="1501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45" dirty="0">
                <a:latin typeface="Arial"/>
                <a:cs typeface="Arial"/>
              </a:rPr>
              <a:t>O</a:t>
            </a:r>
            <a:r>
              <a:rPr sz="1000" i="1" spc="-80" dirty="0">
                <a:latin typeface="Arial"/>
                <a:cs typeface="Arial"/>
              </a:rPr>
              <a:t>R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exp</a:t>
            </a:r>
            <a:r>
              <a:rPr sz="1000" spc="-35" dirty="0">
                <a:latin typeface="Tahoma"/>
                <a:cs typeface="Tahoma"/>
              </a:rPr>
              <a:t>(</a:t>
            </a:r>
            <a:r>
              <a:rPr sz="1000" i="1" spc="-140" dirty="0">
                <a:latin typeface="Arial"/>
                <a:cs typeface="Arial"/>
              </a:rPr>
              <a:t>−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695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184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7994" y="2447168"/>
            <a:ext cx="697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u="sng" spc="-44" baseline="8333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odds</a:t>
            </a:r>
            <a:r>
              <a:rPr sz="7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cpr</a:t>
            </a:r>
            <a:r>
              <a:rPr sz="7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700" u="sng" spc="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=</a:t>
            </a:r>
            <a:r>
              <a:rPr sz="700" u="sng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700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yes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9325" y="2428181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0</a:t>
            </a:r>
            <a:r>
              <a:rPr sz="1000" i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856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458" y="2513779"/>
            <a:ext cx="2164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Char char="•"/>
              <a:tabLst>
                <a:tab pos="170815" algn="l"/>
              </a:tabLst>
            </a:pPr>
            <a:r>
              <a:rPr sz="1000" i="1" spc="-770" dirty="0">
                <a:latin typeface="Arial"/>
                <a:cs typeface="Arial"/>
              </a:rPr>
              <a:t>O</a:t>
            </a:r>
            <a:r>
              <a:rPr sz="1500" spc="-825" baseline="13888" dirty="0">
                <a:latin typeface="PMingLiU"/>
                <a:cs typeface="PMingLiU"/>
              </a:rPr>
              <a:t>---</a:t>
            </a:r>
            <a:r>
              <a:rPr sz="1000" i="1" spc="-80" dirty="0">
                <a:latin typeface="Arial"/>
                <a:cs typeface="Arial"/>
              </a:rPr>
              <a:t>R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140" dirty="0">
                <a:latin typeface="Tahoma"/>
                <a:cs typeface="Tahoma"/>
              </a:rPr>
              <a:t> </a:t>
            </a:r>
            <a:r>
              <a:rPr sz="1500" spc="-30" baseline="-38888" dirty="0">
                <a:latin typeface="Tahoma"/>
                <a:cs typeface="Tahoma"/>
              </a:rPr>
              <a:t>o</a:t>
            </a:r>
            <a:r>
              <a:rPr sz="1500" spc="-82" baseline="-38888" dirty="0">
                <a:latin typeface="Tahoma"/>
                <a:cs typeface="Tahoma"/>
              </a:rPr>
              <a:t>dd</a:t>
            </a:r>
            <a:r>
              <a:rPr sz="1500" spc="-67" baseline="-38888" dirty="0">
                <a:latin typeface="Tahoma"/>
                <a:cs typeface="Tahoma"/>
              </a:rPr>
              <a:t>s</a:t>
            </a:r>
            <a:r>
              <a:rPr sz="1050" baseline="-67460" dirty="0">
                <a:latin typeface="Tahoma"/>
                <a:cs typeface="Tahoma"/>
              </a:rPr>
              <a:t>c</a:t>
            </a:r>
            <a:r>
              <a:rPr sz="1050" spc="-37" baseline="-67460" dirty="0">
                <a:latin typeface="Tahoma"/>
                <a:cs typeface="Tahoma"/>
              </a:rPr>
              <a:t>p</a:t>
            </a:r>
            <a:r>
              <a:rPr sz="1050" baseline="-67460" dirty="0">
                <a:latin typeface="Tahoma"/>
                <a:cs typeface="Tahoma"/>
              </a:rPr>
              <a:t>r</a:t>
            </a:r>
            <a:r>
              <a:rPr sz="1050" spc="37" baseline="-67460" dirty="0">
                <a:latin typeface="Tahoma"/>
                <a:cs typeface="Tahoma"/>
              </a:rPr>
              <a:t> </a:t>
            </a:r>
            <a:r>
              <a:rPr sz="1050" spc="97" baseline="-67460" dirty="0">
                <a:latin typeface="Tahoma"/>
                <a:cs typeface="Tahoma"/>
              </a:rPr>
              <a:t>=</a:t>
            </a:r>
            <a:r>
              <a:rPr sz="1050" spc="37" baseline="-67460" dirty="0">
                <a:latin typeface="Tahoma"/>
                <a:cs typeface="Tahoma"/>
              </a:rPr>
              <a:t> </a:t>
            </a:r>
            <a:r>
              <a:rPr sz="1050" spc="-22" baseline="-67460" dirty="0">
                <a:latin typeface="Tahoma"/>
                <a:cs typeface="Tahoma"/>
              </a:rPr>
              <a:t>n</a:t>
            </a:r>
            <a:r>
              <a:rPr sz="1050" spc="-15" baseline="-67460" dirty="0">
                <a:latin typeface="Tahoma"/>
                <a:cs typeface="Tahoma"/>
              </a:rPr>
              <a:t>o</a:t>
            </a:r>
            <a:r>
              <a:rPr sz="1050" baseline="-67460" dirty="0">
                <a:latin typeface="Tahoma"/>
                <a:cs typeface="Tahoma"/>
              </a:rPr>
              <a:t> </a:t>
            </a:r>
            <a:r>
              <a:rPr sz="1050" spc="142" baseline="-6746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500" spc="-75" baseline="-38888" dirty="0">
                <a:latin typeface="Tahoma"/>
                <a:cs typeface="Tahoma"/>
              </a:rPr>
              <a:t>4</a:t>
            </a:r>
            <a:r>
              <a:rPr sz="1500" i="1" spc="22" baseline="-38888" dirty="0">
                <a:latin typeface="Calibri"/>
                <a:cs typeface="Calibri"/>
              </a:rPr>
              <a:t>.</a:t>
            </a:r>
            <a:r>
              <a:rPr sz="1500" spc="-75" baseline="-38888" dirty="0">
                <a:latin typeface="Tahoma"/>
                <a:cs typeface="Tahoma"/>
              </a:rPr>
              <a:t>66</a:t>
            </a:r>
            <a:r>
              <a:rPr sz="1500" baseline="-38888" dirty="0">
                <a:latin typeface="Tahoma"/>
                <a:cs typeface="Tahoma"/>
              </a:rPr>
              <a:t> </a:t>
            </a:r>
            <a:r>
              <a:rPr sz="1500" spc="30" baseline="-38888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184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16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832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5" dirty="0"/>
              <a:t>Inference</a:t>
            </a:r>
            <a:r>
              <a:rPr spc="195" dirty="0"/>
              <a:t> </a:t>
            </a:r>
            <a:r>
              <a:rPr spc="240" dirty="0"/>
              <a:t>for</a:t>
            </a:r>
            <a:r>
              <a:rPr spc="195" dirty="0"/>
              <a:t> </a:t>
            </a:r>
            <a:r>
              <a:rPr spc="50" dirty="0"/>
              <a:t>simple</a:t>
            </a:r>
            <a:r>
              <a:rPr spc="195" dirty="0"/>
              <a:t> </a:t>
            </a:r>
            <a:r>
              <a:rPr spc="165" dirty="0"/>
              <a:t>logistic</a:t>
            </a:r>
            <a:r>
              <a:rPr spc="195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49101"/>
            <a:ext cx="4946650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ahoma"/>
                <a:cs typeface="Tahoma"/>
              </a:rPr>
              <a:t>As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regression,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slope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captures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information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about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between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response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predictor.</a:t>
            </a:r>
            <a:endParaRPr sz="10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1185"/>
              </a:spcBef>
              <a:buClr>
                <a:srgbClr val="3333B2"/>
              </a:buClr>
              <a:buChar char="•"/>
              <a:tabLst>
                <a:tab pos="315595" algn="l"/>
              </a:tabLst>
            </a:pPr>
            <a:r>
              <a:rPr sz="1000" i="1" spc="-15" dirty="0">
                <a:latin typeface="Arial"/>
                <a:cs typeface="Arial"/>
              </a:rPr>
              <a:t>H</a:t>
            </a:r>
            <a:r>
              <a:rPr sz="1050" spc="-22" baseline="-11904" dirty="0">
                <a:latin typeface="Tahoma"/>
                <a:cs typeface="Tahoma"/>
              </a:rPr>
              <a:t>0</a:t>
            </a:r>
            <a:r>
              <a:rPr sz="1050" spc="157" baseline="-11904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5" dirty="0">
                <a:latin typeface="Calibri"/>
                <a:cs typeface="Calibri"/>
              </a:rPr>
              <a:t>β</a:t>
            </a:r>
            <a:r>
              <a:rPr sz="1050" spc="7" baseline="-11904" dirty="0">
                <a:latin typeface="Tahoma"/>
                <a:cs typeface="Tahoma"/>
              </a:rPr>
              <a:t>1</a:t>
            </a:r>
            <a:r>
              <a:rPr sz="1050" spc="165" baseline="-11904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0,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spc="170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spc="225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variables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associated</a:t>
            </a:r>
            <a:endParaRPr sz="10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•"/>
              <a:tabLst>
                <a:tab pos="315595" algn="l"/>
              </a:tabLst>
            </a:pPr>
            <a:r>
              <a:rPr sz="1000" i="1" spc="20" dirty="0">
                <a:latin typeface="Arial"/>
                <a:cs typeface="Arial"/>
              </a:rPr>
              <a:t>H</a:t>
            </a:r>
            <a:r>
              <a:rPr sz="1050" i="1" spc="30" baseline="-11904" dirty="0">
                <a:latin typeface="Trebuchet MS"/>
                <a:cs typeface="Trebuchet MS"/>
              </a:rPr>
              <a:t>A</a:t>
            </a:r>
            <a:r>
              <a:rPr sz="1050" i="1" spc="172" baseline="-11904" dirty="0">
                <a:latin typeface="Trebuchet MS"/>
                <a:cs typeface="Trebuchet MS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5" dirty="0">
                <a:latin typeface="Calibri"/>
                <a:cs typeface="Calibri"/>
              </a:rPr>
              <a:t>β</a:t>
            </a:r>
            <a:r>
              <a:rPr sz="1050" spc="7" baseline="-11904" dirty="0">
                <a:latin typeface="Tahoma"/>
                <a:cs typeface="Tahoma"/>
              </a:rPr>
              <a:t>1</a:t>
            </a:r>
            <a:r>
              <a:rPr sz="1050" spc="157" baseline="-11904" dirty="0">
                <a:latin typeface="Tahoma"/>
                <a:cs typeface="Tahoma"/>
              </a:rPr>
              <a:t> </a:t>
            </a:r>
            <a:r>
              <a:rPr sz="1000" i="1" spc="20" dirty="0">
                <a:latin typeface="Arial"/>
                <a:cs typeface="Arial"/>
              </a:rPr>
              <a:t>/</a:t>
            </a:r>
            <a:r>
              <a:rPr sz="1000" spc="2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0,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X</a:t>
            </a:r>
            <a:r>
              <a:rPr sz="1000" i="1" spc="175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spc="225" dirty="0">
                <a:latin typeface="Arial"/>
                <a:cs typeface="Arial"/>
              </a:rPr>
              <a:t> </a:t>
            </a:r>
            <a:r>
              <a:rPr sz="1000" spc="-45" dirty="0">
                <a:latin typeface="Tahoma"/>
                <a:cs typeface="Tahoma"/>
              </a:rPr>
              <a:t>variables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associated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sz="1000" spc="-45" dirty="0">
                <a:latin typeface="Tahoma"/>
                <a:cs typeface="Tahoma"/>
              </a:rPr>
              <a:t>These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hypotheses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also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written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terms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odds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ratio.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17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3959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75" dirty="0"/>
              <a:t>What</a:t>
            </a:r>
            <a:r>
              <a:rPr spc="185" dirty="0"/>
              <a:t> </a:t>
            </a:r>
            <a:r>
              <a:rPr spc="95" dirty="0"/>
              <a:t>does</a:t>
            </a:r>
            <a:r>
              <a:rPr spc="190" dirty="0"/>
              <a:t> </a:t>
            </a:r>
            <a:r>
              <a:rPr spc="165" dirty="0"/>
              <a:t>logistic</a:t>
            </a:r>
            <a:r>
              <a:rPr spc="185" dirty="0"/>
              <a:t> </a:t>
            </a:r>
            <a:r>
              <a:rPr spc="135" dirty="0"/>
              <a:t>regression</a:t>
            </a:r>
            <a:r>
              <a:rPr spc="190" dirty="0"/>
              <a:t> </a:t>
            </a:r>
            <a:r>
              <a:rPr spc="95" dirty="0"/>
              <a:t>add?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949101"/>
            <a:ext cx="5086350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90" dirty="0">
                <a:latin typeface="Calibri"/>
                <a:cs typeface="Calibri"/>
              </a:rPr>
              <a:t>χ</a:t>
            </a:r>
            <a:r>
              <a:rPr sz="1050" spc="135" baseline="27777" dirty="0">
                <a:latin typeface="Tahoma"/>
                <a:cs typeface="Tahoma"/>
              </a:rPr>
              <a:t>2</a:t>
            </a:r>
            <a:r>
              <a:rPr sz="1050" spc="240" baseline="27777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test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does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directly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show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direction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significant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association.</a:t>
            </a:r>
            <a:endParaRPr sz="1000">
              <a:latin typeface="Tahoma"/>
              <a:cs typeface="Tahoma"/>
            </a:endParaRPr>
          </a:p>
          <a:p>
            <a:pPr marL="340360" marR="30480" indent="-132715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000" spc="-50" dirty="0">
                <a:latin typeface="Tahoma"/>
                <a:cs typeface="Tahoma"/>
              </a:rPr>
              <a:t>Some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information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about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direction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residuals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differences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between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observed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 </a:t>
            </a:r>
            <a:r>
              <a:rPr sz="1000" spc="-45" dirty="0">
                <a:latin typeface="Tahoma"/>
                <a:cs typeface="Tahoma"/>
              </a:rPr>
              <a:t> expected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values.</a:t>
            </a:r>
            <a:endParaRPr sz="1000">
              <a:latin typeface="Tahoma"/>
              <a:cs typeface="Tahoma"/>
            </a:endParaRPr>
          </a:p>
          <a:p>
            <a:pPr marL="63500" marR="1059180">
              <a:lnSpc>
                <a:spcPct val="149400"/>
              </a:lnSpc>
              <a:spcBef>
                <a:spcPts val="595"/>
              </a:spcBef>
            </a:pPr>
            <a:r>
              <a:rPr sz="1000" spc="-20" dirty="0">
                <a:latin typeface="Tahoma"/>
                <a:cs typeface="Tahoma"/>
              </a:rPr>
              <a:t>Logistic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regression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gives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numerical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estimate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size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association.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two-way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table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cannot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used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numerical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18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881682" y="1316314"/>
            <a:ext cx="1995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Multiple</a:t>
            </a:r>
            <a:r>
              <a:rPr sz="1400" spc="13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logistic</a:t>
            </a:r>
            <a:r>
              <a:rPr sz="1400" spc="13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regression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5568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0" dirty="0"/>
              <a:t>Extending</a:t>
            </a:r>
            <a:r>
              <a:rPr spc="180" dirty="0"/>
              <a:t> </a:t>
            </a:r>
            <a:r>
              <a:rPr spc="165" dirty="0"/>
              <a:t>logistic</a:t>
            </a:r>
            <a:r>
              <a:rPr spc="185" dirty="0"/>
              <a:t> </a:t>
            </a:r>
            <a:r>
              <a:rPr spc="135" dirty="0"/>
              <a:t>regression</a:t>
            </a:r>
            <a:r>
              <a:rPr spc="185" dirty="0"/>
              <a:t> </a:t>
            </a:r>
            <a:r>
              <a:rPr spc="265" dirty="0"/>
              <a:t>to</a:t>
            </a:r>
            <a:r>
              <a:rPr spc="185" dirty="0"/>
              <a:t> </a:t>
            </a:r>
            <a:r>
              <a:rPr spc="100" dirty="0"/>
              <a:t>more</a:t>
            </a:r>
            <a:r>
              <a:rPr spc="185" dirty="0"/>
              <a:t> </a:t>
            </a:r>
            <a:r>
              <a:rPr spc="170" dirty="0"/>
              <a:t>than</a:t>
            </a:r>
            <a:r>
              <a:rPr spc="180" dirty="0"/>
              <a:t> </a:t>
            </a:r>
            <a:r>
              <a:rPr spc="110" dirty="0"/>
              <a:t>one</a:t>
            </a:r>
            <a:r>
              <a:rPr spc="185" dirty="0"/>
              <a:t> </a:t>
            </a:r>
            <a:r>
              <a:rPr spc="165" dirty="0"/>
              <a:t>predictor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48967"/>
            <a:ext cx="3571240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7900"/>
              </a:lnSpc>
              <a:spcBef>
                <a:spcPts val="100"/>
              </a:spcBef>
            </a:pPr>
            <a:r>
              <a:rPr sz="1100" spc="-50" dirty="0">
                <a:latin typeface="Tahoma"/>
                <a:cs typeface="Tahoma"/>
              </a:rPr>
              <a:t>Suppose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p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Tahoma"/>
                <a:cs typeface="Tahoma"/>
              </a:rPr>
              <a:t>1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Arial"/>
                <a:cs typeface="Arial"/>
              </a:rPr>
              <a:t>x</a:t>
            </a:r>
            <a:r>
              <a:rPr sz="1200" spc="7" baseline="-10416" dirty="0">
                <a:latin typeface="Tahoma"/>
                <a:cs typeface="Tahoma"/>
              </a:rPr>
              <a:t>2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i="1" spc="-44" baseline="-10416" dirty="0">
                <a:latin typeface="Trebuchet MS"/>
                <a:cs typeface="Trebuchet MS"/>
              </a:rPr>
              <a:t>p</a:t>
            </a:r>
            <a:r>
              <a:rPr sz="1200" i="1" spc="-240" baseline="-10416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10" dirty="0">
                <a:latin typeface="Arial"/>
                <a:cs typeface="Arial"/>
              </a:rPr>
              <a:t>P</a:t>
            </a:r>
            <a:r>
              <a:rPr sz="1100" spc="10" dirty="0">
                <a:latin typeface="Tahoma"/>
                <a:cs typeface="Tahoma"/>
              </a:rPr>
              <a:t>(</a:t>
            </a: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i="1" spc="185" dirty="0">
                <a:latin typeface="Arial"/>
                <a:cs typeface="Arial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1</a:t>
            </a:r>
            <a:r>
              <a:rPr sz="1100" i="1" spc="-10" dirty="0">
                <a:latin typeface="Arial"/>
                <a:cs typeface="Arial"/>
              </a:rPr>
              <a:t>|x</a:t>
            </a:r>
            <a:r>
              <a:rPr sz="1200" spc="-15" baseline="-10416" dirty="0">
                <a:latin typeface="Tahoma"/>
                <a:cs typeface="Tahoma"/>
              </a:rPr>
              <a:t>1</a:t>
            </a:r>
            <a:r>
              <a:rPr sz="1100" i="1" spc="-1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5" dirty="0">
                <a:latin typeface="Arial"/>
                <a:cs typeface="Arial"/>
              </a:rPr>
              <a:t>x</a:t>
            </a:r>
            <a:r>
              <a:rPr sz="1200" spc="7" baseline="-10416" dirty="0">
                <a:latin typeface="Tahoma"/>
                <a:cs typeface="Tahoma"/>
              </a:rPr>
              <a:t>2</a:t>
            </a:r>
            <a:r>
              <a:rPr sz="1100" i="1" spc="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i="1" spc="-44" baseline="-10416" dirty="0">
                <a:latin typeface="Trebuchet MS"/>
                <a:cs typeface="Trebuchet MS"/>
              </a:rPr>
              <a:t>p</a:t>
            </a:r>
            <a:r>
              <a:rPr sz="1200" i="1" spc="-240" baseline="-10416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ahoma"/>
                <a:cs typeface="Tahoma"/>
              </a:rPr>
              <a:t>).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With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35" dirty="0">
                <a:latin typeface="Tahoma"/>
                <a:cs typeface="Tahoma"/>
              </a:rPr>
              <a:t>redict</a:t>
            </a:r>
            <a:r>
              <a:rPr sz="1100" spc="-75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r</a:t>
            </a:r>
            <a:r>
              <a:rPr sz="1100" spc="-55" dirty="0">
                <a:latin typeface="Tahoma"/>
                <a:cs typeface="Tahoma"/>
              </a:rPr>
              <a:t>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spc="52" baseline="-10416" dirty="0">
                <a:latin typeface="Tahoma"/>
                <a:cs typeface="Tahoma"/>
              </a:rPr>
              <a:t>1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spc="52" baseline="-10416" dirty="0">
                <a:latin typeface="Tahoma"/>
                <a:cs typeface="Tahoma"/>
              </a:rPr>
              <a:t>2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.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2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i="1" spc="-15" baseline="-10416" dirty="0">
                <a:latin typeface="Trebuchet MS"/>
                <a:cs typeface="Trebuchet MS"/>
              </a:rPr>
              <a:t>p</a:t>
            </a:r>
            <a:r>
              <a:rPr sz="1200" i="1" baseline="-10416" dirty="0">
                <a:latin typeface="Trebuchet MS"/>
                <a:cs typeface="Trebuchet MS"/>
              </a:rPr>
              <a:t> </a:t>
            </a:r>
            <a:r>
              <a:rPr sz="1200" i="1" spc="-52" baseline="-10416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</a:t>
            </a:r>
            <a:r>
              <a:rPr sz="1100" spc="-15" dirty="0">
                <a:latin typeface="Tahoma"/>
                <a:cs typeface="Tahoma"/>
              </a:rPr>
              <a:t>o</a:t>
            </a:r>
            <a:r>
              <a:rPr sz="1100" spc="-60" dirty="0">
                <a:latin typeface="Tahoma"/>
                <a:cs typeface="Tahoma"/>
              </a:rPr>
              <a:t>de</a:t>
            </a:r>
            <a:r>
              <a:rPr sz="1100" spc="-25" dirty="0">
                <a:latin typeface="Tahoma"/>
                <a:cs typeface="Tahoma"/>
              </a:rPr>
              <a:t>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734" y="1536978"/>
            <a:ext cx="197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Tahoma"/>
                <a:cs typeface="Tahoma"/>
              </a:rPr>
              <a:t>log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241" y="1367591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265" dirty="0">
                <a:latin typeface="PMingLiU"/>
                <a:cs typeface="PMingLiU"/>
              </a:rPr>
              <a:t> 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5907" y="1653578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>
                <a:moveTo>
                  <a:pt x="0" y="0"/>
                </a:moveTo>
                <a:lnTo>
                  <a:pt x="50258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3207" y="1420746"/>
            <a:ext cx="52832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50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19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25573" y="1536978"/>
            <a:ext cx="209486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00" spc="82" baseline="80555" dirty="0">
                <a:latin typeface="PMingLiU"/>
                <a:cs typeface="PMingLiU"/>
              </a:rPr>
              <a:t>1</a:t>
            </a:r>
            <a:r>
              <a:rPr sz="1500" spc="60" baseline="80555" dirty="0">
                <a:latin typeface="PMingLiU"/>
                <a:cs typeface="PMingLiU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Calibri"/>
                <a:cs typeface="Calibri"/>
              </a:rPr>
              <a:t>β</a:t>
            </a:r>
            <a:r>
              <a:rPr sz="1200" spc="-22" baseline="-10416" dirty="0">
                <a:latin typeface="Tahoma"/>
                <a:cs typeface="Tahoma"/>
              </a:rPr>
              <a:t>0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Calibri"/>
                <a:cs typeface="Calibri"/>
              </a:rPr>
              <a:t>β</a:t>
            </a:r>
            <a:r>
              <a:rPr sz="1200" spc="52" baseline="-10416" dirty="0">
                <a:latin typeface="Tahoma"/>
                <a:cs typeface="Tahoma"/>
              </a:rPr>
              <a:t>1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spc="-22" baseline="-10416" dirty="0">
                <a:latin typeface="Tahoma"/>
                <a:cs typeface="Tahoma"/>
              </a:rPr>
              <a:t>1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Calibri"/>
                <a:cs typeface="Calibri"/>
              </a:rPr>
              <a:t>β</a:t>
            </a:r>
            <a:r>
              <a:rPr sz="1200" spc="52" baseline="-10416" dirty="0">
                <a:latin typeface="Tahoma"/>
                <a:cs typeface="Tahoma"/>
              </a:rPr>
              <a:t>2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spc="-22" baseline="-10416" dirty="0">
                <a:latin typeface="Tahoma"/>
                <a:cs typeface="Tahoma"/>
              </a:rPr>
              <a:t>2</a:t>
            </a:r>
            <a:r>
              <a:rPr sz="1200" spc="60" baseline="-10416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65" dirty="0">
                <a:latin typeface="Arial"/>
                <a:cs typeface="Arial"/>
              </a:rPr>
              <a:t>·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·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i="1" spc="-65" dirty="0">
                <a:latin typeface="Arial"/>
                <a:cs typeface="Arial"/>
              </a:rPr>
              <a:t>· </a:t>
            </a:r>
            <a:r>
              <a:rPr sz="1100" spc="45" dirty="0">
                <a:latin typeface="Tahoma"/>
                <a:cs typeface="Tahoma"/>
              </a:rPr>
              <a:t>+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30" dirty="0">
                <a:latin typeface="Calibri"/>
                <a:cs typeface="Calibri"/>
              </a:rPr>
              <a:t>β</a:t>
            </a:r>
            <a:r>
              <a:rPr sz="1200" i="1" spc="112" baseline="-10416" dirty="0">
                <a:latin typeface="Trebuchet MS"/>
                <a:cs typeface="Trebuchet MS"/>
              </a:rPr>
              <a:t>p</a:t>
            </a:r>
            <a:r>
              <a:rPr sz="1100" i="1" spc="-50" dirty="0">
                <a:latin typeface="Arial"/>
                <a:cs typeface="Arial"/>
              </a:rPr>
              <a:t>x</a:t>
            </a:r>
            <a:r>
              <a:rPr sz="1200" i="1" spc="-15" baseline="-10416" dirty="0">
                <a:latin typeface="Trebuchet MS"/>
                <a:cs typeface="Trebuchet MS"/>
              </a:rPr>
              <a:t>p</a:t>
            </a:r>
            <a:endParaRPr sz="1200" baseline="-10416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939491"/>
            <a:ext cx="46704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coefficient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estimates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log(odds)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unit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change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variables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change.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653147"/>
            <a:ext cx="1962150" cy="1031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00007F"/>
                </a:solidFill>
                <a:latin typeface="Tahoma"/>
                <a:cs typeface="Tahoma"/>
                <a:hlinkClick r:id="rId2" action="ppaction://hlinksldjump"/>
              </a:rPr>
              <a:t>Introduction</a:t>
            </a:r>
            <a:r>
              <a:rPr sz="1100" spc="-10" dirty="0">
                <a:solidFill>
                  <a:srgbClr val="0000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15" dirty="0">
                <a:solidFill>
                  <a:srgbClr val="00007F"/>
                </a:solidFill>
                <a:latin typeface="Tahoma"/>
                <a:cs typeface="Tahoma"/>
                <a:hlinkClick r:id="rId2" action="ppaction://hlinksldjump"/>
              </a:rPr>
              <a:t>to</a:t>
            </a:r>
            <a:r>
              <a:rPr sz="1100" spc="-5" dirty="0">
                <a:solidFill>
                  <a:srgbClr val="0000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25" dirty="0">
                <a:solidFill>
                  <a:srgbClr val="00007F"/>
                </a:solidFill>
                <a:latin typeface="Tahoma"/>
                <a:cs typeface="Tahoma"/>
                <a:hlinkClick r:id="rId2" action="ppaction://hlinksldjump"/>
              </a:rPr>
              <a:t>logistic</a:t>
            </a:r>
            <a:r>
              <a:rPr sz="1100" dirty="0">
                <a:solidFill>
                  <a:srgbClr val="00007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55" dirty="0">
                <a:solidFill>
                  <a:srgbClr val="00007F"/>
                </a:solidFill>
                <a:latin typeface="Tahoma"/>
                <a:cs typeface="Tahoma"/>
                <a:hlinkClick r:id="rId2" action="ppaction://hlinksldjump"/>
              </a:rPr>
              <a:t>regression</a:t>
            </a:r>
            <a:endParaRPr sz="1100">
              <a:latin typeface="Tahoma"/>
              <a:cs typeface="Tahoma"/>
            </a:endParaRPr>
          </a:p>
          <a:p>
            <a:pPr marL="12700" marR="403860">
              <a:lnSpc>
                <a:spcPct val="250300"/>
              </a:lnSpc>
            </a:pPr>
            <a:r>
              <a:rPr sz="1100" spc="-35" dirty="0">
                <a:solidFill>
                  <a:srgbClr val="00007F"/>
                </a:solidFill>
                <a:latin typeface="Tahoma"/>
                <a:cs typeface="Tahoma"/>
                <a:hlinkClick r:id="rId3" action="ppaction://hlinksldjump"/>
              </a:rPr>
              <a:t>Simple</a:t>
            </a:r>
            <a:r>
              <a:rPr sz="1100" spc="-5" dirty="0">
                <a:solidFill>
                  <a:srgbClr val="0000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25" dirty="0">
                <a:solidFill>
                  <a:srgbClr val="00007F"/>
                </a:solidFill>
                <a:latin typeface="Tahoma"/>
                <a:cs typeface="Tahoma"/>
                <a:hlinkClick r:id="rId3" action="ppaction://hlinksldjump"/>
              </a:rPr>
              <a:t>logistic</a:t>
            </a:r>
            <a:r>
              <a:rPr sz="1100" dirty="0">
                <a:solidFill>
                  <a:srgbClr val="00007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spc="-60" dirty="0">
                <a:solidFill>
                  <a:srgbClr val="00007F"/>
                </a:solidFill>
                <a:latin typeface="Tahoma"/>
                <a:cs typeface="Tahoma"/>
                <a:hlinkClick r:id="rId3" action="ppaction://hlinksldjump"/>
              </a:rPr>
              <a:t>regression </a:t>
            </a:r>
            <a:r>
              <a:rPr sz="1100" spc="-55" dirty="0">
                <a:solidFill>
                  <a:srgbClr val="00007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Multiple</a:t>
            </a:r>
            <a:r>
              <a:rPr sz="1100" spc="-20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25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logistic</a:t>
            </a:r>
            <a:r>
              <a:rPr sz="1100" spc="-15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sz="1100" spc="-55" dirty="0">
                <a:solidFill>
                  <a:srgbClr val="00007F"/>
                </a:solidFill>
                <a:latin typeface="Tahoma"/>
                <a:cs typeface="Tahoma"/>
                <a:hlinkClick r:id="rId4" action="ppaction://hlinksldjump"/>
              </a:rPr>
              <a:t>regression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3400" y="3059880"/>
            <a:ext cx="302260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15" dirty="0">
                <a:latin typeface="Tahoma"/>
                <a:cs typeface="Tahoma"/>
              </a:rPr>
              <a:t>2</a:t>
            </a:fld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14" dirty="0">
                <a:latin typeface="Tahoma"/>
                <a:cs typeface="Tahoma"/>
              </a:rPr>
              <a:t>/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774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Survival</a:t>
            </a:r>
            <a:r>
              <a:rPr spc="175" dirty="0"/>
              <a:t> </a:t>
            </a:r>
            <a:r>
              <a:rPr spc="114" dirty="0"/>
              <a:t>versus</a:t>
            </a:r>
            <a:r>
              <a:rPr spc="180" dirty="0"/>
              <a:t> </a:t>
            </a:r>
            <a:r>
              <a:rPr spc="185" dirty="0"/>
              <a:t>CPR</a:t>
            </a:r>
            <a:r>
              <a:rPr spc="180" dirty="0"/>
              <a:t> </a:t>
            </a:r>
            <a:r>
              <a:rPr spc="90" dirty="0"/>
              <a:t>and</a:t>
            </a:r>
            <a:r>
              <a:rPr spc="180" dirty="0"/>
              <a:t> </a:t>
            </a:r>
            <a:r>
              <a:rPr spc="135" dirty="0"/>
              <a:t>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351356"/>
            <a:ext cx="4004945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44"/>
              </a:lnSpc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160" dirty="0">
                <a:latin typeface="Palatino Linotype"/>
                <a:cs typeface="Palatino Linotype"/>
              </a:rPr>
              <a:t> </a:t>
            </a:r>
            <a:r>
              <a:rPr sz="800" spc="95" dirty="0">
                <a:latin typeface="Palatino Linotype"/>
                <a:cs typeface="Palatino Linotype"/>
              </a:rPr>
              <a:t>Call:</a:t>
            </a:r>
            <a:endParaRPr sz="800">
              <a:latin typeface="Palatino Linotype"/>
              <a:cs typeface="Palatino Linotype"/>
            </a:endParaRPr>
          </a:p>
          <a:p>
            <a:pPr marL="12700" marR="5080">
              <a:lnSpc>
                <a:spcPts val="950"/>
              </a:lnSpc>
              <a:spcBef>
                <a:spcPts val="35"/>
              </a:spcBef>
              <a:tabLst>
                <a:tab pos="38862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10" dirty="0">
                <a:latin typeface="Palatino Linotype"/>
                <a:cs typeface="Palatino Linotype"/>
              </a:rPr>
              <a:t>glm(formula</a:t>
            </a:r>
            <a:r>
              <a:rPr sz="800" spc="2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=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sta</a:t>
            </a:r>
            <a:r>
              <a:rPr sz="800" spc="229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~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35" dirty="0">
                <a:latin typeface="Palatino Linotype"/>
                <a:cs typeface="Palatino Linotype"/>
              </a:rPr>
              <a:t>cpr</a:t>
            </a:r>
            <a:r>
              <a:rPr sz="800" spc="229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+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70" dirty="0">
                <a:latin typeface="Palatino Linotype"/>
                <a:cs typeface="Palatino Linotype"/>
              </a:rPr>
              <a:t>cre</a:t>
            </a:r>
            <a:r>
              <a:rPr sz="800" spc="229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+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65" dirty="0">
                <a:latin typeface="Palatino Linotype"/>
                <a:cs typeface="Palatino Linotype"/>
              </a:rPr>
              <a:t>age,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family</a:t>
            </a:r>
            <a:r>
              <a:rPr sz="800" spc="229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=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50" dirty="0">
                <a:latin typeface="Palatino Linotype"/>
                <a:cs typeface="Palatino Linotype"/>
              </a:rPr>
              <a:t>binomial(link</a:t>
            </a:r>
            <a:r>
              <a:rPr sz="800" spc="229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=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125" dirty="0">
                <a:latin typeface="Palatino Linotype"/>
                <a:cs typeface="Palatino Linotype"/>
              </a:rPr>
              <a:t>"logit"), </a:t>
            </a:r>
            <a:r>
              <a:rPr sz="800" spc="-18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35" dirty="0">
                <a:latin typeface="Palatino Linotype"/>
                <a:cs typeface="Palatino Linotype"/>
              </a:rPr>
              <a:t>data</a:t>
            </a:r>
            <a:r>
              <a:rPr sz="800" spc="21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=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icu)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05"/>
              </a:lnSpc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55"/>
              </a:lnSpc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185" dirty="0">
                <a:latin typeface="Palatino Linotype"/>
                <a:cs typeface="Palatino Linotype"/>
              </a:rPr>
              <a:t> </a:t>
            </a:r>
            <a:r>
              <a:rPr sz="800" spc="10" dirty="0">
                <a:latin typeface="Palatino Linotype"/>
                <a:cs typeface="Palatino Linotype"/>
              </a:rPr>
              <a:t>Deviance</a:t>
            </a:r>
            <a:r>
              <a:rPr sz="800" spc="190" dirty="0">
                <a:latin typeface="Palatino Linotype"/>
                <a:cs typeface="Palatino Linotype"/>
              </a:rPr>
              <a:t> </a:t>
            </a:r>
            <a:r>
              <a:rPr sz="800" spc="60" dirty="0">
                <a:latin typeface="Palatino Linotype"/>
                <a:cs typeface="Palatino Linotype"/>
              </a:rPr>
              <a:t>Residuals: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072551"/>
            <a:ext cx="56324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  <a:tabLst>
                <a:tab pos="38862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-50" dirty="0">
                <a:latin typeface="Palatino Linotype"/>
                <a:cs typeface="Palatino Linotype"/>
              </a:rPr>
              <a:t>Min  </a:t>
            </a: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125" dirty="0">
                <a:latin typeface="Palatino Linotype"/>
                <a:cs typeface="Palatino Linotype"/>
              </a:rPr>
              <a:t> </a:t>
            </a:r>
            <a:r>
              <a:rPr sz="800" spc="70" dirty="0">
                <a:latin typeface="Palatino Linotype"/>
                <a:cs typeface="Palatino Linotype"/>
              </a:rPr>
              <a:t>-2.3890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392" y="1072551"/>
            <a:ext cx="180022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14629">
              <a:lnSpc>
                <a:spcPts val="950"/>
              </a:lnSpc>
              <a:spcBef>
                <a:spcPts val="135"/>
              </a:spcBef>
              <a:tabLst>
                <a:tab pos="495934" algn="l"/>
                <a:tab pos="980440" algn="l"/>
                <a:tab pos="1195070" algn="l"/>
                <a:tab pos="1464310" algn="l"/>
                <a:tab pos="1625600" algn="l"/>
              </a:tabLst>
            </a:pPr>
            <a:r>
              <a:rPr sz="800" spc="-95" dirty="0">
                <a:latin typeface="Palatino Linotype"/>
                <a:cs typeface="Palatino Linotype"/>
              </a:rPr>
              <a:t>1Q	</a:t>
            </a:r>
            <a:r>
              <a:rPr sz="800" spc="-35" dirty="0">
                <a:latin typeface="Palatino Linotype"/>
                <a:cs typeface="Palatino Linotype"/>
              </a:rPr>
              <a:t>Median		</a:t>
            </a:r>
            <a:r>
              <a:rPr sz="800" spc="-95" dirty="0">
                <a:latin typeface="Palatino Linotype"/>
                <a:cs typeface="Palatino Linotype"/>
              </a:rPr>
              <a:t>3Q		</a:t>
            </a:r>
            <a:r>
              <a:rPr sz="800" spc="-80" dirty="0">
                <a:latin typeface="Palatino Linotype"/>
                <a:cs typeface="Palatino Linotype"/>
              </a:rPr>
              <a:t>Max  </a:t>
            </a:r>
            <a:r>
              <a:rPr sz="800" spc="65" dirty="0">
                <a:latin typeface="Palatino Linotype"/>
                <a:cs typeface="Palatino Linotype"/>
              </a:rPr>
              <a:t>0.3</a:t>
            </a:r>
            <a:r>
              <a:rPr sz="800" spc="75" dirty="0">
                <a:latin typeface="Palatino Linotype"/>
                <a:cs typeface="Palatino Linotype"/>
              </a:rPr>
              <a:t>4</a:t>
            </a:r>
            <a:r>
              <a:rPr sz="800" spc="20" dirty="0">
                <a:latin typeface="Palatino Linotype"/>
                <a:cs typeface="Palatino Linotype"/>
              </a:rPr>
              <a:t>46</a:t>
            </a:r>
            <a:r>
              <a:rPr sz="800" dirty="0">
                <a:latin typeface="Palatino Linotype"/>
                <a:cs typeface="Palatino Linotype"/>
              </a:rPr>
              <a:t>	</a:t>
            </a:r>
            <a:r>
              <a:rPr sz="800" spc="55" dirty="0">
                <a:latin typeface="Palatino Linotype"/>
                <a:cs typeface="Palatino Linotype"/>
              </a:rPr>
              <a:t>0.5580</a:t>
            </a:r>
            <a:r>
              <a:rPr sz="800" dirty="0">
                <a:latin typeface="Palatino Linotype"/>
                <a:cs typeface="Palatino Linotype"/>
              </a:rPr>
              <a:t>	</a:t>
            </a:r>
            <a:r>
              <a:rPr sz="800" spc="65" dirty="0">
                <a:latin typeface="Palatino Linotype"/>
                <a:cs typeface="Palatino Linotype"/>
              </a:rPr>
              <a:t>0.6</a:t>
            </a:r>
            <a:r>
              <a:rPr sz="800" spc="75" dirty="0">
                <a:latin typeface="Palatino Linotype"/>
                <a:cs typeface="Palatino Linotype"/>
              </a:rPr>
              <a:t>7</a:t>
            </a:r>
            <a:r>
              <a:rPr sz="800" spc="20" dirty="0">
                <a:latin typeface="Palatino Linotype"/>
                <a:cs typeface="Palatino Linotype"/>
              </a:rPr>
              <a:t>84</a:t>
            </a:r>
            <a:r>
              <a:rPr sz="800" dirty="0">
                <a:latin typeface="Palatino Linotype"/>
                <a:cs typeface="Palatino Linotype"/>
              </a:rPr>
              <a:t>	</a:t>
            </a:r>
            <a:r>
              <a:rPr sz="800" spc="55" dirty="0">
                <a:latin typeface="Palatino Linotype"/>
                <a:cs typeface="Palatino Linotype"/>
              </a:rPr>
              <a:t>1.2868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312949"/>
            <a:ext cx="2983230" cy="50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44"/>
              </a:lnSpc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160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Coefficients: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44"/>
              </a:lnSpc>
              <a:tabLst>
                <a:tab pos="81915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35" dirty="0">
                <a:latin typeface="Palatino Linotype"/>
                <a:cs typeface="Palatino Linotype"/>
              </a:rPr>
              <a:t>Estimate</a:t>
            </a:r>
            <a:r>
              <a:rPr sz="800" spc="215" dirty="0">
                <a:latin typeface="Palatino Linotype"/>
                <a:cs typeface="Palatino Linotype"/>
              </a:rPr>
              <a:t> </a:t>
            </a:r>
            <a:r>
              <a:rPr sz="800" spc="80" dirty="0">
                <a:latin typeface="Palatino Linotype"/>
                <a:cs typeface="Palatino Linotype"/>
              </a:rPr>
              <a:t>Std.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45" dirty="0">
                <a:latin typeface="Palatino Linotype"/>
                <a:cs typeface="Palatino Linotype"/>
              </a:rPr>
              <a:t>Error</a:t>
            </a:r>
            <a:r>
              <a:rPr sz="800" spc="21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z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30" dirty="0">
                <a:latin typeface="Palatino Linotype"/>
                <a:cs typeface="Palatino Linotype"/>
              </a:rPr>
              <a:t>value</a:t>
            </a:r>
            <a:r>
              <a:rPr sz="800" spc="215" dirty="0">
                <a:latin typeface="Palatino Linotype"/>
                <a:cs typeface="Palatino Linotype"/>
              </a:rPr>
              <a:t> </a:t>
            </a:r>
            <a:r>
              <a:rPr sz="800" spc="55" dirty="0">
                <a:latin typeface="Palatino Linotype"/>
                <a:cs typeface="Palatino Linotype"/>
              </a:rPr>
              <a:t>Pr(&gt;|z|)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55"/>
              </a:lnSpc>
              <a:tabLst>
                <a:tab pos="1464310" algn="l"/>
                <a:tab pos="2002155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(Intercept)   </a:t>
            </a:r>
            <a:r>
              <a:rPr sz="800" spc="50" dirty="0">
                <a:latin typeface="Palatino Linotype"/>
                <a:cs typeface="Palatino Linotype"/>
              </a:rPr>
              <a:t>3.32901	0.74884	</a:t>
            </a:r>
            <a:r>
              <a:rPr sz="800" spc="60" dirty="0">
                <a:latin typeface="Palatino Linotype"/>
                <a:cs typeface="Palatino Linotype"/>
              </a:rPr>
              <a:t>4.446</a:t>
            </a:r>
            <a:r>
              <a:rPr sz="800" spc="190" dirty="0">
                <a:latin typeface="Palatino Linotype"/>
                <a:cs typeface="Palatino Linotype"/>
              </a:rPr>
              <a:t> </a:t>
            </a:r>
            <a:r>
              <a:rPr sz="800" spc="65" dirty="0">
                <a:latin typeface="Palatino Linotype"/>
                <a:cs typeface="Palatino Linotype"/>
              </a:rPr>
              <a:t>8.77e-06</a:t>
            </a:r>
            <a:r>
              <a:rPr sz="800" spc="195" dirty="0">
                <a:latin typeface="Palatino Linotype"/>
                <a:cs typeface="Palatino Linotype"/>
              </a:rPr>
              <a:t> </a:t>
            </a:r>
            <a:r>
              <a:rPr sz="800" spc="110" dirty="0">
                <a:latin typeface="Palatino Linotype"/>
                <a:cs typeface="Palatino Linotype"/>
              </a:rPr>
              <a:t>***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793746"/>
            <a:ext cx="617220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40" dirty="0">
                <a:latin typeface="Palatino Linotype"/>
                <a:cs typeface="Palatino Linotype"/>
              </a:rPr>
              <a:t>##  </a:t>
            </a:r>
            <a:r>
              <a:rPr sz="800" spc="20" dirty="0">
                <a:latin typeface="Palatino Linotype"/>
                <a:cs typeface="Palatino Linotype"/>
              </a:rPr>
              <a:t>cprYes </a:t>
            </a:r>
            <a:r>
              <a:rPr sz="800" spc="2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185" dirty="0">
                <a:latin typeface="Palatino Linotype"/>
                <a:cs typeface="Palatino Linotype"/>
              </a:rPr>
              <a:t> </a:t>
            </a:r>
            <a:r>
              <a:rPr sz="800" spc="55" dirty="0">
                <a:latin typeface="Palatino Linotype"/>
                <a:cs typeface="Palatino Linotype"/>
              </a:rPr>
              <a:t>cre&gt;</a:t>
            </a:r>
            <a:r>
              <a:rPr sz="800" spc="185" dirty="0">
                <a:latin typeface="Palatino Linotype"/>
                <a:cs typeface="Palatino Linotype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2.0 </a:t>
            </a:r>
            <a:r>
              <a:rPr sz="800" spc="-18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04" dirty="0">
                <a:latin typeface="Palatino Linotype"/>
                <a:cs typeface="Palatino Linotype"/>
              </a:rPr>
              <a:t> </a:t>
            </a:r>
            <a:r>
              <a:rPr sz="800" spc="10" dirty="0">
                <a:latin typeface="Palatino Linotype"/>
                <a:cs typeface="Palatino Linotype"/>
              </a:rPr>
              <a:t>age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3857" y="1793746"/>
            <a:ext cx="455930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60" dirty="0">
                <a:latin typeface="Palatino Linotype"/>
                <a:cs typeface="Palatino Linotype"/>
              </a:rPr>
              <a:t>-1.69680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44"/>
              </a:lnSpc>
            </a:pPr>
            <a:r>
              <a:rPr sz="800" spc="60" dirty="0">
                <a:latin typeface="Palatino Linotype"/>
                <a:cs typeface="Palatino Linotype"/>
              </a:rPr>
              <a:t>-1.13328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55"/>
              </a:lnSpc>
            </a:pPr>
            <a:r>
              <a:rPr sz="800" spc="60" dirty="0">
                <a:latin typeface="Palatino Linotype"/>
                <a:cs typeface="Palatino Linotype"/>
              </a:rPr>
              <a:t>-0.02814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9177" y="1793746"/>
            <a:ext cx="1477645" cy="38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50" dirty="0">
                <a:latin typeface="Palatino Linotype"/>
                <a:cs typeface="Palatino Linotype"/>
              </a:rPr>
              <a:t>0.62145  </a:t>
            </a:r>
            <a:r>
              <a:rPr sz="800" spc="125" dirty="0">
                <a:latin typeface="Palatino Linotype"/>
                <a:cs typeface="Palatino Linotype"/>
              </a:rPr>
              <a:t> </a:t>
            </a:r>
            <a:r>
              <a:rPr sz="800" spc="75" dirty="0">
                <a:latin typeface="Palatino Linotype"/>
                <a:cs typeface="Palatino Linotype"/>
              </a:rPr>
              <a:t>-2.730   </a:t>
            </a:r>
            <a:r>
              <a:rPr sz="800" spc="50" dirty="0">
                <a:latin typeface="Palatino Linotype"/>
                <a:cs typeface="Palatino Linotype"/>
              </a:rPr>
              <a:t>0.00633</a:t>
            </a:r>
            <a:r>
              <a:rPr sz="800" spc="210" dirty="0">
                <a:latin typeface="Palatino Linotype"/>
                <a:cs typeface="Palatino Linotype"/>
              </a:rPr>
              <a:t> </a:t>
            </a:r>
            <a:r>
              <a:rPr sz="800" spc="105" dirty="0">
                <a:latin typeface="Palatino Linotype"/>
                <a:cs typeface="Palatino Linotype"/>
              </a:rPr>
              <a:t>**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44"/>
              </a:lnSpc>
            </a:pPr>
            <a:r>
              <a:rPr sz="800" spc="50" dirty="0">
                <a:latin typeface="Palatino Linotype"/>
                <a:cs typeface="Palatino Linotype"/>
              </a:rPr>
              <a:t>0.70191  </a:t>
            </a:r>
            <a:r>
              <a:rPr sz="800" spc="120" dirty="0">
                <a:latin typeface="Palatino Linotype"/>
                <a:cs typeface="Palatino Linotype"/>
              </a:rPr>
              <a:t> </a:t>
            </a:r>
            <a:r>
              <a:rPr sz="800" spc="75" dirty="0">
                <a:latin typeface="Palatino Linotype"/>
                <a:cs typeface="Palatino Linotype"/>
              </a:rPr>
              <a:t>-1.615 </a:t>
            </a:r>
            <a:r>
              <a:rPr sz="800" spc="345" dirty="0">
                <a:latin typeface="Palatino Linotype"/>
                <a:cs typeface="Palatino Linotype"/>
              </a:rPr>
              <a:t> </a:t>
            </a:r>
            <a:r>
              <a:rPr sz="800" spc="50" dirty="0">
                <a:latin typeface="Palatino Linotype"/>
                <a:cs typeface="Palatino Linotype"/>
              </a:rPr>
              <a:t>0.10641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55"/>
              </a:lnSpc>
            </a:pPr>
            <a:r>
              <a:rPr sz="800" spc="50" dirty="0">
                <a:latin typeface="Palatino Linotype"/>
                <a:cs typeface="Palatino Linotype"/>
              </a:rPr>
              <a:t>0.01125  </a:t>
            </a:r>
            <a:r>
              <a:rPr sz="800" spc="125" dirty="0">
                <a:latin typeface="Palatino Linotype"/>
                <a:cs typeface="Palatino Linotype"/>
              </a:rPr>
              <a:t> </a:t>
            </a:r>
            <a:r>
              <a:rPr sz="800" spc="75" dirty="0">
                <a:latin typeface="Palatino Linotype"/>
                <a:cs typeface="Palatino Linotype"/>
              </a:rPr>
              <a:t>-2.502   </a:t>
            </a:r>
            <a:r>
              <a:rPr sz="800" spc="50" dirty="0">
                <a:latin typeface="Palatino Linotype"/>
                <a:cs typeface="Palatino Linotype"/>
              </a:rPr>
              <a:t>0.01235</a:t>
            </a:r>
            <a:r>
              <a:rPr sz="800" spc="215" dirty="0">
                <a:latin typeface="Palatino Linotype"/>
                <a:cs typeface="Palatino Linotype"/>
              </a:rPr>
              <a:t> </a:t>
            </a:r>
            <a:r>
              <a:rPr sz="800" spc="110" dirty="0">
                <a:latin typeface="Palatino Linotype"/>
                <a:cs typeface="Palatino Linotype"/>
              </a:rPr>
              <a:t>*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294" y="2154350"/>
            <a:ext cx="3521075" cy="748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160" dirty="0">
                <a:latin typeface="Palatino Linotype"/>
                <a:cs typeface="Palatino Linotype"/>
              </a:rPr>
              <a:t> </a:t>
            </a:r>
            <a:r>
              <a:rPr sz="800" spc="155" dirty="0">
                <a:latin typeface="Palatino Linotype"/>
                <a:cs typeface="Palatino Linotype"/>
              </a:rPr>
              <a:t>---</a:t>
            </a:r>
            <a:endParaRPr sz="800">
              <a:latin typeface="Palatino Linotype"/>
              <a:cs typeface="Palatino Linotype"/>
            </a:endParaRPr>
          </a:p>
          <a:p>
            <a:pPr marL="12700" marR="5080" indent="-635">
              <a:lnSpc>
                <a:spcPts val="950"/>
              </a:lnSpc>
              <a:spcBef>
                <a:spcPts val="3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100" dirty="0">
                <a:latin typeface="Palatino Linotype"/>
                <a:cs typeface="Palatino Linotype"/>
              </a:rPr>
              <a:t>Signif.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55" dirty="0">
                <a:latin typeface="Palatino Linotype"/>
                <a:cs typeface="Palatino Linotype"/>
              </a:rPr>
              <a:t>codes:</a:t>
            </a:r>
            <a:r>
              <a:rPr sz="800" spc="14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0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i="1" spc="40" dirty="0">
                <a:latin typeface="Courier New"/>
                <a:cs typeface="Courier New"/>
              </a:rPr>
              <a:t>'</a:t>
            </a:r>
            <a:r>
              <a:rPr sz="800" spc="40" dirty="0">
                <a:latin typeface="Palatino Linotype"/>
                <a:cs typeface="Palatino Linotype"/>
              </a:rPr>
              <a:t>***</a:t>
            </a:r>
            <a:r>
              <a:rPr sz="800" i="1" spc="40" dirty="0">
                <a:latin typeface="Courier New"/>
                <a:cs typeface="Courier New"/>
              </a:rPr>
              <a:t>'</a:t>
            </a:r>
            <a:r>
              <a:rPr sz="800" i="1" spc="-60" dirty="0">
                <a:latin typeface="Courier New"/>
                <a:cs typeface="Courier New"/>
              </a:rPr>
              <a:t> </a:t>
            </a:r>
            <a:r>
              <a:rPr sz="800" spc="60" dirty="0">
                <a:latin typeface="Palatino Linotype"/>
                <a:cs typeface="Palatino Linotype"/>
              </a:rPr>
              <a:t>0.001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i="1" spc="25" dirty="0">
                <a:latin typeface="Courier New"/>
                <a:cs typeface="Courier New"/>
              </a:rPr>
              <a:t>'</a:t>
            </a:r>
            <a:r>
              <a:rPr sz="800" spc="25" dirty="0">
                <a:latin typeface="Palatino Linotype"/>
                <a:cs typeface="Palatino Linotype"/>
              </a:rPr>
              <a:t>**</a:t>
            </a:r>
            <a:r>
              <a:rPr sz="800" i="1" spc="25" dirty="0">
                <a:latin typeface="Courier New"/>
                <a:cs typeface="Courier New"/>
              </a:rPr>
              <a:t>'</a:t>
            </a:r>
            <a:r>
              <a:rPr sz="800" i="1" spc="-55" dirty="0">
                <a:latin typeface="Courier New"/>
                <a:cs typeface="Courier New"/>
              </a:rPr>
              <a:t> </a:t>
            </a:r>
            <a:r>
              <a:rPr sz="800" spc="70" dirty="0">
                <a:latin typeface="Palatino Linotype"/>
                <a:cs typeface="Palatino Linotype"/>
              </a:rPr>
              <a:t>0.01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i="1" spc="-5" dirty="0">
                <a:latin typeface="Courier New"/>
                <a:cs typeface="Courier New"/>
              </a:rPr>
              <a:t>'</a:t>
            </a:r>
            <a:r>
              <a:rPr sz="800" spc="-5" dirty="0">
                <a:latin typeface="Palatino Linotype"/>
                <a:cs typeface="Palatino Linotype"/>
              </a:rPr>
              <a:t>*</a:t>
            </a:r>
            <a:r>
              <a:rPr sz="800" i="1" spc="-5" dirty="0">
                <a:latin typeface="Courier New"/>
                <a:cs typeface="Courier New"/>
              </a:rPr>
              <a:t>'</a:t>
            </a:r>
            <a:r>
              <a:rPr sz="800" i="1" spc="-60" dirty="0">
                <a:latin typeface="Courier New"/>
                <a:cs typeface="Courier New"/>
              </a:rPr>
              <a:t> </a:t>
            </a:r>
            <a:r>
              <a:rPr sz="800" spc="70" dirty="0">
                <a:latin typeface="Palatino Linotype"/>
                <a:cs typeface="Palatino Linotype"/>
              </a:rPr>
              <a:t>0.05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i="1" spc="35" dirty="0">
                <a:latin typeface="Courier New"/>
                <a:cs typeface="Courier New"/>
              </a:rPr>
              <a:t>'</a:t>
            </a:r>
            <a:r>
              <a:rPr sz="800" spc="35" dirty="0">
                <a:latin typeface="Palatino Linotype"/>
                <a:cs typeface="Palatino Linotype"/>
              </a:rPr>
              <a:t>.</a:t>
            </a:r>
            <a:r>
              <a:rPr sz="800" i="1" spc="35" dirty="0">
                <a:latin typeface="Courier New"/>
                <a:cs typeface="Courier New"/>
              </a:rPr>
              <a:t>'</a:t>
            </a:r>
            <a:r>
              <a:rPr sz="800" i="1" spc="-60" dirty="0">
                <a:latin typeface="Courier New"/>
                <a:cs typeface="Courier New"/>
              </a:rPr>
              <a:t> </a:t>
            </a:r>
            <a:r>
              <a:rPr sz="800" spc="85" dirty="0">
                <a:latin typeface="Palatino Linotype"/>
                <a:cs typeface="Palatino Linotype"/>
              </a:rPr>
              <a:t>0.1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i="1" spc="-60" dirty="0">
                <a:latin typeface="Courier New"/>
                <a:cs typeface="Courier New"/>
              </a:rPr>
              <a:t>' '</a:t>
            </a:r>
            <a:r>
              <a:rPr sz="800" i="1" spc="-55" dirty="0">
                <a:latin typeface="Courier New"/>
                <a:cs typeface="Courier New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1 </a:t>
            </a:r>
            <a:r>
              <a:rPr sz="800" spc="-18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##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05"/>
              </a:lnSpc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45" dirty="0">
                <a:latin typeface="Palatino Linotype"/>
                <a:cs typeface="Palatino Linotype"/>
              </a:rPr>
              <a:t>(Dispersion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15" dirty="0">
                <a:latin typeface="Palatino Linotype"/>
                <a:cs typeface="Palatino Linotype"/>
              </a:rPr>
              <a:t>parameter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80" dirty="0">
                <a:latin typeface="Palatino Linotype"/>
                <a:cs typeface="Palatino Linotype"/>
              </a:rPr>
              <a:t>for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25" dirty="0">
                <a:latin typeface="Palatino Linotype"/>
                <a:cs typeface="Palatino Linotype"/>
              </a:rPr>
              <a:t>binomial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family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30" dirty="0">
                <a:latin typeface="Palatino Linotype"/>
                <a:cs typeface="Palatino Linotype"/>
              </a:rPr>
              <a:t>taken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70" dirty="0">
                <a:latin typeface="Palatino Linotype"/>
                <a:cs typeface="Palatino Linotype"/>
              </a:rPr>
              <a:t>to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10" dirty="0">
                <a:latin typeface="Palatino Linotype"/>
                <a:cs typeface="Palatino Linotype"/>
              </a:rPr>
              <a:t>be </a:t>
            </a:r>
            <a:r>
              <a:rPr sz="800" spc="15" dirty="0">
                <a:latin typeface="Palatino Linotype"/>
                <a:cs typeface="Palatino Linotype"/>
              </a:rPr>
              <a:t> </a:t>
            </a:r>
            <a:r>
              <a:rPr sz="800" spc="90" dirty="0">
                <a:latin typeface="Palatino Linotype"/>
                <a:cs typeface="Palatino Linotype"/>
              </a:rPr>
              <a:t>1)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44"/>
              </a:lnSpc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55"/>
              </a:lnSpc>
              <a:tabLst>
                <a:tab pos="38862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20" dirty="0">
                <a:latin typeface="Palatino Linotype"/>
                <a:cs typeface="Palatino Linotype"/>
              </a:rPr>
              <a:t>Null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45" dirty="0">
                <a:latin typeface="Palatino Linotype"/>
                <a:cs typeface="Palatino Linotype"/>
              </a:rPr>
              <a:t>deviance: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55" dirty="0">
                <a:latin typeface="Palatino Linotype"/>
                <a:cs typeface="Palatino Linotype"/>
              </a:rPr>
              <a:t>200.16  </a:t>
            </a:r>
            <a:r>
              <a:rPr sz="800" spc="135" dirty="0">
                <a:latin typeface="Palatino Linotype"/>
                <a:cs typeface="Palatino Linotype"/>
              </a:rPr>
              <a:t> </a:t>
            </a:r>
            <a:r>
              <a:rPr sz="800" spc="-30" dirty="0">
                <a:latin typeface="Palatino Linotype"/>
                <a:cs typeface="Palatino Linotype"/>
              </a:rPr>
              <a:t>on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199  </a:t>
            </a:r>
            <a:r>
              <a:rPr sz="800" spc="204" dirty="0">
                <a:latin typeface="Palatino Linotype"/>
                <a:cs typeface="Palatino Linotype"/>
              </a:rPr>
              <a:t> </a:t>
            </a:r>
            <a:r>
              <a:rPr sz="800" spc="30" dirty="0">
                <a:latin typeface="Palatino Linotype"/>
                <a:cs typeface="Palatino Linotype"/>
              </a:rPr>
              <a:t>degrees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70" dirty="0">
                <a:latin typeface="Palatino Linotype"/>
                <a:cs typeface="Palatino Linotype"/>
              </a:rPr>
              <a:t>of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-5" dirty="0">
                <a:latin typeface="Palatino Linotype"/>
                <a:cs typeface="Palatino Linotype"/>
              </a:rPr>
              <a:t>freedom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306" y="2875545"/>
            <a:ext cx="3037205" cy="387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35" dirty="0">
                <a:latin typeface="Palatino Linotype"/>
                <a:cs typeface="Palatino Linotype"/>
              </a:rPr>
              <a:t>Residual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45" dirty="0">
                <a:latin typeface="Palatino Linotype"/>
                <a:cs typeface="Palatino Linotype"/>
              </a:rPr>
              <a:t>deviance: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55" dirty="0">
                <a:latin typeface="Palatino Linotype"/>
                <a:cs typeface="Palatino Linotype"/>
              </a:rPr>
              <a:t>181.47 </a:t>
            </a:r>
            <a:r>
              <a:rPr sz="800" spc="140" dirty="0">
                <a:latin typeface="Palatino Linotype"/>
                <a:cs typeface="Palatino Linotype"/>
              </a:rPr>
              <a:t> </a:t>
            </a:r>
            <a:r>
              <a:rPr sz="800" spc="-30" dirty="0">
                <a:latin typeface="Palatino Linotype"/>
                <a:cs typeface="Palatino Linotype"/>
              </a:rPr>
              <a:t>on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196 </a:t>
            </a:r>
            <a:r>
              <a:rPr sz="800" spc="210" dirty="0">
                <a:latin typeface="Palatino Linotype"/>
                <a:cs typeface="Palatino Linotype"/>
              </a:rPr>
              <a:t> </a:t>
            </a:r>
            <a:r>
              <a:rPr sz="800" spc="30" dirty="0">
                <a:latin typeface="Palatino Linotype"/>
                <a:cs typeface="Palatino Linotype"/>
              </a:rPr>
              <a:t>degrees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70" dirty="0">
                <a:latin typeface="Palatino Linotype"/>
                <a:cs typeface="Palatino Linotype"/>
              </a:rPr>
              <a:t>of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spc="-5" dirty="0">
                <a:latin typeface="Palatino Linotype"/>
                <a:cs typeface="Palatino Linotype"/>
              </a:rPr>
              <a:t>freedom </a:t>
            </a:r>
            <a:r>
              <a:rPr sz="800" spc="-18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15" dirty="0">
                <a:latin typeface="Palatino Linotype"/>
                <a:cs typeface="Palatino Linotype"/>
              </a:rPr>
              <a:t> </a:t>
            </a:r>
            <a:r>
              <a:rPr sz="800" spc="5" dirty="0">
                <a:latin typeface="Palatino Linotype"/>
                <a:cs typeface="Palatino Linotype"/>
              </a:rPr>
              <a:t>AIC:</a:t>
            </a:r>
            <a:r>
              <a:rPr sz="800" spc="20" dirty="0">
                <a:latin typeface="Palatino Linotype"/>
                <a:cs typeface="Palatino Linotype"/>
              </a:rPr>
              <a:t> </a:t>
            </a:r>
            <a:r>
              <a:rPr sz="800" spc="55" dirty="0">
                <a:latin typeface="Palatino Linotype"/>
                <a:cs typeface="Palatino Linotype"/>
              </a:rPr>
              <a:t>189.47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15"/>
              </a:lnSpc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5028" y="3075468"/>
            <a:ext cx="330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Tahoma"/>
                <a:cs typeface="Tahoma"/>
              </a:rPr>
              <a:t>20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14" dirty="0">
                <a:latin typeface="Tahoma"/>
                <a:cs typeface="Tahoma"/>
              </a:rPr>
              <a:t>/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21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17360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40" dirty="0"/>
              <a:t>Model</a:t>
            </a:r>
            <a:r>
              <a:rPr spc="135" dirty="0"/>
              <a:t> </a:t>
            </a:r>
            <a:r>
              <a:rPr spc="85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40198"/>
            <a:ext cx="3952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AIC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(Akaike’s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Information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Criterion)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used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compare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models.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458" y="1343855"/>
            <a:ext cx="4971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indent="-13271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70815" algn="l"/>
              </a:tabLst>
            </a:pPr>
            <a:r>
              <a:rPr sz="1000" spc="-40" dirty="0">
                <a:latin typeface="Tahoma"/>
                <a:cs typeface="Tahoma"/>
              </a:rPr>
              <a:t>It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analogous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adjusted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R</a:t>
            </a:r>
            <a:r>
              <a:rPr sz="1050" spc="-15" baseline="27777" dirty="0">
                <a:latin typeface="Tahoma"/>
                <a:cs typeface="Tahoma"/>
              </a:rPr>
              <a:t>2</a:t>
            </a:r>
            <a:r>
              <a:rPr sz="1050" spc="240" baseline="27777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linear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regression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that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it </a:t>
            </a:r>
            <a:r>
              <a:rPr sz="1000" spc="-45" dirty="0">
                <a:latin typeface="Tahoma"/>
                <a:cs typeface="Tahoma"/>
              </a:rPr>
              <a:t>also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penalizes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458" y="1419764"/>
            <a:ext cx="3180715" cy="481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695"/>
              </a:spcBef>
            </a:pPr>
            <a:r>
              <a:rPr sz="1000" spc="-40" dirty="0">
                <a:latin typeface="Tahoma"/>
                <a:cs typeface="Tahoma"/>
              </a:rPr>
              <a:t>having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larger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number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predictors.</a:t>
            </a:r>
            <a:endParaRPr sz="1000">
              <a:latin typeface="Tahoma"/>
              <a:cs typeface="Tahoma"/>
            </a:endParaRPr>
          </a:p>
          <a:p>
            <a:pPr marL="170180" indent="-132715">
              <a:lnSpc>
                <a:spcPct val="100000"/>
              </a:lnSpc>
              <a:spcBef>
                <a:spcPts val="590"/>
              </a:spcBef>
              <a:buClr>
                <a:srgbClr val="3333B2"/>
              </a:buClr>
              <a:buFont typeface="Arial"/>
              <a:buChar char="•"/>
              <a:tabLst>
                <a:tab pos="170815" algn="l"/>
              </a:tabLst>
            </a:pP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55" dirty="0">
                <a:latin typeface="Arial"/>
                <a:cs typeface="Arial"/>
              </a:rPr>
              <a:t>lower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Tahoma"/>
                <a:cs typeface="Tahoma"/>
              </a:rPr>
              <a:t>AIC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indicative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more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parsimonious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model.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22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40500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5" dirty="0"/>
              <a:t>Inference</a:t>
            </a:r>
            <a:r>
              <a:rPr spc="190" dirty="0"/>
              <a:t> </a:t>
            </a:r>
            <a:r>
              <a:rPr spc="240" dirty="0"/>
              <a:t>for</a:t>
            </a:r>
            <a:r>
              <a:rPr spc="190" dirty="0"/>
              <a:t> </a:t>
            </a:r>
            <a:r>
              <a:rPr spc="114" dirty="0"/>
              <a:t>multiple</a:t>
            </a:r>
            <a:r>
              <a:rPr spc="195" dirty="0"/>
              <a:t> </a:t>
            </a:r>
            <a:r>
              <a:rPr spc="165" dirty="0"/>
              <a:t>logistic</a:t>
            </a:r>
            <a:r>
              <a:rPr spc="190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009832"/>
            <a:ext cx="3495040" cy="101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Typically,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hypotheses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interest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endParaRPr sz="10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Char char="•"/>
              <a:tabLst>
                <a:tab pos="315595" algn="l"/>
              </a:tabLst>
            </a:pPr>
            <a:r>
              <a:rPr sz="1000" i="1" spc="-20" dirty="0">
                <a:latin typeface="Arial"/>
                <a:cs typeface="Arial"/>
              </a:rPr>
              <a:t>H</a:t>
            </a:r>
            <a:r>
              <a:rPr sz="1050" spc="-22" baseline="-11904" dirty="0">
                <a:latin typeface="Tahoma"/>
                <a:cs typeface="Tahoma"/>
              </a:rPr>
              <a:t>0</a:t>
            </a:r>
            <a:r>
              <a:rPr sz="1050" spc="157" baseline="-11904" dirty="0">
                <a:latin typeface="Tahoma"/>
                <a:cs typeface="Tahoma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30" dirty="0">
                <a:latin typeface="Calibri"/>
                <a:cs typeface="Calibri"/>
              </a:rPr>
              <a:t>β</a:t>
            </a:r>
            <a:r>
              <a:rPr sz="1050" i="1" spc="7" baseline="-11904" dirty="0">
                <a:latin typeface="Trebuchet MS"/>
                <a:cs typeface="Trebuchet MS"/>
              </a:rPr>
              <a:t>k</a:t>
            </a:r>
            <a:r>
              <a:rPr sz="1050" i="1" baseline="-11904" dirty="0">
                <a:latin typeface="Trebuchet MS"/>
                <a:cs typeface="Trebuchet MS"/>
              </a:rPr>
              <a:t> </a:t>
            </a:r>
            <a:r>
              <a:rPr sz="1050" i="1" spc="-60" baseline="-11904" dirty="0">
                <a:latin typeface="Trebuchet MS"/>
                <a:cs typeface="Trebuchet MS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0,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</a:t>
            </a:r>
            <a:r>
              <a:rPr sz="1000" spc="-75" dirty="0">
                <a:latin typeface="Tahoma"/>
                <a:cs typeface="Tahoma"/>
              </a:rPr>
              <a:t>a</a:t>
            </a:r>
            <a:r>
              <a:rPr sz="1000" spc="-40" dirty="0">
                <a:latin typeface="Tahoma"/>
                <a:cs typeface="Tahoma"/>
              </a:rPr>
              <a:t>riables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i="1" spc="7" baseline="-11904" dirty="0">
                <a:latin typeface="Trebuchet MS"/>
                <a:cs typeface="Trebuchet MS"/>
              </a:rPr>
              <a:t>k</a:t>
            </a:r>
            <a:r>
              <a:rPr sz="1050" i="1" baseline="-11904" dirty="0">
                <a:latin typeface="Trebuchet MS"/>
                <a:cs typeface="Trebuchet MS"/>
              </a:rPr>
              <a:t> </a:t>
            </a:r>
            <a:r>
              <a:rPr sz="1050" i="1" spc="22" baseline="-11904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-45" dirty="0">
                <a:latin typeface="Tahoma"/>
                <a:cs typeface="Tahoma"/>
              </a:rPr>
              <a:t>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spc="-80" dirty="0">
                <a:latin typeface="Tahoma"/>
                <a:cs typeface="Tahoma"/>
              </a:rPr>
              <a:t>a</a:t>
            </a:r>
            <a:r>
              <a:rPr sz="1000" spc="-50" dirty="0">
                <a:latin typeface="Tahoma"/>
                <a:cs typeface="Tahoma"/>
              </a:rPr>
              <a:t>r</a:t>
            </a:r>
            <a:r>
              <a:rPr sz="1000" spc="-65" dirty="0">
                <a:latin typeface="Tahoma"/>
                <a:cs typeface="Tahoma"/>
              </a:rPr>
              <a:t>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no</a:t>
            </a:r>
            <a:r>
              <a:rPr sz="1000" spc="-15" dirty="0">
                <a:latin typeface="Tahoma"/>
                <a:cs typeface="Tahoma"/>
              </a:rPr>
              <a:t>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ass</a:t>
            </a:r>
            <a:r>
              <a:rPr sz="1000" spc="-40" dirty="0">
                <a:latin typeface="Tahoma"/>
                <a:cs typeface="Tahoma"/>
              </a:rPr>
              <a:t>o</a:t>
            </a:r>
            <a:r>
              <a:rPr sz="1000" spc="-25" dirty="0">
                <a:latin typeface="Tahoma"/>
                <a:cs typeface="Tahoma"/>
              </a:rPr>
              <a:t>c</a:t>
            </a:r>
            <a:r>
              <a:rPr sz="1000" spc="-35" dirty="0">
                <a:latin typeface="Tahoma"/>
                <a:cs typeface="Tahoma"/>
              </a:rPr>
              <a:t>iated</a:t>
            </a:r>
            <a:endParaRPr sz="1000">
              <a:latin typeface="Tahoma"/>
              <a:cs typeface="Tahoma"/>
            </a:endParaRPr>
          </a:p>
          <a:p>
            <a:pPr marL="314960" indent="-133350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Char char="•"/>
              <a:tabLst>
                <a:tab pos="315595" algn="l"/>
              </a:tabLst>
            </a:pPr>
            <a:r>
              <a:rPr sz="1000" i="1" spc="20" dirty="0">
                <a:latin typeface="Arial"/>
                <a:cs typeface="Arial"/>
              </a:rPr>
              <a:t>H</a:t>
            </a:r>
            <a:r>
              <a:rPr sz="1050" i="1" spc="30" baseline="-11904" dirty="0">
                <a:latin typeface="Trebuchet MS"/>
                <a:cs typeface="Trebuchet MS"/>
              </a:rPr>
              <a:t>A</a:t>
            </a:r>
            <a:r>
              <a:rPr sz="1050" i="1" spc="172" baseline="-11904" dirty="0">
                <a:latin typeface="Trebuchet MS"/>
                <a:cs typeface="Trebuchet MS"/>
              </a:rPr>
              <a:t> </a:t>
            </a:r>
            <a:r>
              <a:rPr sz="1000" spc="-80" dirty="0">
                <a:latin typeface="Tahoma"/>
                <a:cs typeface="Tahoma"/>
              </a:rPr>
              <a:t>: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i="1" spc="20" dirty="0">
                <a:latin typeface="Calibri"/>
                <a:cs typeface="Calibri"/>
              </a:rPr>
              <a:t>β</a:t>
            </a:r>
            <a:r>
              <a:rPr sz="1050" i="1" spc="30" baseline="-11904" dirty="0">
                <a:latin typeface="Trebuchet MS"/>
                <a:cs typeface="Trebuchet MS"/>
              </a:rPr>
              <a:t>k</a:t>
            </a:r>
            <a:r>
              <a:rPr sz="1050" i="1" spc="262" baseline="-11904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Arial"/>
                <a:cs typeface="Arial"/>
              </a:rPr>
              <a:t>/</a:t>
            </a:r>
            <a:r>
              <a:rPr sz="1000" spc="20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0,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variables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i="1" baseline="-11904" dirty="0">
                <a:latin typeface="Trebuchet MS"/>
                <a:cs typeface="Trebuchet MS"/>
              </a:rPr>
              <a:t>k</a:t>
            </a:r>
            <a:r>
              <a:rPr sz="1050" i="1" spc="37" baseline="-11904" dirty="0">
                <a:latin typeface="Trebuchet MS"/>
                <a:cs typeface="Trebuchet MS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Y</a:t>
            </a:r>
            <a:r>
              <a:rPr sz="1000" i="1" spc="225" dirty="0">
                <a:latin typeface="Arial"/>
                <a:cs typeface="Arial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associated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190"/>
              </a:spcBef>
            </a:pPr>
            <a:r>
              <a:rPr sz="1000" spc="-45" dirty="0">
                <a:latin typeface="Tahoma"/>
                <a:cs typeface="Tahoma"/>
              </a:rPr>
              <a:t>These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hypotheses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also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written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terms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odds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ratio.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23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986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Summary</a:t>
            </a:r>
            <a:r>
              <a:rPr spc="185" dirty="0"/>
              <a:t> </a:t>
            </a:r>
            <a:r>
              <a:rPr spc="220" dirty="0"/>
              <a:t>of</a:t>
            </a:r>
            <a:r>
              <a:rPr spc="190" dirty="0"/>
              <a:t> </a:t>
            </a:r>
            <a:r>
              <a:rPr spc="165" dirty="0"/>
              <a:t>logistic</a:t>
            </a:r>
            <a:r>
              <a:rPr spc="190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74635"/>
            <a:ext cx="5006975" cy="1852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Overall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goals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similar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40360" indent="-139065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100" spc="-35" dirty="0">
                <a:latin typeface="Tahoma"/>
                <a:cs typeface="Tahoma"/>
              </a:rPr>
              <a:t>estimating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predictors</a:t>
            </a:r>
            <a:endParaRPr sz="1100">
              <a:latin typeface="Tahoma"/>
              <a:cs typeface="Tahoma"/>
            </a:endParaRPr>
          </a:p>
          <a:p>
            <a:pPr marL="340360" indent="-13906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100" spc="-65" dirty="0">
                <a:latin typeface="Tahoma"/>
                <a:cs typeface="Tahoma"/>
              </a:rPr>
              <a:t>assessing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statistical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significance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association</a:t>
            </a:r>
            <a:endParaRPr sz="1100">
              <a:latin typeface="Tahoma"/>
              <a:cs typeface="Tahoma"/>
            </a:endParaRPr>
          </a:p>
          <a:p>
            <a:pPr marL="63500" marR="96520">
              <a:lnSpc>
                <a:spcPct val="102600"/>
              </a:lnSpc>
              <a:spcBef>
                <a:spcPts val="894"/>
              </a:spcBef>
            </a:pPr>
            <a:r>
              <a:rPr sz="1100" spc="-60" dirty="0">
                <a:latin typeface="Tahoma"/>
                <a:cs typeface="Tahoma"/>
              </a:rPr>
              <a:t>However,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logistic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captured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70" dirty="0">
                <a:latin typeface="Arial"/>
                <a:cs typeface="Arial"/>
              </a:rPr>
              <a:t>odds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log(odds)</a:t>
            </a:r>
            <a:r>
              <a:rPr sz="1100" spc="-35" dirty="0">
                <a:latin typeface="Tahoma"/>
                <a:cs typeface="Tahoma"/>
              </a:rPr>
              <a:t>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instead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635"/>
              </a:spcBef>
            </a:pPr>
            <a:r>
              <a:rPr sz="1100" spc="-20" dirty="0">
                <a:latin typeface="Tahoma"/>
                <a:cs typeface="Tahoma"/>
              </a:rPr>
              <a:t>Logistic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thought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extension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two-way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tables.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40360" marR="30480" indent="-139065">
              <a:lnSpc>
                <a:spcPct val="102600"/>
              </a:lnSpc>
              <a:spcBef>
                <a:spcPts val="894"/>
              </a:spcBef>
              <a:buClr>
                <a:srgbClr val="3333B2"/>
              </a:buClr>
              <a:buFont typeface="Arial"/>
              <a:buChar char="•"/>
              <a:tabLst>
                <a:tab pos="340995" algn="l"/>
              </a:tabLst>
            </a:pPr>
            <a:r>
              <a:rPr sz="1100" spc="-35" dirty="0">
                <a:latin typeface="Tahoma"/>
                <a:cs typeface="Tahoma"/>
              </a:rPr>
              <a:t>just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thought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extension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two-sample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Tahoma"/>
                <a:cs typeface="Tahoma"/>
              </a:rPr>
              <a:t>-tests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ANOVA.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3400" y="3059880"/>
            <a:ext cx="302260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15" dirty="0">
                <a:latin typeface="Tahoma"/>
                <a:cs typeface="Tahoma"/>
              </a:rPr>
              <a:t>3</a:t>
            </a:fld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14" dirty="0">
                <a:latin typeface="Tahoma"/>
                <a:cs typeface="Tahoma"/>
              </a:rPr>
              <a:t>/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24507" y="1316314"/>
            <a:ext cx="2511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Introduction</a:t>
            </a:r>
            <a:r>
              <a:rPr sz="1400" spc="14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to</a:t>
            </a:r>
            <a:r>
              <a:rPr sz="1400" spc="14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logistic</a:t>
            </a:r>
            <a:r>
              <a:rPr sz="1400" spc="14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regression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63400" y="3059880"/>
            <a:ext cx="302260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15" dirty="0">
                <a:latin typeface="Tahoma"/>
                <a:cs typeface="Tahoma"/>
              </a:rPr>
              <a:t>4</a:t>
            </a:fld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14" dirty="0">
                <a:latin typeface="Tahoma"/>
                <a:cs typeface="Tahoma"/>
              </a:rPr>
              <a:t>/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18503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40" dirty="0"/>
              <a:t>Logistic</a:t>
            </a:r>
            <a:r>
              <a:rPr spc="160" dirty="0"/>
              <a:t> </a:t>
            </a:r>
            <a:r>
              <a:rPr spc="13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808607"/>
            <a:ext cx="4724400" cy="14903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Logistic </a:t>
            </a:r>
            <a:r>
              <a:rPr sz="1100" spc="-60" dirty="0">
                <a:latin typeface="Tahoma"/>
                <a:cs typeface="Tahoma"/>
              </a:rPr>
              <a:t>regression </a:t>
            </a:r>
            <a:r>
              <a:rPr sz="1100" spc="-55" dirty="0">
                <a:latin typeface="Tahoma"/>
                <a:cs typeface="Tahoma"/>
              </a:rPr>
              <a:t>generalizes </a:t>
            </a:r>
            <a:r>
              <a:rPr sz="1100" spc="-50" dirty="0">
                <a:latin typeface="Tahoma"/>
                <a:cs typeface="Tahoma"/>
              </a:rPr>
              <a:t>methods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65" dirty="0">
                <a:latin typeface="Tahoma"/>
                <a:cs typeface="Tahoma"/>
              </a:rPr>
              <a:t>two-way </a:t>
            </a:r>
            <a:r>
              <a:rPr sz="1100" spc="-40" dirty="0">
                <a:latin typeface="Tahoma"/>
                <a:cs typeface="Tahoma"/>
              </a:rPr>
              <a:t>tables, allowing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joint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association </a:t>
            </a:r>
            <a:r>
              <a:rPr sz="1100" spc="-70" dirty="0">
                <a:latin typeface="Tahoma"/>
                <a:cs typeface="Tahoma"/>
              </a:rPr>
              <a:t>between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5" dirty="0">
                <a:latin typeface="Tahoma"/>
                <a:cs typeface="Tahoma"/>
              </a:rPr>
              <a:t>(binary) </a:t>
            </a:r>
            <a:r>
              <a:rPr sz="1100" spc="-40" dirty="0">
                <a:latin typeface="Tahoma"/>
                <a:cs typeface="Tahoma"/>
              </a:rPr>
              <a:t>categorical </a:t>
            </a:r>
            <a:r>
              <a:rPr sz="1100" spc="-65" dirty="0">
                <a:latin typeface="Tahoma"/>
                <a:cs typeface="Tahoma"/>
              </a:rPr>
              <a:t>response </a:t>
            </a:r>
            <a:r>
              <a:rPr sz="1100" spc="-55" dirty="0">
                <a:latin typeface="Tahoma"/>
                <a:cs typeface="Tahoma"/>
              </a:rPr>
              <a:t>and several </a:t>
            </a:r>
            <a:r>
              <a:rPr sz="1100" spc="-45" dirty="0">
                <a:latin typeface="Tahoma"/>
                <a:cs typeface="Tahoma"/>
              </a:rPr>
              <a:t>predictors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studied.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also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allows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numeric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predictors.</a:t>
            </a:r>
            <a:endParaRPr sz="1100">
              <a:latin typeface="Tahoma"/>
              <a:cs typeface="Tahoma"/>
            </a:endParaRPr>
          </a:p>
          <a:p>
            <a:pPr marL="38100" algn="just">
              <a:lnSpc>
                <a:spcPct val="100000"/>
              </a:lnSpc>
              <a:spcBef>
                <a:spcPts val="635"/>
              </a:spcBef>
            </a:pPr>
            <a:r>
              <a:rPr sz="1100" spc="-25" dirty="0">
                <a:latin typeface="Tahoma"/>
                <a:cs typeface="Tahoma"/>
              </a:rPr>
              <a:t>Similar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intent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linear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regression,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details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different.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14960" indent="-139065">
              <a:lnSpc>
                <a:spcPct val="100000"/>
              </a:lnSpc>
              <a:spcBef>
                <a:spcPts val="930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response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categorical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(specifically,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binary)</a:t>
            </a:r>
            <a:endParaRPr sz="1100">
              <a:latin typeface="Tahoma"/>
              <a:cs typeface="Tahoma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estimated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via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minimizing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least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squares</a:t>
            </a:r>
            <a:endParaRPr sz="1100">
              <a:latin typeface="Tahoma"/>
              <a:cs typeface="Tahoma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coefficients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different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interpretation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63400" y="3059880"/>
            <a:ext cx="302260" cy="1739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z="800" spc="-15" dirty="0">
                <a:latin typeface="Tahoma"/>
                <a:cs typeface="Tahoma"/>
              </a:rPr>
              <a:t>5</a:t>
            </a:fld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14" dirty="0">
                <a:latin typeface="Tahoma"/>
                <a:cs typeface="Tahoma"/>
              </a:rPr>
              <a:t>/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31388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Survival</a:t>
            </a:r>
            <a:r>
              <a:rPr spc="180" dirty="0"/>
              <a:t> </a:t>
            </a:r>
            <a:r>
              <a:rPr spc="265" dirty="0"/>
              <a:t>to</a:t>
            </a:r>
            <a:r>
              <a:rPr spc="180" dirty="0"/>
              <a:t> </a:t>
            </a:r>
            <a:r>
              <a:rPr spc="125" dirty="0"/>
              <a:t>discharge</a:t>
            </a:r>
            <a:r>
              <a:rPr spc="185" dirty="0"/>
              <a:t> </a:t>
            </a:r>
            <a:r>
              <a:rPr spc="45" dirty="0"/>
              <a:t>in</a:t>
            </a:r>
            <a:r>
              <a:rPr spc="180" dirty="0"/>
              <a:t> </a:t>
            </a:r>
            <a:r>
              <a:rPr spc="195" dirty="0"/>
              <a:t>the</a:t>
            </a:r>
            <a:r>
              <a:rPr spc="185" dirty="0"/>
              <a:t> </a:t>
            </a:r>
            <a:r>
              <a:rPr spc="100" dirty="0"/>
              <a:t>ICU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33811"/>
            <a:ext cx="5115560" cy="1544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ahoma"/>
                <a:cs typeface="Tahoma"/>
              </a:rPr>
              <a:t>Patients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admitted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intensive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care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units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(ICUs)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very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ill,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either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serious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medical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event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(e.g.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respiratory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failure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asthma)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trauma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(e.g,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traffic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accident).</a:t>
            </a:r>
            <a:endParaRPr sz="1000">
              <a:latin typeface="Tahoma"/>
              <a:cs typeface="Tahoma"/>
            </a:endParaRPr>
          </a:p>
          <a:p>
            <a:pPr marL="38100" marR="179070">
              <a:lnSpc>
                <a:spcPct val="100000"/>
              </a:lnSpc>
              <a:spcBef>
                <a:spcPts val="590"/>
              </a:spcBef>
            </a:pPr>
            <a:r>
              <a:rPr sz="1000" spc="-25" dirty="0">
                <a:latin typeface="Tahoma"/>
                <a:cs typeface="Tahoma"/>
              </a:rPr>
              <a:t>Can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patient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features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available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admission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used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estimate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probability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hospital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discharge?</a:t>
            </a:r>
            <a:endParaRPr sz="1000">
              <a:latin typeface="Tahoma"/>
              <a:cs typeface="Tahoma"/>
            </a:endParaRPr>
          </a:p>
          <a:p>
            <a:pPr marL="38100" marR="355600">
              <a:lnSpc>
                <a:spcPct val="100000"/>
              </a:lnSpc>
              <a:spcBef>
                <a:spcPts val="58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75" dirty="0">
                <a:latin typeface="Palatino Linotype"/>
                <a:cs typeface="Palatino Linotype"/>
              </a:rPr>
              <a:t>icu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Tahoma"/>
                <a:cs typeface="Tahoma"/>
              </a:rPr>
              <a:t>dataset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45" dirty="0">
                <a:latin typeface="Palatino Linotype"/>
                <a:cs typeface="Palatino Linotype"/>
              </a:rPr>
              <a:t>aplore3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Tahoma"/>
                <a:cs typeface="Tahoma"/>
              </a:rPr>
              <a:t>package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from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study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conducted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Baystate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Medical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Center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Springfield,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MA.</a:t>
            </a:r>
            <a:endParaRPr sz="1000">
              <a:latin typeface="Tahoma"/>
              <a:cs typeface="Tahoma"/>
            </a:endParaRPr>
          </a:p>
          <a:p>
            <a:pPr marL="314960" marR="30480" indent="-132715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Font typeface="Arial"/>
              <a:buChar char="•"/>
              <a:tabLst>
                <a:tab pos="315595" algn="l"/>
              </a:tabLst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dataset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contains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information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about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patient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characteristics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at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admission,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such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heart 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rate,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diagnosis,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kidney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function.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58" y="2128029"/>
            <a:ext cx="4756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45415" algn="l"/>
              </a:tabLst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105" dirty="0">
                <a:latin typeface="Palatino Linotype"/>
                <a:cs typeface="Palatino Linotype"/>
              </a:rPr>
              <a:t>sta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factor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with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labels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20" dirty="0">
                <a:latin typeface="Palatino Linotype"/>
                <a:cs typeface="Palatino Linotype"/>
              </a:rPr>
              <a:t>Died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Palatino Linotype"/>
                <a:cs typeface="Palatino Linotype"/>
              </a:rPr>
              <a:t>Lived</a:t>
            </a:r>
            <a:r>
              <a:rPr sz="1000" spc="5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corresponding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458" y="2203964"/>
            <a:ext cx="3504565" cy="48133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690"/>
              </a:spcBef>
            </a:pPr>
            <a:r>
              <a:rPr sz="1000" spc="-50" dirty="0">
                <a:latin typeface="Tahoma"/>
                <a:cs typeface="Tahoma"/>
              </a:rPr>
              <a:t>levels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20" dirty="0">
                <a:latin typeface="Palatino Linotype"/>
                <a:cs typeface="Palatino Linotype"/>
              </a:rPr>
              <a:t>0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death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before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discharge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and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20" dirty="0">
                <a:latin typeface="Palatino Linotype"/>
                <a:cs typeface="Palatino Linotype"/>
              </a:rPr>
              <a:t>1</a:t>
            </a:r>
            <a:r>
              <a:rPr sz="1000" spc="85" dirty="0">
                <a:latin typeface="Palatino Linotype"/>
                <a:cs typeface="Palatino Linotype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discharge.</a:t>
            </a:r>
            <a:endParaRPr sz="1000">
              <a:latin typeface="Tahoma"/>
              <a:cs typeface="Tahoma"/>
            </a:endParaRPr>
          </a:p>
          <a:p>
            <a:pPr marL="170180" indent="-132715">
              <a:lnSpc>
                <a:spcPct val="100000"/>
              </a:lnSpc>
              <a:spcBef>
                <a:spcPts val="595"/>
              </a:spcBef>
              <a:buClr>
                <a:srgbClr val="3333B2"/>
              </a:buClr>
              <a:buFont typeface="Arial"/>
              <a:buChar char="•"/>
              <a:tabLst>
                <a:tab pos="170815" algn="l"/>
              </a:tabLst>
            </a:pPr>
            <a:r>
              <a:rPr sz="1000" spc="-40" dirty="0">
                <a:latin typeface="Tahoma"/>
                <a:cs typeface="Tahoma"/>
              </a:rPr>
              <a:t>Information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other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variables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measured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lab.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1708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Survival</a:t>
            </a:r>
            <a:r>
              <a:rPr spc="160" dirty="0"/>
              <a:t> </a:t>
            </a:r>
            <a:r>
              <a:rPr spc="90" dirty="0"/>
              <a:t>and</a:t>
            </a:r>
            <a:r>
              <a:rPr spc="165" dirty="0"/>
              <a:t> </a:t>
            </a:r>
            <a:r>
              <a:rPr spc="185" dirty="0"/>
              <a:t>CPR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046" y="326110"/>
            <a:ext cx="5116195" cy="1120775"/>
          </a:xfrm>
          <a:prstGeom prst="rect">
            <a:avLst/>
          </a:prstGeom>
          <a:solidFill>
            <a:srgbClr val="F8F8F8"/>
          </a:solidFill>
        </p:spPr>
        <p:txBody>
          <a:bodyPr vert="horz" wrap="square" lIns="0" tIns="1905" rIns="0" bIns="0" rtlCol="0">
            <a:spAutoFit/>
          </a:bodyPr>
          <a:lstStyle/>
          <a:p>
            <a:pPr marL="37465" marR="4213860">
              <a:lnSpc>
                <a:spcPts val="950"/>
              </a:lnSpc>
              <a:spcBef>
                <a:spcPts val="15"/>
              </a:spcBef>
            </a:pPr>
            <a:r>
              <a:rPr sz="800" i="1" spc="75" dirty="0">
                <a:solidFill>
                  <a:srgbClr val="8E5902"/>
                </a:solidFill>
                <a:latin typeface="Palatino Linotype"/>
                <a:cs typeface="Palatino Linotype"/>
              </a:rPr>
              <a:t>#load</a:t>
            </a:r>
            <a:r>
              <a:rPr sz="800" i="1" spc="8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90" dirty="0">
                <a:solidFill>
                  <a:srgbClr val="8E5902"/>
                </a:solidFill>
                <a:latin typeface="Palatino Linotype"/>
                <a:cs typeface="Palatino Linotype"/>
              </a:rPr>
              <a:t>the </a:t>
            </a:r>
            <a:r>
              <a:rPr sz="800" i="1" spc="70" dirty="0">
                <a:solidFill>
                  <a:srgbClr val="8E5902"/>
                </a:solidFill>
                <a:latin typeface="Palatino Linotype"/>
                <a:cs typeface="Palatino Linotype"/>
              </a:rPr>
              <a:t>data </a:t>
            </a:r>
            <a:r>
              <a:rPr sz="800" i="1" spc="7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b="1" spc="60" dirty="0">
                <a:solidFill>
                  <a:srgbClr val="214987"/>
                </a:solidFill>
                <a:latin typeface="Palatino Linotype"/>
                <a:cs typeface="Palatino Linotype"/>
              </a:rPr>
              <a:t>library</a:t>
            </a:r>
            <a:r>
              <a:rPr sz="800" spc="60" dirty="0">
                <a:latin typeface="Palatino Linotype"/>
                <a:cs typeface="Palatino Linotype"/>
              </a:rPr>
              <a:t>(aplore3)  </a:t>
            </a:r>
            <a:r>
              <a:rPr sz="8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data</a:t>
            </a:r>
            <a:r>
              <a:rPr sz="800" spc="80" dirty="0">
                <a:latin typeface="Palatino Linotype"/>
                <a:cs typeface="Palatino Linotype"/>
              </a:rPr>
              <a:t>(</a:t>
            </a:r>
            <a:r>
              <a:rPr sz="800" spc="80" dirty="0">
                <a:solidFill>
                  <a:srgbClr val="4F9905"/>
                </a:solidFill>
                <a:latin typeface="Palatino Linotype"/>
                <a:cs typeface="Palatino Linotype"/>
              </a:rPr>
              <a:t>"icu"</a:t>
            </a:r>
            <a:r>
              <a:rPr sz="800" spc="80" dirty="0">
                <a:latin typeface="Palatino Linotype"/>
                <a:cs typeface="Palatino Linotype"/>
              </a:rPr>
              <a:t>)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ts val="955"/>
              </a:lnSpc>
              <a:spcBef>
                <a:spcPts val="894"/>
              </a:spcBef>
            </a:pPr>
            <a:r>
              <a:rPr sz="800" i="1" spc="105" dirty="0">
                <a:solidFill>
                  <a:srgbClr val="8E5902"/>
                </a:solidFill>
                <a:latin typeface="Palatino Linotype"/>
                <a:cs typeface="Palatino Linotype"/>
              </a:rPr>
              <a:t>#relevel</a:t>
            </a:r>
            <a:r>
              <a:rPr sz="800" i="1" spc="175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8E5902"/>
                </a:solidFill>
                <a:latin typeface="Palatino Linotype"/>
                <a:cs typeface="Palatino Linotype"/>
              </a:rPr>
              <a:t>survival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ts val="955"/>
              </a:lnSpc>
            </a:pPr>
            <a:r>
              <a:rPr sz="800" spc="65" dirty="0">
                <a:latin typeface="Palatino Linotype"/>
                <a:cs typeface="Palatino Linotype"/>
              </a:rPr>
              <a:t>icu</a:t>
            </a:r>
            <a:r>
              <a:rPr sz="800" b="1" spc="65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65" dirty="0">
                <a:latin typeface="Palatino Linotype"/>
                <a:cs typeface="Palatino Linotype"/>
              </a:rPr>
              <a:t>sta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=</a:t>
            </a:r>
            <a:r>
              <a:rPr sz="800" spc="220" dirty="0">
                <a:latin typeface="Palatino Linotype"/>
                <a:cs typeface="Palatino Linotype"/>
              </a:rPr>
              <a:t> </a:t>
            </a:r>
            <a:r>
              <a:rPr sz="800" b="1" spc="85" dirty="0">
                <a:solidFill>
                  <a:srgbClr val="214987"/>
                </a:solidFill>
                <a:latin typeface="Palatino Linotype"/>
                <a:cs typeface="Palatino Linotype"/>
              </a:rPr>
              <a:t>factor</a:t>
            </a:r>
            <a:r>
              <a:rPr sz="800" spc="85" dirty="0">
                <a:latin typeface="Palatino Linotype"/>
                <a:cs typeface="Palatino Linotype"/>
              </a:rPr>
              <a:t>(icu</a:t>
            </a:r>
            <a:r>
              <a:rPr sz="800" b="1" spc="85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85" dirty="0">
                <a:latin typeface="Palatino Linotype"/>
                <a:cs typeface="Palatino Linotype"/>
              </a:rPr>
              <a:t>sta,</a:t>
            </a:r>
            <a:r>
              <a:rPr sz="800" spc="225" dirty="0">
                <a:latin typeface="Palatino Linotype"/>
                <a:cs typeface="Palatino Linotype"/>
              </a:rPr>
              <a:t> </a:t>
            </a:r>
            <a:r>
              <a:rPr sz="800" spc="85" dirty="0">
                <a:solidFill>
                  <a:srgbClr val="214987"/>
                </a:solidFill>
                <a:latin typeface="Palatino Linotype"/>
                <a:cs typeface="Palatino Linotype"/>
              </a:rPr>
              <a:t>levels</a:t>
            </a:r>
            <a:r>
              <a:rPr sz="800" spc="225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214987"/>
                </a:solidFill>
                <a:latin typeface="Palatino Linotype"/>
                <a:cs typeface="Palatino Linotype"/>
              </a:rPr>
              <a:t>=</a:t>
            </a:r>
            <a:r>
              <a:rPr sz="800" spc="225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rev</a:t>
            </a:r>
            <a:r>
              <a:rPr sz="800" spc="80" dirty="0">
                <a:latin typeface="Palatino Linotype"/>
                <a:cs typeface="Palatino Linotype"/>
              </a:rPr>
              <a:t>(</a:t>
            </a:r>
            <a:r>
              <a:rPr sz="8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levels</a:t>
            </a:r>
            <a:r>
              <a:rPr sz="800" spc="80" dirty="0">
                <a:latin typeface="Palatino Linotype"/>
                <a:cs typeface="Palatino Linotype"/>
              </a:rPr>
              <a:t>(icu</a:t>
            </a:r>
            <a:r>
              <a:rPr sz="800" b="1" spc="80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80" dirty="0">
                <a:latin typeface="Palatino Linotype"/>
                <a:cs typeface="Palatino Linotype"/>
              </a:rPr>
              <a:t>sta)))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ts val="955"/>
              </a:lnSpc>
              <a:spcBef>
                <a:spcPts val="935"/>
              </a:spcBef>
            </a:pPr>
            <a:r>
              <a:rPr sz="800" i="1" spc="20" dirty="0">
                <a:solidFill>
                  <a:srgbClr val="8E5902"/>
                </a:solidFill>
                <a:latin typeface="Palatino Linotype"/>
                <a:cs typeface="Palatino Linotype"/>
              </a:rPr>
              <a:t>#two-way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110" dirty="0">
                <a:solidFill>
                  <a:srgbClr val="8E5902"/>
                </a:solidFill>
                <a:latin typeface="Palatino Linotype"/>
                <a:cs typeface="Palatino Linotype"/>
              </a:rPr>
              <a:t>table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125" dirty="0">
                <a:solidFill>
                  <a:srgbClr val="8E5902"/>
                </a:solidFill>
                <a:latin typeface="Palatino Linotype"/>
                <a:cs typeface="Palatino Linotype"/>
              </a:rPr>
              <a:t>of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85" dirty="0">
                <a:solidFill>
                  <a:srgbClr val="8E5902"/>
                </a:solidFill>
                <a:latin typeface="Palatino Linotype"/>
                <a:cs typeface="Palatino Linotype"/>
              </a:rPr>
              <a:t>survival</a:t>
            </a:r>
            <a:r>
              <a:rPr sz="800" i="1" spc="210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15" dirty="0">
                <a:solidFill>
                  <a:srgbClr val="8E5902"/>
                </a:solidFill>
                <a:latin typeface="Palatino Linotype"/>
                <a:cs typeface="Palatino Linotype"/>
              </a:rPr>
              <a:t>and</a:t>
            </a:r>
            <a:r>
              <a:rPr sz="800" i="1" spc="204" dirty="0">
                <a:solidFill>
                  <a:srgbClr val="8E5902"/>
                </a:solidFill>
                <a:latin typeface="Palatino Linotype"/>
                <a:cs typeface="Palatino Linotype"/>
              </a:rPr>
              <a:t> </a:t>
            </a:r>
            <a:r>
              <a:rPr sz="800" i="1" spc="70" dirty="0">
                <a:solidFill>
                  <a:srgbClr val="8E5902"/>
                </a:solidFill>
                <a:latin typeface="Palatino Linotype"/>
                <a:cs typeface="Palatino Linotype"/>
              </a:rPr>
              <a:t>cpr</a:t>
            </a:r>
            <a:endParaRPr sz="800">
              <a:latin typeface="Palatino Linotype"/>
              <a:cs typeface="Palatino Linotype"/>
            </a:endParaRPr>
          </a:p>
          <a:p>
            <a:pPr marL="37465">
              <a:lnSpc>
                <a:spcPts val="955"/>
              </a:lnSpc>
            </a:pPr>
            <a:r>
              <a:rPr sz="800" b="1" spc="40" dirty="0">
                <a:solidFill>
                  <a:srgbClr val="214987"/>
                </a:solidFill>
                <a:latin typeface="Palatino Linotype"/>
                <a:cs typeface="Palatino Linotype"/>
              </a:rPr>
              <a:t>addmargins</a:t>
            </a:r>
            <a:r>
              <a:rPr sz="800" spc="40" dirty="0">
                <a:latin typeface="Palatino Linotype"/>
                <a:cs typeface="Palatino Linotype"/>
              </a:rPr>
              <a:t>(</a:t>
            </a:r>
            <a:r>
              <a:rPr sz="800" b="1" spc="40" dirty="0">
                <a:solidFill>
                  <a:srgbClr val="214987"/>
                </a:solidFill>
                <a:latin typeface="Palatino Linotype"/>
                <a:cs typeface="Palatino Linotype"/>
              </a:rPr>
              <a:t>table</a:t>
            </a:r>
            <a:r>
              <a:rPr sz="800" spc="40" dirty="0">
                <a:latin typeface="Palatino Linotype"/>
                <a:cs typeface="Palatino Linotype"/>
              </a:rPr>
              <a:t>(icu</a:t>
            </a:r>
            <a:r>
              <a:rPr sz="800" b="1" spc="40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40" dirty="0">
                <a:latin typeface="Palatino Linotype"/>
                <a:cs typeface="Palatino Linotype"/>
              </a:rPr>
              <a:t>sta,</a:t>
            </a:r>
            <a:r>
              <a:rPr sz="800" spc="240" dirty="0">
                <a:latin typeface="Palatino Linotype"/>
                <a:cs typeface="Palatino Linotype"/>
              </a:rPr>
              <a:t> </a:t>
            </a:r>
            <a:r>
              <a:rPr sz="800" spc="65" dirty="0">
                <a:latin typeface="Palatino Linotype"/>
                <a:cs typeface="Palatino Linotype"/>
              </a:rPr>
              <a:t>icu</a:t>
            </a:r>
            <a:r>
              <a:rPr sz="800" b="1" spc="65" dirty="0">
                <a:solidFill>
                  <a:srgbClr val="CE5B00"/>
                </a:solidFill>
                <a:latin typeface="Palatino Linotype"/>
                <a:cs typeface="Palatino Linotype"/>
              </a:rPr>
              <a:t>$</a:t>
            </a:r>
            <a:r>
              <a:rPr sz="800" spc="65" dirty="0">
                <a:latin typeface="Palatino Linotype"/>
                <a:cs typeface="Palatino Linotype"/>
              </a:rPr>
              <a:t>cpr,</a:t>
            </a:r>
            <a:r>
              <a:rPr sz="800" spc="245" dirty="0">
                <a:latin typeface="Palatino Linotype"/>
                <a:cs typeface="Palatino Linotype"/>
              </a:rPr>
              <a:t> </a:t>
            </a:r>
            <a:r>
              <a:rPr sz="800" spc="-55" dirty="0">
                <a:solidFill>
                  <a:srgbClr val="214987"/>
                </a:solidFill>
                <a:latin typeface="Palatino Linotype"/>
                <a:cs typeface="Palatino Linotype"/>
              </a:rPr>
              <a:t>dnn</a:t>
            </a:r>
            <a:r>
              <a:rPr sz="800" spc="100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spc="20" dirty="0">
                <a:solidFill>
                  <a:srgbClr val="214987"/>
                </a:solidFill>
                <a:latin typeface="Palatino Linotype"/>
                <a:cs typeface="Palatino Linotype"/>
              </a:rPr>
              <a:t>= </a:t>
            </a:r>
            <a:r>
              <a:rPr sz="800" spc="25" dirty="0">
                <a:solidFill>
                  <a:srgbClr val="214987"/>
                </a:solidFill>
                <a:latin typeface="Palatino Linotype"/>
                <a:cs typeface="Palatino Linotype"/>
              </a:rPr>
              <a:t> </a:t>
            </a:r>
            <a:r>
              <a:rPr sz="800" b="1" spc="80" dirty="0">
                <a:solidFill>
                  <a:srgbClr val="214987"/>
                </a:solidFill>
                <a:latin typeface="Palatino Linotype"/>
                <a:cs typeface="Palatino Linotype"/>
              </a:rPr>
              <a:t>c</a:t>
            </a:r>
            <a:r>
              <a:rPr sz="800" spc="80" dirty="0">
                <a:latin typeface="Palatino Linotype"/>
                <a:cs typeface="Palatino Linotype"/>
              </a:rPr>
              <a:t>(</a:t>
            </a:r>
            <a:r>
              <a:rPr sz="800" spc="80" dirty="0">
                <a:solidFill>
                  <a:srgbClr val="4F9905"/>
                </a:solidFill>
                <a:latin typeface="Palatino Linotype"/>
                <a:cs typeface="Palatino Linotype"/>
              </a:rPr>
              <a:t>"Survival"</a:t>
            </a:r>
            <a:r>
              <a:rPr sz="800" spc="80" dirty="0">
                <a:latin typeface="Palatino Linotype"/>
                <a:cs typeface="Palatino Linotype"/>
              </a:rPr>
              <a:t>,</a:t>
            </a:r>
            <a:r>
              <a:rPr sz="800" spc="245" dirty="0">
                <a:latin typeface="Palatino Linotype"/>
                <a:cs typeface="Palatino Linotype"/>
              </a:rPr>
              <a:t> </a:t>
            </a:r>
            <a:r>
              <a:rPr sz="800" spc="75" dirty="0">
                <a:solidFill>
                  <a:srgbClr val="4F9905"/>
                </a:solidFill>
                <a:latin typeface="Palatino Linotype"/>
                <a:cs typeface="Palatino Linotype"/>
              </a:rPr>
              <a:t>"Prior</a:t>
            </a:r>
            <a:r>
              <a:rPr sz="800" spc="245" dirty="0">
                <a:solidFill>
                  <a:srgbClr val="4F9905"/>
                </a:solidFill>
                <a:latin typeface="Palatino Linotype"/>
                <a:cs typeface="Palatino Linotype"/>
              </a:rPr>
              <a:t> </a:t>
            </a:r>
            <a:r>
              <a:rPr sz="800" spc="35" dirty="0">
                <a:solidFill>
                  <a:srgbClr val="4F9905"/>
                </a:solidFill>
                <a:latin typeface="Palatino Linotype"/>
                <a:cs typeface="Palatino Linotype"/>
              </a:rPr>
              <a:t>CPR"</a:t>
            </a:r>
            <a:r>
              <a:rPr sz="800" spc="35" dirty="0">
                <a:latin typeface="Palatino Linotype"/>
                <a:cs typeface="Palatino Linotype"/>
              </a:rPr>
              <a:t>)))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306" y="1566886"/>
            <a:ext cx="3168015" cy="1113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  <a:tabLst>
                <a:tab pos="603885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65" dirty="0">
                <a:latin typeface="Palatino Linotype"/>
                <a:cs typeface="Palatino Linotype"/>
              </a:rPr>
              <a:t>Prior</a:t>
            </a:r>
            <a:r>
              <a:rPr sz="800" spc="160" dirty="0">
                <a:latin typeface="Palatino Linotype"/>
                <a:cs typeface="Palatino Linotype"/>
              </a:rPr>
              <a:t> </a:t>
            </a:r>
            <a:r>
              <a:rPr sz="800" spc="-105" dirty="0">
                <a:latin typeface="Palatino Linotype"/>
                <a:cs typeface="Palatino Linotype"/>
              </a:rPr>
              <a:t>CPR</a:t>
            </a:r>
            <a:endParaRPr sz="800">
              <a:latin typeface="Palatino Linotype"/>
              <a:cs typeface="Palatino Linotype"/>
            </a:endParaRPr>
          </a:p>
          <a:p>
            <a:pPr marL="12700" marR="1910080">
              <a:lnSpc>
                <a:spcPts val="950"/>
              </a:lnSpc>
              <a:spcBef>
                <a:spcPts val="35"/>
              </a:spcBef>
              <a:tabLst>
                <a:tab pos="335280" algn="l"/>
                <a:tab pos="711200" algn="l"/>
                <a:tab pos="98044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</a:t>
            </a:r>
            <a:r>
              <a:rPr sz="800" spc="210" dirty="0">
                <a:latin typeface="Palatino Linotype"/>
                <a:cs typeface="Palatino Linotype"/>
              </a:rPr>
              <a:t> </a:t>
            </a:r>
            <a:r>
              <a:rPr sz="800" spc="45" dirty="0">
                <a:latin typeface="Palatino Linotype"/>
                <a:cs typeface="Palatino Linotype"/>
              </a:rPr>
              <a:t>Survival</a:t>
            </a:r>
            <a:r>
              <a:rPr sz="800" spc="145" dirty="0">
                <a:latin typeface="Palatino Linotype"/>
                <a:cs typeface="Palatino Linotype"/>
              </a:rPr>
              <a:t> </a:t>
            </a:r>
            <a:r>
              <a:rPr sz="800" spc="-130" dirty="0">
                <a:latin typeface="Palatino Linotype"/>
                <a:cs typeface="Palatino Linotype"/>
              </a:rPr>
              <a:t>No</a:t>
            </a:r>
            <a:r>
              <a:rPr sz="800" spc="5" dirty="0">
                <a:latin typeface="Palatino Linotype"/>
                <a:cs typeface="Palatino Linotype"/>
              </a:rPr>
              <a:t> </a:t>
            </a:r>
            <a:r>
              <a:rPr sz="800" dirty="0">
                <a:latin typeface="Palatino Linotype"/>
                <a:cs typeface="Palatino Linotype"/>
              </a:rPr>
              <a:t>Yes</a:t>
            </a:r>
            <a:r>
              <a:rPr sz="800" spc="215" dirty="0">
                <a:latin typeface="Palatino Linotype"/>
                <a:cs typeface="Palatino Linotype"/>
              </a:rPr>
              <a:t> </a:t>
            </a:r>
            <a:r>
              <a:rPr sz="800" spc="-114" dirty="0">
                <a:latin typeface="Palatino Linotype"/>
                <a:cs typeface="Palatino Linotype"/>
              </a:rPr>
              <a:t>Sum </a:t>
            </a:r>
            <a:r>
              <a:rPr sz="800" spc="-185" dirty="0">
                <a:latin typeface="Palatino Linotype"/>
                <a:cs typeface="Palatino Linotype"/>
              </a:rPr>
              <a:t> </a:t>
            </a: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-10" dirty="0">
                <a:latin typeface="Palatino Linotype"/>
                <a:cs typeface="Palatino Linotype"/>
              </a:rPr>
              <a:t>Died	</a:t>
            </a:r>
            <a:r>
              <a:rPr sz="800" spc="20" dirty="0">
                <a:latin typeface="Palatino Linotype"/>
                <a:cs typeface="Palatino Linotype"/>
              </a:rPr>
              <a:t>33	7  </a:t>
            </a:r>
            <a:r>
              <a:rPr sz="800" spc="110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40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05"/>
              </a:lnSpc>
              <a:tabLst>
                <a:tab pos="335280" algn="l"/>
                <a:tab pos="98044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10" dirty="0">
                <a:latin typeface="Palatino Linotype"/>
                <a:cs typeface="Palatino Linotype"/>
              </a:rPr>
              <a:t>Lived </a:t>
            </a:r>
            <a:r>
              <a:rPr sz="800" spc="20" dirty="0">
                <a:latin typeface="Palatino Linotype"/>
                <a:cs typeface="Palatino Linotype"/>
              </a:rPr>
              <a:t> 154	6</a:t>
            </a:r>
            <a:r>
              <a:rPr sz="800" spc="13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160</a:t>
            </a: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ts val="955"/>
              </a:lnSpc>
              <a:tabLst>
                <a:tab pos="335280" algn="l"/>
                <a:tab pos="657860" algn="l"/>
              </a:tabLst>
            </a:pPr>
            <a:r>
              <a:rPr sz="800" spc="40" dirty="0">
                <a:latin typeface="Palatino Linotype"/>
                <a:cs typeface="Palatino Linotype"/>
              </a:rPr>
              <a:t>##	</a:t>
            </a:r>
            <a:r>
              <a:rPr sz="800" spc="-114" dirty="0">
                <a:latin typeface="Palatino Linotype"/>
                <a:cs typeface="Palatino Linotype"/>
              </a:rPr>
              <a:t>Sum	</a:t>
            </a:r>
            <a:r>
              <a:rPr sz="800" spc="20" dirty="0">
                <a:latin typeface="Palatino Linotype"/>
                <a:cs typeface="Palatino Linotype"/>
              </a:rPr>
              <a:t>187  </a:t>
            </a:r>
            <a:r>
              <a:rPr sz="800" spc="15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13</a:t>
            </a:r>
            <a:r>
              <a:rPr sz="800" spc="195" dirty="0">
                <a:latin typeface="Palatino Linotype"/>
                <a:cs typeface="Palatino Linotype"/>
              </a:rPr>
              <a:t> </a:t>
            </a:r>
            <a:r>
              <a:rPr sz="800" spc="20" dirty="0">
                <a:latin typeface="Palatino Linotype"/>
                <a:cs typeface="Palatino Linotype"/>
              </a:rPr>
              <a:t>200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odds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those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who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receive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CPR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endParaRPr sz="1000">
              <a:latin typeface="Tahoma"/>
              <a:cs typeface="Tahoma"/>
            </a:endParaRPr>
          </a:p>
          <a:p>
            <a:pPr marL="2128520">
              <a:lnSpc>
                <a:spcPct val="100000"/>
              </a:lnSpc>
              <a:spcBef>
                <a:spcPts val="495"/>
              </a:spcBef>
            </a:pPr>
            <a:r>
              <a:rPr sz="1000" spc="-50" dirty="0">
                <a:latin typeface="Tahoma"/>
                <a:cs typeface="Tahoma"/>
              </a:rPr>
              <a:t>154</a:t>
            </a:r>
            <a:r>
              <a:rPr sz="1000" i="1" spc="110" dirty="0">
                <a:latin typeface="Calibri"/>
                <a:cs typeface="Calibri"/>
              </a:rPr>
              <a:t>/</a:t>
            </a:r>
            <a:r>
              <a:rPr sz="1000" spc="-50" dirty="0">
                <a:latin typeface="Tahoma"/>
                <a:cs typeface="Tahoma"/>
              </a:rPr>
              <a:t>33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4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67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06" y="2718263"/>
            <a:ext cx="3394710" cy="4559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15" dirty="0">
                <a:latin typeface="Tahoma"/>
                <a:cs typeface="Tahoma"/>
              </a:rPr>
              <a:t>The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probability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survival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those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who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did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receive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40" dirty="0">
                <a:latin typeface="Tahoma"/>
                <a:cs typeface="Tahoma"/>
              </a:rPr>
              <a:t>CPR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endParaRPr sz="1000">
              <a:latin typeface="Tahoma"/>
              <a:cs typeface="Tahoma"/>
            </a:endParaRPr>
          </a:p>
          <a:p>
            <a:pPr marL="2065020">
              <a:lnSpc>
                <a:spcPct val="100000"/>
              </a:lnSpc>
              <a:spcBef>
                <a:spcPts val="490"/>
              </a:spcBef>
            </a:pPr>
            <a:r>
              <a:rPr sz="1000" spc="-50" dirty="0">
                <a:latin typeface="Tahoma"/>
                <a:cs typeface="Tahoma"/>
              </a:rPr>
              <a:t>154</a:t>
            </a:r>
            <a:r>
              <a:rPr sz="1000" i="1" spc="110" dirty="0">
                <a:latin typeface="Calibri"/>
                <a:cs typeface="Calibri"/>
              </a:rPr>
              <a:t>/</a:t>
            </a:r>
            <a:r>
              <a:rPr sz="1000" spc="-50" dirty="0">
                <a:latin typeface="Tahoma"/>
                <a:cs typeface="Tahoma"/>
              </a:rPr>
              <a:t>187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824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8800" y="3075468"/>
            <a:ext cx="2768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latin typeface="Tahoma"/>
                <a:cs typeface="Tahoma"/>
              </a:rPr>
              <a:t>6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114" dirty="0">
                <a:latin typeface="Tahoma"/>
                <a:cs typeface="Tahoma"/>
              </a:rPr>
              <a:t>/</a:t>
            </a:r>
            <a:r>
              <a:rPr sz="800" spc="-110" dirty="0">
                <a:latin typeface="Tahoma"/>
                <a:cs typeface="Tahoma"/>
              </a:rPr>
              <a:t> </a:t>
            </a:r>
            <a:r>
              <a:rPr sz="800" spc="-15" dirty="0">
                <a:latin typeface="Tahoma"/>
                <a:cs typeface="Tahoma"/>
              </a:rPr>
              <a:t>23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Odds</a:t>
            </a:r>
            <a:r>
              <a:rPr spc="175" dirty="0"/>
              <a:t> </a:t>
            </a:r>
            <a:r>
              <a:rPr spc="90" dirty="0"/>
              <a:t>and</a:t>
            </a:r>
            <a:r>
              <a:rPr spc="180" dirty="0"/>
              <a:t> </a:t>
            </a:r>
            <a:r>
              <a:rPr spc="120" dirty="0"/>
              <a:t>probabilities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2717914" y="72527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0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1894" y="244596"/>
            <a:ext cx="3635375" cy="9652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000" spc="-60" dirty="0">
                <a:latin typeface="Tahoma"/>
                <a:cs typeface="Tahoma"/>
              </a:rPr>
              <a:t>If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probability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event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i="1" spc="-15" dirty="0">
                <a:latin typeface="Arial"/>
                <a:cs typeface="Arial"/>
              </a:rPr>
              <a:t>p</a:t>
            </a:r>
            <a:r>
              <a:rPr sz="1000" spc="-15" dirty="0">
                <a:latin typeface="Tahoma"/>
                <a:cs typeface="Tahoma"/>
              </a:rPr>
              <a:t>,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odds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event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endParaRPr sz="1000">
              <a:latin typeface="Tahoma"/>
              <a:cs typeface="Tahoma"/>
            </a:endParaRPr>
          </a:p>
          <a:p>
            <a:pPr marL="1440180" algn="ctr">
              <a:lnSpc>
                <a:spcPct val="100000"/>
              </a:lnSpc>
              <a:spcBef>
                <a:spcPts val="530"/>
              </a:spcBef>
            </a:pPr>
            <a:r>
              <a:rPr sz="1000" i="1" spc="-45" dirty="0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  <a:p>
            <a:pPr marL="1496060" algn="ctr">
              <a:lnSpc>
                <a:spcPct val="100000"/>
              </a:lnSpc>
              <a:spcBef>
                <a:spcPts val="155"/>
              </a:spcBef>
            </a:pPr>
            <a:r>
              <a:rPr sz="1000" spc="-50" dirty="0">
                <a:latin typeface="Tahoma"/>
                <a:cs typeface="Tahoma"/>
              </a:rPr>
              <a:t>1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135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500" i="1" spc="30" baseline="38888" dirty="0">
                <a:latin typeface="Calibri"/>
                <a:cs typeface="Calibri"/>
              </a:rPr>
              <a:t>.</a:t>
            </a:r>
            <a:endParaRPr sz="1500" baseline="38888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  <a:spcBef>
                <a:spcPts val="1380"/>
              </a:spcBef>
            </a:pPr>
            <a:r>
              <a:rPr sz="1000" spc="5" dirty="0">
                <a:latin typeface="Tahoma"/>
                <a:cs typeface="Tahoma"/>
              </a:rPr>
              <a:t>With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some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algebra,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10" dirty="0">
                <a:latin typeface="Tahoma"/>
                <a:cs typeface="Tahoma"/>
              </a:rPr>
              <a:t>it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is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possible</a:t>
            </a:r>
            <a:r>
              <a:rPr sz="1000" spc="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show</a:t>
            </a:r>
            <a:r>
              <a:rPr sz="1000" spc="3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following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relationship: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49271" y="1476870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0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1263" y="1369268"/>
            <a:ext cx="680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Tahoma"/>
                <a:cs typeface="Tahoma"/>
              </a:rPr>
              <a:t>o</a:t>
            </a:r>
            <a:r>
              <a:rPr sz="1000" spc="-55" dirty="0">
                <a:latin typeface="Tahoma"/>
                <a:cs typeface="Tahoma"/>
              </a:rPr>
              <a:t>dd</a:t>
            </a:r>
            <a:r>
              <a:rPr sz="1000" spc="-45" dirty="0">
                <a:latin typeface="Tahoma"/>
                <a:cs typeface="Tahoma"/>
              </a:rPr>
              <a:t>s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500" spc="-75" baseline="-38888" dirty="0">
                <a:latin typeface="Tahoma"/>
                <a:cs typeface="Tahoma"/>
              </a:rPr>
              <a:t>1</a:t>
            </a:r>
            <a:r>
              <a:rPr sz="1500" spc="67" baseline="-38888" dirty="0">
                <a:latin typeface="Tahoma"/>
                <a:cs typeface="Tahoma"/>
              </a:rPr>
              <a:t> </a:t>
            </a:r>
            <a:r>
              <a:rPr sz="1500" i="1" spc="-67" baseline="36111" dirty="0">
                <a:latin typeface="Arial"/>
                <a:cs typeface="Arial"/>
              </a:rPr>
              <a:t>p</a:t>
            </a:r>
            <a:endParaRPr sz="1500" baseline="3611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7947" y="1456059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25" dirty="0">
                <a:latin typeface="Arial"/>
                <a:cs typeface="Arial"/>
              </a:rPr>
              <a:t>—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p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8421" y="1283670"/>
            <a:ext cx="795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i="1" spc="-67" baseline="-36111" dirty="0">
                <a:latin typeface="Arial"/>
                <a:cs typeface="Arial"/>
              </a:rPr>
              <a:t>p</a:t>
            </a:r>
            <a:r>
              <a:rPr sz="1500" i="1" spc="37" baseline="-36111" dirty="0">
                <a:latin typeface="Arial"/>
                <a:cs typeface="Arial"/>
              </a:rPr>
              <a:t> </a:t>
            </a:r>
            <a:r>
              <a:rPr sz="1500" spc="67" baseline="-36111" dirty="0">
                <a:latin typeface="Tahoma"/>
                <a:cs typeface="Tahoma"/>
              </a:rPr>
              <a:t>=</a:t>
            </a:r>
            <a:r>
              <a:rPr sz="1000" u="sng" spc="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sz="1000" u="sng" spc="1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odds</a:t>
            </a:r>
            <a:r>
              <a:rPr sz="1000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8825" y="1456059"/>
            <a:ext cx="4895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ahoma"/>
                <a:cs typeface="Tahoma"/>
              </a:rPr>
              <a:t>1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</a:t>
            </a:r>
            <a:r>
              <a:rPr sz="1000" spc="-55" dirty="0">
                <a:latin typeface="Tahoma"/>
                <a:cs typeface="Tahoma"/>
              </a:rPr>
              <a:t>dds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2272" y="2476588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01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0358" y="2476588"/>
            <a:ext cx="506095" cy="0"/>
          </a:xfrm>
          <a:custGeom>
            <a:avLst/>
            <a:gdLst/>
            <a:ahLst/>
            <a:cxnLst/>
            <a:rect l="l" t="t" r="r" b="b"/>
            <a:pathLst>
              <a:path w="506094">
                <a:moveTo>
                  <a:pt x="0" y="0"/>
                </a:moveTo>
                <a:lnTo>
                  <a:pt x="50609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2272" y="2850007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4">
                <a:moveTo>
                  <a:pt x="0" y="0"/>
                </a:moveTo>
                <a:lnTo>
                  <a:pt x="46393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5275" y="2850007"/>
            <a:ext cx="443230" cy="0"/>
          </a:xfrm>
          <a:custGeom>
            <a:avLst/>
            <a:gdLst/>
            <a:ahLst/>
            <a:cxnLst/>
            <a:rect l="l" t="t" r="r" b="b"/>
            <a:pathLst>
              <a:path w="443230">
                <a:moveTo>
                  <a:pt x="0" y="0"/>
                </a:moveTo>
                <a:lnTo>
                  <a:pt x="44283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594" y="1783618"/>
            <a:ext cx="1959610" cy="1223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ahoma"/>
                <a:cs typeface="Tahoma"/>
              </a:rPr>
              <a:t>From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previous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example,</a:t>
            </a:r>
            <a:endParaRPr sz="1000">
              <a:latin typeface="Tahoma"/>
              <a:cs typeface="Tahoma"/>
            </a:endParaRPr>
          </a:p>
          <a:p>
            <a:pPr marL="302260" indent="-133350">
              <a:lnSpc>
                <a:spcPct val="100000"/>
              </a:lnSpc>
              <a:spcBef>
                <a:spcPts val="1190"/>
              </a:spcBef>
              <a:buClr>
                <a:srgbClr val="3333B2"/>
              </a:buClr>
              <a:buFont typeface="Arial"/>
              <a:buChar char="•"/>
              <a:tabLst>
                <a:tab pos="302895" algn="l"/>
              </a:tabLst>
            </a:pPr>
            <a:r>
              <a:rPr sz="1000" spc="-45" dirty="0">
                <a:latin typeface="Tahoma"/>
                <a:cs typeface="Tahoma"/>
              </a:rPr>
              <a:t>odds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4.67,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45" dirty="0">
                <a:latin typeface="Tahoma"/>
                <a:cs typeface="Tahoma"/>
              </a:rPr>
              <a:t>=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0</a:t>
            </a:r>
            <a:r>
              <a:rPr sz="1000" i="1" spc="-35" dirty="0">
                <a:latin typeface="Calibri"/>
                <a:cs typeface="Calibri"/>
              </a:rPr>
              <a:t>.</a:t>
            </a:r>
            <a:r>
              <a:rPr sz="1000" spc="-35" dirty="0">
                <a:latin typeface="Tahoma"/>
                <a:cs typeface="Tahoma"/>
              </a:rPr>
              <a:t>824</a:t>
            </a:r>
            <a:endParaRPr sz="10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345"/>
              </a:spcBef>
              <a:tabLst>
                <a:tab pos="914400" algn="l"/>
              </a:tabLst>
            </a:pPr>
            <a:r>
              <a:rPr sz="1000" i="1" spc="-45" dirty="0">
                <a:latin typeface="Arial"/>
                <a:cs typeface="Arial"/>
              </a:rPr>
              <a:t>p	</a:t>
            </a:r>
            <a:r>
              <a:rPr sz="1000" spc="-35" dirty="0">
                <a:latin typeface="Tahoma"/>
                <a:cs typeface="Tahoma"/>
              </a:rPr>
              <a:t>0</a:t>
            </a:r>
            <a:r>
              <a:rPr sz="1000" i="1" spc="-35" dirty="0">
                <a:latin typeface="Calibri"/>
                <a:cs typeface="Calibri"/>
              </a:rPr>
              <a:t>.</a:t>
            </a:r>
            <a:r>
              <a:rPr sz="1000" spc="-35" dirty="0">
                <a:latin typeface="Tahoma"/>
                <a:cs typeface="Tahoma"/>
              </a:rPr>
              <a:t>824</a:t>
            </a:r>
            <a:endParaRPr sz="1000">
              <a:latin typeface="Tahoma"/>
              <a:cs typeface="Tahoma"/>
            </a:endParaRPr>
          </a:p>
          <a:p>
            <a:pPr marL="317500" indent="-148590">
              <a:lnSpc>
                <a:spcPct val="100000"/>
              </a:lnSpc>
              <a:spcBef>
                <a:spcPts val="155"/>
              </a:spcBef>
              <a:buClr>
                <a:srgbClr val="3333B2"/>
              </a:buClr>
              <a:buFont typeface="Arial"/>
              <a:buChar char="•"/>
              <a:tabLst>
                <a:tab pos="318135" algn="l"/>
              </a:tabLst>
            </a:pPr>
            <a:r>
              <a:rPr sz="1000" spc="-50" dirty="0">
                <a:latin typeface="Tahoma"/>
                <a:cs typeface="Tahoma"/>
              </a:rPr>
              <a:t>1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135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p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500" spc="67" baseline="38888" dirty="0">
                <a:latin typeface="Tahoma"/>
                <a:cs typeface="Tahoma"/>
              </a:rPr>
              <a:t>=</a:t>
            </a:r>
            <a:r>
              <a:rPr sz="1500" spc="120" baseline="38888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spc="-135" dirty="0">
                <a:latin typeface="Arial"/>
                <a:cs typeface="Arial"/>
              </a:rPr>
              <a:t>−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0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824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500" spc="67" baseline="38888" dirty="0">
                <a:latin typeface="Tahoma"/>
                <a:cs typeface="Tahoma"/>
              </a:rPr>
              <a:t>=</a:t>
            </a:r>
            <a:r>
              <a:rPr sz="1500" spc="-60" baseline="38888" dirty="0">
                <a:latin typeface="Tahoma"/>
                <a:cs typeface="Tahoma"/>
              </a:rPr>
              <a:t> </a:t>
            </a:r>
            <a:r>
              <a:rPr sz="1500" spc="-75" baseline="38888" dirty="0">
                <a:latin typeface="Tahoma"/>
                <a:cs typeface="Tahoma"/>
              </a:rPr>
              <a:t>4</a:t>
            </a:r>
            <a:r>
              <a:rPr sz="1500" i="1" spc="22" baseline="38888" dirty="0">
                <a:latin typeface="Calibri"/>
                <a:cs typeface="Calibri"/>
              </a:rPr>
              <a:t>.</a:t>
            </a:r>
            <a:r>
              <a:rPr sz="1500" spc="-75" baseline="38888" dirty="0">
                <a:latin typeface="Tahoma"/>
                <a:cs typeface="Tahoma"/>
              </a:rPr>
              <a:t>67</a:t>
            </a:r>
            <a:endParaRPr sz="1500" baseline="38888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385"/>
              </a:spcBef>
              <a:tabLst>
                <a:tab pos="1089025" algn="l"/>
              </a:tabLst>
            </a:pPr>
            <a:r>
              <a:rPr sz="1000" spc="-45" dirty="0">
                <a:latin typeface="Tahoma"/>
                <a:cs typeface="Tahoma"/>
              </a:rPr>
              <a:t>odds	</a:t>
            </a:r>
            <a:r>
              <a:rPr sz="1000" spc="-35" dirty="0">
                <a:latin typeface="Tahoma"/>
                <a:cs typeface="Tahoma"/>
              </a:rPr>
              <a:t>4</a:t>
            </a:r>
            <a:r>
              <a:rPr sz="1000" i="1" spc="-35" dirty="0">
                <a:latin typeface="Calibri"/>
                <a:cs typeface="Calibri"/>
              </a:rPr>
              <a:t>.</a:t>
            </a:r>
            <a:r>
              <a:rPr sz="1000" spc="-35" dirty="0">
                <a:latin typeface="Tahoma"/>
                <a:cs typeface="Tahoma"/>
              </a:rPr>
              <a:t>67</a:t>
            </a:r>
            <a:endParaRPr sz="1000">
              <a:latin typeface="Tahoma"/>
              <a:cs typeface="Tahoma"/>
            </a:endParaRPr>
          </a:p>
          <a:p>
            <a:pPr marL="317500" indent="-148590">
              <a:lnSpc>
                <a:spcPct val="100000"/>
              </a:lnSpc>
              <a:spcBef>
                <a:spcPts val="160"/>
              </a:spcBef>
              <a:buClr>
                <a:srgbClr val="3333B2"/>
              </a:buClr>
              <a:buFont typeface="Arial"/>
              <a:buChar char="•"/>
              <a:tabLst>
                <a:tab pos="318135" algn="l"/>
              </a:tabLst>
            </a:pPr>
            <a:r>
              <a:rPr sz="1000" spc="-50" dirty="0">
                <a:latin typeface="Tahoma"/>
                <a:cs typeface="Tahoma"/>
              </a:rPr>
              <a:t>1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o</a:t>
            </a:r>
            <a:r>
              <a:rPr sz="1000" spc="-55" dirty="0">
                <a:latin typeface="Tahoma"/>
                <a:cs typeface="Tahoma"/>
              </a:rPr>
              <a:t>dd</a:t>
            </a:r>
            <a:r>
              <a:rPr sz="1000" spc="-45" dirty="0">
                <a:latin typeface="Tahoma"/>
                <a:cs typeface="Tahoma"/>
              </a:rPr>
              <a:t>s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500" spc="67" baseline="38888" dirty="0">
                <a:latin typeface="Tahoma"/>
                <a:cs typeface="Tahoma"/>
              </a:rPr>
              <a:t>=</a:t>
            </a:r>
            <a:r>
              <a:rPr sz="1500" spc="120" baseline="38888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1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45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4</a:t>
            </a:r>
            <a:r>
              <a:rPr sz="1000" i="1" spc="15" dirty="0">
                <a:latin typeface="Calibri"/>
                <a:cs typeface="Calibri"/>
              </a:rPr>
              <a:t>.</a:t>
            </a:r>
            <a:r>
              <a:rPr sz="1000" spc="-50" dirty="0">
                <a:latin typeface="Tahoma"/>
                <a:cs typeface="Tahoma"/>
              </a:rPr>
              <a:t>67</a:t>
            </a:r>
            <a:r>
              <a:rPr sz="1000" spc="80" dirty="0">
                <a:latin typeface="Tahoma"/>
                <a:cs typeface="Tahoma"/>
              </a:rPr>
              <a:t> </a:t>
            </a:r>
            <a:r>
              <a:rPr sz="1500" spc="67" baseline="38888" dirty="0">
                <a:latin typeface="Tahoma"/>
                <a:cs typeface="Tahoma"/>
              </a:rPr>
              <a:t>=</a:t>
            </a:r>
            <a:r>
              <a:rPr sz="1500" spc="-60" baseline="38888" dirty="0">
                <a:latin typeface="Tahoma"/>
                <a:cs typeface="Tahoma"/>
              </a:rPr>
              <a:t> </a:t>
            </a:r>
            <a:r>
              <a:rPr sz="1500" spc="-75" baseline="38888" dirty="0">
                <a:latin typeface="Tahoma"/>
                <a:cs typeface="Tahoma"/>
              </a:rPr>
              <a:t>0</a:t>
            </a:r>
            <a:r>
              <a:rPr sz="1500" i="1" spc="22" baseline="38888" dirty="0">
                <a:latin typeface="Calibri"/>
                <a:cs typeface="Calibri"/>
              </a:rPr>
              <a:t>.</a:t>
            </a:r>
            <a:r>
              <a:rPr sz="1500" spc="-75" baseline="38888" dirty="0">
                <a:latin typeface="Tahoma"/>
                <a:cs typeface="Tahoma"/>
              </a:rPr>
              <a:t>824</a:t>
            </a:r>
            <a:endParaRPr sz="1500" baseline="38888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7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54"/>
            <a:ext cx="2400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Odds </a:t>
            </a:r>
            <a:r>
              <a:rPr spc="-160" dirty="0"/>
              <a:t> </a:t>
            </a:r>
            <a:r>
              <a:rPr spc="90" dirty="0"/>
              <a:t>and</a:t>
            </a:r>
            <a:r>
              <a:rPr dirty="0"/>
              <a:t> </a:t>
            </a:r>
            <a:r>
              <a:rPr spc="-160" dirty="0"/>
              <a:t> </a:t>
            </a:r>
            <a:r>
              <a:rPr spc="155" dirty="0"/>
              <a:t>p</a:t>
            </a:r>
            <a:r>
              <a:rPr spc="70" dirty="0"/>
              <a:t>r</a:t>
            </a:r>
            <a:r>
              <a:rPr spc="125" dirty="0"/>
              <a:t>obabilities</a:t>
            </a:r>
            <a:r>
              <a:rPr spc="80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  <a:r>
              <a:rPr spc="-100" dirty="0"/>
              <a:t> </a:t>
            </a:r>
            <a:r>
              <a:rPr spc="105"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8406" y="739127"/>
            <a:ext cx="2703195" cy="179705"/>
            <a:chOff x="1528406" y="739127"/>
            <a:chExt cx="2703195" cy="179705"/>
          </a:xfrm>
        </p:grpSpPr>
        <p:sp>
          <p:nvSpPr>
            <p:cNvPr id="4" name="object 4"/>
            <p:cNvSpPr/>
            <p:nvPr/>
          </p:nvSpPr>
          <p:spPr>
            <a:xfrm>
              <a:off x="2475572" y="741667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23157" y="741667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0946" y="916266"/>
              <a:ext cx="2698115" cy="0"/>
            </a:xfrm>
            <a:custGeom>
              <a:avLst/>
              <a:gdLst/>
              <a:ahLst/>
              <a:cxnLst/>
              <a:rect l="l" t="t" r="r" b="b"/>
              <a:pathLst>
                <a:path w="2698115">
                  <a:moveTo>
                    <a:pt x="0" y="0"/>
                  </a:moveTo>
                  <a:lnTo>
                    <a:pt x="269808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50212" y="699983"/>
            <a:ext cx="706120" cy="3797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100" b="1" spc="-30" dirty="0">
                <a:latin typeface="Trebuchet MS"/>
                <a:cs typeface="Trebuchet MS"/>
              </a:rPr>
              <a:t>Probability</a:t>
            </a: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100" spc="-55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73032" y="916254"/>
            <a:ext cx="1252855" cy="177165"/>
            <a:chOff x="2473032" y="916254"/>
            <a:chExt cx="1252855" cy="177165"/>
          </a:xfrm>
        </p:grpSpPr>
        <p:sp>
          <p:nvSpPr>
            <p:cNvPr id="9" name="object 9"/>
            <p:cNvSpPr/>
            <p:nvPr/>
          </p:nvSpPr>
          <p:spPr>
            <a:xfrm>
              <a:off x="2475572" y="918794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3157" y="918794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38793" y="699983"/>
            <a:ext cx="1612265" cy="37973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1275080" algn="l"/>
              </a:tabLst>
            </a:pPr>
            <a:r>
              <a:rPr sz="1100" b="1" spc="5" dirty="0">
                <a:latin typeface="Trebuchet MS"/>
                <a:cs typeface="Trebuchet MS"/>
              </a:rPr>
              <a:t>Odds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i="1" spc="110" dirty="0">
                <a:latin typeface="Calibri"/>
                <a:cs typeface="Calibri"/>
              </a:rPr>
              <a:t>/</a:t>
            </a:r>
            <a:r>
              <a:rPr sz="1100" spc="-5" dirty="0">
                <a:latin typeface="Tahoma"/>
                <a:cs typeface="Tahoma"/>
              </a:rPr>
              <a:t>(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105" dirty="0">
                <a:latin typeface="Tahoma"/>
                <a:cs typeface="Tahoma"/>
              </a:rPr>
              <a:t> </a:t>
            </a:r>
            <a:r>
              <a:rPr sz="1100" i="1" spc="-150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)	</a:t>
            </a:r>
            <a:r>
              <a:rPr sz="1100" b="1" spc="5" dirty="0">
                <a:latin typeface="Trebuchet MS"/>
                <a:cs typeface="Trebuchet MS"/>
              </a:rPr>
              <a:t>Odds</a:t>
            </a:r>
            <a:endParaRPr sz="1100">
              <a:latin typeface="Trebuchet MS"/>
              <a:cs typeface="Trebuchet MS"/>
            </a:endParaRPr>
          </a:p>
          <a:p>
            <a:pPr marR="132080" algn="r">
              <a:lnSpc>
                <a:spcPct val="100000"/>
              </a:lnSpc>
              <a:spcBef>
                <a:spcPts val="75"/>
              </a:spcBef>
            </a:pPr>
            <a:r>
              <a:rPr sz="1100" spc="-55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73045" y="1090879"/>
            <a:ext cx="1252855" cy="688340"/>
            <a:chOff x="2473045" y="1090879"/>
            <a:chExt cx="1252855" cy="688340"/>
          </a:xfrm>
        </p:grpSpPr>
        <p:sp>
          <p:nvSpPr>
            <p:cNvPr id="13" name="object 13"/>
            <p:cNvSpPr/>
            <p:nvPr/>
          </p:nvSpPr>
          <p:spPr>
            <a:xfrm>
              <a:off x="2475572" y="1090879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3157" y="1090879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5572" y="126295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3157" y="1262951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5572" y="143502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23157" y="1435023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4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5572" y="1607096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23157" y="1607096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94167" y="1060080"/>
            <a:ext cx="818515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1/100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0.01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1/10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0.10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1/4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1/3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73045" y="1779168"/>
            <a:ext cx="5080" cy="688975"/>
            <a:chOff x="2473045" y="1779168"/>
            <a:chExt cx="5080" cy="688975"/>
          </a:xfrm>
        </p:grpSpPr>
        <p:sp>
          <p:nvSpPr>
            <p:cNvPr id="23" name="object 23"/>
            <p:cNvSpPr/>
            <p:nvPr/>
          </p:nvSpPr>
          <p:spPr>
            <a:xfrm>
              <a:off x="2475572" y="1779168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1725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5572" y="1951774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5572" y="2123846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5572" y="2295918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655633" y="888008"/>
            <a:ext cx="1510665" cy="1093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0/1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  <a:tabLst>
                <a:tab pos="1130300" algn="l"/>
              </a:tabLst>
            </a:pPr>
            <a:r>
              <a:rPr sz="1100" spc="-10" dirty="0">
                <a:latin typeface="Tahoma"/>
                <a:cs typeface="Tahoma"/>
              </a:rPr>
              <a:t>1/99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0.0101	1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99</a:t>
            </a:r>
            <a:endParaRPr sz="1100">
              <a:latin typeface="Tahoma"/>
              <a:cs typeface="Tahoma"/>
            </a:endParaRPr>
          </a:p>
          <a:p>
            <a:pPr marR="39370" algn="r">
              <a:lnSpc>
                <a:spcPct val="100000"/>
              </a:lnSpc>
              <a:spcBef>
                <a:spcPts val="35"/>
              </a:spcBef>
              <a:tabLst>
                <a:tab pos="1061085" algn="l"/>
              </a:tabLst>
            </a:pPr>
            <a:r>
              <a:rPr sz="1100" dirty="0">
                <a:latin typeface="Tahoma"/>
                <a:cs typeface="Tahoma"/>
              </a:rPr>
              <a:t>1/9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0.11	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9</a:t>
            </a:r>
            <a:endParaRPr sz="1100">
              <a:latin typeface="Tahoma"/>
              <a:cs typeface="Tahoma"/>
            </a:endParaRPr>
          </a:p>
          <a:p>
            <a:pPr marR="39370" algn="r">
              <a:lnSpc>
                <a:spcPct val="100000"/>
              </a:lnSpc>
              <a:spcBef>
                <a:spcPts val="35"/>
              </a:spcBef>
              <a:tabLst>
                <a:tab pos="837565" algn="l"/>
              </a:tabLst>
            </a:pPr>
            <a:r>
              <a:rPr sz="1100" dirty="0">
                <a:latin typeface="Tahoma"/>
                <a:cs typeface="Tahoma"/>
              </a:rPr>
              <a:t>1/3	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  <a:p>
            <a:pPr marR="39370" algn="r">
              <a:lnSpc>
                <a:spcPct val="100000"/>
              </a:lnSpc>
              <a:spcBef>
                <a:spcPts val="35"/>
              </a:spcBef>
              <a:tabLst>
                <a:tab pos="837565" algn="l"/>
              </a:tabLst>
            </a:pPr>
            <a:r>
              <a:rPr sz="1100" dirty="0">
                <a:latin typeface="Tahoma"/>
                <a:cs typeface="Tahoma"/>
              </a:rPr>
              <a:t>1/2	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endParaRPr sz="1100">
              <a:latin typeface="Tahoma"/>
              <a:cs typeface="Tahoma"/>
            </a:endParaRPr>
          </a:p>
          <a:p>
            <a:pPr marL="158750">
              <a:lnSpc>
                <a:spcPct val="100000"/>
              </a:lnSpc>
              <a:spcBef>
                <a:spcPts val="715"/>
              </a:spcBef>
              <a:tabLst>
                <a:tab pos="420370" algn="l"/>
              </a:tabLst>
            </a:pPr>
            <a:r>
              <a:rPr sz="800" spc="-15" dirty="0">
                <a:latin typeface="Tahoma"/>
                <a:cs typeface="Tahoma"/>
              </a:rPr>
              <a:t>2	2</a:t>
            </a:r>
            <a:endParaRPr sz="800">
              <a:latin typeface="Tahoma"/>
              <a:cs typeface="Tahoma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867598" y="1728781"/>
          <a:ext cx="2282825" cy="819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R="217804" algn="ctr">
                        <a:lnSpc>
                          <a:spcPts val="1215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1/2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ts val="1215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u="sng" baseline="312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spc="-202" baseline="31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100" spc="-2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u="sng" baseline="31250" dirty="0">
                          <a:uFill>
                            <a:solidFill>
                              <a:srgbClr val="000000"/>
                            </a:solidFill>
                          </a:u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spc="-202" baseline="312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)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1215"/>
                        </a:lnSpc>
                        <a:spcBef>
                          <a:spcPts val="250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9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100" spc="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17804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2/3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10" dirty="0">
                          <a:latin typeface="Tahoma"/>
                          <a:cs typeface="Tahoma"/>
                        </a:rPr>
                        <a:t>(2</a:t>
                      </a:r>
                      <a:r>
                        <a:rPr sz="1100" i="1" spc="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10" dirty="0">
                          <a:latin typeface="Tahoma"/>
                          <a:cs typeface="Tahoma"/>
                        </a:rPr>
                        <a:t>3)</a:t>
                      </a:r>
                      <a:r>
                        <a:rPr sz="1100" i="1" spc="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10" dirty="0">
                          <a:latin typeface="Tahoma"/>
                          <a:cs typeface="Tahoma"/>
                        </a:rPr>
                        <a:t>(1</a:t>
                      </a:r>
                      <a:r>
                        <a:rPr sz="1100" i="1" spc="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100" spc="10" dirty="0">
                          <a:latin typeface="Tahoma"/>
                          <a:cs typeface="Tahoma"/>
                        </a:rPr>
                        <a:t>3)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45" dirty="0">
                          <a:latin typeface="Tahoma"/>
                          <a:cs typeface="Tahoma"/>
                        </a:rPr>
                        <a:t>=</a:t>
                      </a:r>
                      <a:r>
                        <a:rPr sz="11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9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100" spc="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17804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3/4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55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90" dirty="0">
                          <a:latin typeface="Tahoma"/>
                          <a:cs typeface="Tahoma"/>
                        </a:rPr>
                        <a:t>:</a:t>
                      </a:r>
                      <a:r>
                        <a:rPr sz="1100" spc="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95">
                <a:tc>
                  <a:txBody>
                    <a:bodyPr/>
                    <a:lstStyle/>
                    <a:p>
                      <a:pPr marR="217804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1/0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245" dirty="0">
                          <a:latin typeface="Arial"/>
                          <a:cs typeface="Arial"/>
                        </a:rPr>
                        <a:t>≈</a:t>
                      </a:r>
                      <a:r>
                        <a:rPr sz="11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i="1" spc="305" dirty="0">
                          <a:latin typeface="Arial"/>
                          <a:cs typeface="Arial"/>
                        </a:rPr>
                        <a:t>∞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96520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∞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3720630" y="1779168"/>
            <a:ext cx="5080" cy="688975"/>
            <a:chOff x="3720630" y="1779168"/>
            <a:chExt cx="5080" cy="688975"/>
          </a:xfrm>
        </p:grpSpPr>
        <p:sp>
          <p:nvSpPr>
            <p:cNvPr id="30" name="object 30"/>
            <p:cNvSpPr/>
            <p:nvPr/>
          </p:nvSpPr>
          <p:spPr>
            <a:xfrm>
              <a:off x="3723157" y="1779168"/>
              <a:ext cx="0" cy="172720"/>
            </a:xfrm>
            <a:custGeom>
              <a:avLst/>
              <a:gdLst/>
              <a:ahLst/>
              <a:cxnLst/>
              <a:rect l="l" t="t" r="r" b="b"/>
              <a:pathLst>
                <a:path h="172719">
                  <a:moveTo>
                    <a:pt x="0" y="17259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3157" y="1951774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3157" y="2123846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23157" y="2295918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20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8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9"/>
              </a:spcBef>
            </a:pPr>
            <a:fld id="{81D60167-4931-47E6-BA6A-407CBD079E47}" type="slidenum">
              <a:rPr spc="-15" dirty="0"/>
              <a:t>9</a:t>
            </a:fld>
            <a:r>
              <a:rPr spc="-110" dirty="0"/>
              <a:t> </a:t>
            </a:r>
            <a:r>
              <a:rPr spc="114" dirty="0"/>
              <a:t>/</a:t>
            </a:r>
            <a:r>
              <a:rPr spc="-110" dirty="0"/>
              <a:t> </a:t>
            </a:r>
            <a:r>
              <a:rPr spc="-15" dirty="0"/>
              <a:t>23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37931" y="1316314"/>
            <a:ext cx="18834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Simple</a:t>
            </a:r>
            <a:r>
              <a:rPr sz="1400" spc="1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10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logistic</a:t>
            </a:r>
            <a:r>
              <a:rPr sz="1400" spc="1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spc="-25" dirty="0">
                <a:solidFill>
                  <a:srgbClr val="00007F"/>
                </a:solidFill>
                <a:latin typeface="Calibri"/>
                <a:cs typeface="Calibri"/>
                <a:hlinkClick r:id="rId2" action="ppaction://hlinksldjump"/>
              </a:rPr>
              <a:t>regression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1821</Words>
  <Application>Microsoft Office PowerPoint</Application>
  <PresentationFormat>Custom</PresentationFormat>
  <Paragraphs>226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PMingLiU</vt:lpstr>
      <vt:lpstr>Adobe Jenson Pro</vt:lpstr>
      <vt:lpstr>Arial</vt:lpstr>
      <vt:lpstr>Calibri</vt:lpstr>
      <vt:lpstr>Courier New</vt:lpstr>
      <vt:lpstr>Palatino Linotype</vt:lpstr>
      <vt:lpstr>Tahoma</vt:lpstr>
      <vt:lpstr>Trebuchet MS</vt:lpstr>
      <vt:lpstr>Office Theme</vt:lpstr>
      <vt:lpstr>PowerPoint Presentation</vt:lpstr>
      <vt:lpstr>PowerPoint Presentation</vt:lpstr>
      <vt:lpstr>PowerPoint Presentation</vt:lpstr>
      <vt:lpstr>Logistic regression</vt:lpstr>
      <vt:lpstr>Survival to discharge in the ICU</vt:lpstr>
      <vt:lpstr>Survival and CPR</vt:lpstr>
      <vt:lpstr>Odds and probabilities</vt:lpstr>
      <vt:lpstr>Odds  and  probabilities. . .</vt:lpstr>
      <vt:lpstr>PowerPoint Presentation</vt:lpstr>
      <vt:lpstr>The model for logistic regression</vt:lpstr>
      <vt:lpstr>Why log(odds) in regression models?</vt:lpstr>
      <vt:lpstr>Logistic versus linear regression</vt:lpstr>
      <vt:lpstr>CPR status and survival</vt:lpstr>
      <vt:lpstr>Interpreting the output</vt:lpstr>
      <vt:lpstr>Interpreting  the  output. . .</vt:lpstr>
      <vt:lpstr>Inference for simple logistic regression</vt:lpstr>
      <vt:lpstr>What does logistic regression add?</vt:lpstr>
      <vt:lpstr>PowerPoint Presentation</vt:lpstr>
      <vt:lpstr>Extending logistic regression to more than one predictor</vt:lpstr>
      <vt:lpstr>Survival versus CPR and age</vt:lpstr>
      <vt:lpstr>Model comparison</vt:lpstr>
      <vt:lpstr>Inference for multiple logistic regression</vt:lpstr>
      <vt:lpstr>Summary of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9: Logistic Regression</dc:title>
  <dc:creator>Statistics 102 Teaching Team</dc:creator>
  <cp:lastModifiedBy>SHKEDY Ziv</cp:lastModifiedBy>
  <cp:revision>1</cp:revision>
  <dcterms:created xsi:type="dcterms:W3CDTF">2022-06-02T10:35:42Z</dcterms:created>
  <dcterms:modified xsi:type="dcterms:W3CDTF">2022-06-02T10:38:25Z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2020-06-09T00:00:00Z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2022-06-02T00:00:00Z</vt:filetime>
  </property>
</Properties>
</file>