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August 22,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311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8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4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8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5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6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2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30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6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0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6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August 22,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89" r:id="rId7"/>
    <p:sldLayoutId id="2147483688" r:id="rId8"/>
    <p:sldLayoutId id="2147483687" r:id="rId9"/>
    <p:sldLayoutId id="2147483686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A8439-596A-455E-B8AE-4076083E9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49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5F822-D9D9-4B4F-A266-92E44291D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5613" y="549275"/>
            <a:ext cx="3565524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/>
              <a:t>IBM Data Science Capstone Project</a:t>
            </a:r>
            <a:endParaRPr lang="en-US" sz="4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47B91-B32C-465A-BC08-46BC1C620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5612" y="3569007"/>
            <a:ext cx="3565525" cy="2523817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Predict the Accident severity for vehicle GPS</a:t>
            </a:r>
          </a:p>
        </p:txBody>
      </p:sp>
    </p:spTree>
    <p:extLst>
      <p:ext uri="{BB962C8B-B14F-4D97-AF65-F5344CB8AC3E}">
        <p14:creationId xmlns:p14="http://schemas.microsoft.com/office/powerpoint/2010/main" val="68435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5599-1B89-4982-89FA-BDEE0BA48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AFC34-CE27-441E-B885-D33587A2F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 Developed machine learning models to predict the accident severity and the corresponding possibility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 More potentials to be explored further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 Consider weights on type </a:t>
            </a:r>
            <a:r>
              <a:rPr lang="en-US">
                <a:solidFill>
                  <a:srgbClr val="000000"/>
                </a:solidFill>
                <a:latin typeface="Helvetica Neue"/>
              </a:rPr>
              <a:t>II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7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4C2E3-CF13-4F6F-AF39-4C6CDD20A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r>
              <a:rPr lang="en-US" altLang="zh-CN" dirty="0"/>
              <a:t>Introduction</a:t>
            </a:r>
            <a:br>
              <a:rPr lang="en-US" altLang="zh-CN" dirty="0"/>
            </a:b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F8F457-0192-4F9A-9EEF-D784521F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11A27EA-330C-4F31-9051-19CBAE978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86FC59F-EC76-4A7A-AF75-507FBE3B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A40ADE8-C5F4-4F97-A130-5272BA0979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77" r="11702" b="1"/>
          <a:stretch/>
        </p:blipFill>
        <p:spPr>
          <a:xfrm>
            <a:off x="550863" y="2530474"/>
            <a:ext cx="57737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0117A-537B-40F6-8F71-16535C9FC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anchor="t">
            <a:normAutofit/>
          </a:bodyPr>
          <a:lstStyle/>
          <a:p>
            <a:r>
              <a:rPr lang="en-US" dirty="0"/>
              <a:t>Increasing demand for GPS navigation</a:t>
            </a:r>
          </a:p>
          <a:p>
            <a:r>
              <a:rPr lang="en-US" dirty="0"/>
              <a:t>GPS to predict accident severity and find safest route</a:t>
            </a:r>
          </a:p>
          <a:p>
            <a:r>
              <a:rPr lang="en-US" dirty="0"/>
              <a:t>Use machine learning to build prediction model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6AA126-9DDC-4FBE-AEE6-8D0E982B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2295" y="6121100"/>
            <a:ext cx="1080000" cy="736900"/>
          </a:xfrm>
          <a:custGeom>
            <a:avLst/>
            <a:gdLst>
              <a:gd name="connsiteX0" fmla="*/ 540000 w 1080000"/>
              <a:gd name="connsiteY0" fmla="*/ 0 h 736900"/>
              <a:gd name="connsiteX1" fmla="*/ 1080000 w 1080000"/>
              <a:gd name="connsiteY1" fmla="*/ 540000 h 736900"/>
              <a:gd name="connsiteX2" fmla="*/ 1069029 w 1080000"/>
              <a:gd name="connsiteY2" fmla="*/ 648829 h 736900"/>
              <a:gd name="connsiteX3" fmla="*/ 1041691 w 1080000"/>
              <a:gd name="connsiteY3" fmla="*/ 736900 h 736900"/>
              <a:gd name="connsiteX4" fmla="*/ 38310 w 1080000"/>
              <a:gd name="connsiteY4" fmla="*/ 736900 h 736900"/>
              <a:gd name="connsiteX5" fmla="*/ 10971 w 1080000"/>
              <a:gd name="connsiteY5" fmla="*/ 648829 h 736900"/>
              <a:gd name="connsiteX6" fmla="*/ 0 w 1080000"/>
              <a:gd name="connsiteY6" fmla="*/ 540000 h 736900"/>
              <a:gd name="connsiteX7" fmla="*/ 540000 w 1080000"/>
              <a:gd name="connsiteY7" fmla="*/ 0 h 7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" h="736900">
                <a:moveTo>
                  <a:pt x="540000" y="0"/>
                </a:moveTo>
                <a:cubicBezTo>
                  <a:pt x="838234" y="0"/>
                  <a:pt x="1080000" y="241766"/>
                  <a:pt x="1080000" y="540000"/>
                </a:cubicBezTo>
                <a:cubicBezTo>
                  <a:pt x="1080000" y="577280"/>
                  <a:pt x="1076223" y="613676"/>
                  <a:pt x="1069029" y="648829"/>
                </a:cubicBezTo>
                <a:lnTo>
                  <a:pt x="1041691" y="736900"/>
                </a:lnTo>
                <a:lnTo>
                  <a:pt x="38310" y="736900"/>
                </a:lnTo>
                <a:lnTo>
                  <a:pt x="10971" y="648829"/>
                </a:lnTo>
                <a:cubicBezTo>
                  <a:pt x="3778" y="613676"/>
                  <a:pt x="0" y="577280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76200" dir="192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2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8A32B-3132-4157-ADC6-B71CC909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Data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269B83-0F76-40D8-96FF-AA5BD9F38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r>
              <a:rPr lang="en-US" sz="1600" dirty="0"/>
              <a:t>Collision data in Seattle</a:t>
            </a:r>
          </a:p>
          <a:p>
            <a:r>
              <a:rPr lang="en-US" sz="1600" dirty="0"/>
              <a:t>Target: Severity code</a:t>
            </a:r>
          </a:p>
          <a:p>
            <a:r>
              <a:rPr lang="en-US" sz="1600" dirty="0"/>
              <a:t>Independent: Location, road condition, weather, junction type, etc.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195E26-CA02-4E75-9F19-A98FDECC2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690" y="549275"/>
            <a:ext cx="6094656" cy="5759451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4721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72EFE-AEF8-4115-B371-534A96C5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Seattle collisions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1EB67B-CF5D-453C-8FF2-D33FB60D4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r>
              <a:rPr lang="en-US" sz="1600" dirty="0"/>
              <a:t>Frequent collisions along the highway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926182-5673-410B-A47A-181B1AFDA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900" y="601769"/>
            <a:ext cx="7090237" cy="5654463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07334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068A-77D4-4690-8371-8B91DCEE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br>
              <a:rPr lang="en-US" dirty="0"/>
            </a:br>
            <a:r>
              <a:rPr lang="en-US" dirty="0"/>
              <a:t>Dataset preparation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48BC0E-E6D0-49AA-B090-1EBA8B4CB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240881"/>
            <a:ext cx="96012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0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743C4-D71A-436E-A4A8-8EBD32BB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Methodology</a:t>
            </a:r>
            <a:br>
              <a:rPr lang="en-US" dirty="0"/>
            </a:br>
            <a:r>
              <a:rPr lang="en-US" dirty="0"/>
              <a:t>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540568-14E4-485D-AC5C-58200A529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62" y="549275"/>
            <a:ext cx="4646390" cy="3227901"/>
          </a:xfrm>
          <a:custGeom>
            <a:avLst/>
            <a:gdLst/>
            <a:ahLst/>
            <a:cxnLst/>
            <a:rect l="l" t="t" r="r" b="b"/>
            <a:pathLst>
              <a:path w="6098400" h="3777175">
                <a:moveTo>
                  <a:pt x="0" y="0"/>
                </a:moveTo>
                <a:lnTo>
                  <a:pt x="6098400" y="0"/>
                </a:lnTo>
                <a:lnTo>
                  <a:pt x="6098400" y="3777175"/>
                </a:lnTo>
                <a:lnTo>
                  <a:pt x="0" y="3777175"/>
                </a:lnTo>
                <a:close/>
              </a:path>
            </a:pathLst>
          </a:cu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B648FB-C0C9-4304-B27E-52732C298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988" y="549275"/>
            <a:ext cx="5153113" cy="3227901"/>
          </a:xfrm>
          <a:custGeom>
            <a:avLst/>
            <a:gdLst/>
            <a:ahLst/>
            <a:cxnLst/>
            <a:rect l="l" t="t" r="r" b="b"/>
            <a:pathLst>
              <a:path w="6098400" h="3777175">
                <a:moveTo>
                  <a:pt x="0" y="0"/>
                </a:moveTo>
                <a:lnTo>
                  <a:pt x="6098400" y="0"/>
                </a:lnTo>
                <a:lnTo>
                  <a:pt x="6098400" y="3777175"/>
                </a:lnTo>
                <a:lnTo>
                  <a:pt x="0" y="3777175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401045-F1B0-46F9-A083-27443C1C3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5" y="4508500"/>
            <a:ext cx="6373813" cy="1562959"/>
          </a:xfrm>
        </p:spPr>
        <p:txBody>
          <a:bodyPr anchor="t">
            <a:normAutofit/>
          </a:bodyPr>
          <a:lstStyle/>
          <a:p>
            <a:r>
              <a:rPr lang="en-US" sz="1600" dirty="0"/>
              <a:t>Analysis numerical independent variables: vehicle count, person count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D31EF7-7A67-43B2-8B5E-B4A6241B1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4513" y="621955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8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8D5EE5-69FE-46E0-B3D5-3A766606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4500562" cy="1562959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Methodology</a:t>
            </a:r>
            <a:br>
              <a:rPr lang="en-US" dirty="0"/>
            </a:br>
            <a:r>
              <a:rPr lang="en-US" dirty="0"/>
              <a:t>Data analysis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3970F30-56B1-4B29-939E-F2953CFCA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5" y="549275"/>
            <a:ext cx="6373813" cy="1562959"/>
          </a:xfrm>
        </p:spPr>
        <p:txBody>
          <a:bodyPr anchor="t">
            <a:normAutofit/>
          </a:bodyPr>
          <a:lstStyle/>
          <a:p>
            <a:r>
              <a:rPr lang="en-US" sz="1600" dirty="0"/>
              <a:t>Deal with categorical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5D01F2-711E-4B94-8DC5-41CA5E748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" y="2677068"/>
            <a:ext cx="4500563" cy="3622952"/>
          </a:xfrm>
          <a:custGeom>
            <a:avLst/>
            <a:gdLst/>
            <a:ahLst/>
            <a:cxnLst/>
            <a:rect l="l" t="t" r="r" b="b"/>
            <a:pathLst>
              <a:path w="5051426" h="3640362">
                <a:moveTo>
                  <a:pt x="0" y="0"/>
                </a:moveTo>
                <a:lnTo>
                  <a:pt x="5051426" y="0"/>
                </a:lnTo>
                <a:lnTo>
                  <a:pt x="5051426" y="3640362"/>
                </a:lnTo>
                <a:lnTo>
                  <a:pt x="0" y="3640362"/>
                </a:lnTo>
                <a:close/>
              </a:path>
            </a:pathLst>
          </a:cu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1C2355-01CD-4CA7-BBFA-08BA58D70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264" y="2668363"/>
            <a:ext cx="5003934" cy="3640362"/>
          </a:xfrm>
          <a:custGeom>
            <a:avLst/>
            <a:gdLst/>
            <a:ahLst/>
            <a:cxnLst/>
            <a:rect l="l" t="t" r="r" b="b"/>
            <a:pathLst>
              <a:path w="5051426" h="3640362">
                <a:moveTo>
                  <a:pt x="0" y="0"/>
                </a:moveTo>
                <a:lnTo>
                  <a:pt x="5051426" y="0"/>
                </a:lnTo>
                <a:lnTo>
                  <a:pt x="5051426" y="3640362"/>
                </a:lnTo>
                <a:lnTo>
                  <a:pt x="0" y="3640362"/>
                </a:lnTo>
                <a:close/>
              </a:path>
            </a:pathLst>
          </a:cu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4F32A54-C851-4ADC-B81A-DEE6F5A09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1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49CB3-B47E-407E-8C17-52D84BEA0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655" y="549275"/>
            <a:ext cx="5437186" cy="2663806"/>
          </a:xfrm>
        </p:spPr>
        <p:txBody>
          <a:bodyPr wrap="square" anchor="b">
            <a:normAutofit/>
          </a:bodyPr>
          <a:lstStyle/>
          <a:p>
            <a:r>
              <a:rPr lang="en-US" sz="5000" dirty="0"/>
              <a:t>Model and Evaluation</a:t>
            </a:r>
            <a:br>
              <a:rPr lang="en-US" sz="5000" dirty="0"/>
            </a:br>
            <a:r>
              <a:rPr lang="en-US" sz="2400" dirty="0"/>
              <a:t>Logistic Regression</a:t>
            </a:r>
          </a:p>
        </p:txBody>
      </p:sp>
      <p:sp>
        <p:nvSpPr>
          <p:cNvPr id="29" name="Freeform: Shape 13">
            <a:extLst>
              <a:ext uri="{FF2B5EF4-FFF2-40B4-BE49-F238E27FC236}">
                <a16:creationId xmlns:a16="http://schemas.microsoft.com/office/drawing/2014/main" id="{746ECF6E-1937-4212-B2E3-E2F43AD7A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80825"/>
            <a:ext cx="670118" cy="1080000"/>
          </a:xfrm>
          <a:custGeom>
            <a:avLst/>
            <a:gdLst>
              <a:gd name="connsiteX0" fmla="*/ 130118 w 670118"/>
              <a:gd name="connsiteY0" fmla="*/ 0 h 1080000"/>
              <a:gd name="connsiteX1" fmla="*/ 670118 w 670118"/>
              <a:gd name="connsiteY1" fmla="*/ 540000 h 1080000"/>
              <a:gd name="connsiteX2" fmla="*/ 130118 w 670118"/>
              <a:gd name="connsiteY2" fmla="*/ 1080000 h 1080000"/>
              <a:gd name="connsiteX3" fmla="*/ 21289 w 670118"/>
              <a:gd name="connsiteY3" fmla="*/ 1069029 h 1080000"/>
              <a:gd name="connsiteX4" fmla="*/ 0 w 670118"/>
              <a:gd name="connsiteY4" fmla="*/ 1062421 h 1080000"/>
              <a:gd name="connsiteX5" fmla="*/ 0 w 670118"/>
              <a:gd name="connsiteY5" fmla="*/ 17579 h 1080000"/>
              <a:gd name="connsiteX6" fmla="*/ 21289 w 670118"/>
              <a:gd name="connsiteY6" fmla="*/ 10971 h 1080000"/>
              <a:gd name="connsiteX7" fmla="*/ 130118 w 670118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0118" h="1080000">
                <a:moveTo>
                  <a:pt x="130118" y="0"/>
                </a:moveTo>
                <a:cubicBezTo>
                  <a:pt x="428352" y="0"/>
                  <a:pt x="670118" y="241766"/>
                  <a:pt x="670118" y="540000"/>
                </a:cubicBezTo>
                <a:cubicBezTo>
                  <a:pt x="670118" y="838234"/>
                  <a:pt x="428352" y="1080000"/>
                  <a:pt x="130118" y="1080000"/>
                </a:cubicBezTo>
                <a:cubicBezTo>
                  <a:pt x="92839" y="1080000"/>
                  <a:pt x="56442" y="1076223"/>
                  <a:pt x="21289" y="1069029"/>
                </a:cubicBezTo>
                <a:lnTo>
                  <a:pt x="0" y="1062421"/>
                </a:lnTo>
                <a:lnTo>
                  <a:pt x="0" y="17579"/>
                </a:lnTo>
                <a:lnTo>
                  <a:pt x="21289" y="10971"/>
                </a:lnTo>
                <a:cubicBezTo>
                  <a:pt x="56442" y="3778"/>
                  <a:pt x="92839" y="0"/>
                  <a:pt x="13011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40805E-D463-42AE-9139-284918505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31" y="556131"/>
            <a:ext cx="5083992" cy="2758064"/>
          </a:xfrm>
          <a:custGeom>
            <a:avLst/>
            <a:gdLst/>
            <a:ahLst/>
            <a:cxnLst/>
            <a:rect l="l" t="t" r="r" b="b"/>
            <a:pathLst>
              <a:path w="5083992" h="2773362">
                <a:moveTo>
                  <a:pt x="0" y="0"/>
                </a:moveTo>
                <a:lnTo>
                  <a:pt x="5083992" y="0"/>
                </a:lnTo>
                <a:lnTo>
                  <a:pt x="5083992" y="2773362"/>
                </a:lnTo>
                <a:lnTo>
                  <a:pt x="0" y="2773362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3B729F-BDDC-4C09-A1C2-BA72BB118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266" y="3536950"/>
            <a:ext cx="3369121" cy="2773362"/>
          </a:xfrm>
          <a:custGeom>
            <a:avLst/>
            <a:gdLst/>
            <a:ahLst/>
            <a:cxnLst/>
            <a:rect l="l" t="t" r="r" b="b"/>
            <a:pathLst>
              <a:path w="5083992" h="2773362">
                <a:moveTo>
                  <a:pt x="0" y="0"/>
                </a:moveTo>
                <a:lnTo>
                  <a:pt x="5083992" y="0"/>
                </a:lnTo>
                <a:lnTo>
                  <a:pt x="5083992" y="2773362"/>
                </a:lnTo>
                <a:lnTo>
                  <a:pt x="0" y="2773362"/>
                </a:lnTo>
                <a:close/>
              </a:path>
            </a:pathLst>
          </a:custGeom>
        </p:spPr>
      </p:pic>
      <p:grpSp>
        <p:nvGrpSpPr>
          <p:cNvPr id="30" name="Group 15">
            <a:extLst>
              <a:ext uri="{FF2B5EF4-FFF2-40B4-BE49-F238E27FC236}">
                <a16:creationId xmlns:a16="http://schemas.microsoft.com/office/drawing/2014/main" id="{7119AF2A-3C22-4BC0-A8C5-A077AA201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7431" y="5059306"/>
            <a:ext cx="762805" cy="734873"/>
            <a:chOff x="7950336" y="1300590"/>
            <a:chExt cx="762805" cy="7348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E2A3E344-FE73-466B-9169-50D95B1DE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EA66A1E-1BD8-4765-A717-BA2202807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D12B08F5-F02D-4B4E-975E-C41ED7AA9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06F567-E2F3-4678-A127-B7B6ADFEE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1654" y="3409936"/>
            <a:ext cx="5437187" cy="2682889"/>
          </a:xfrm>
        </p:spPr>
        <p:txBody>
          <a:bodyPr anchor="t">
            <a:norm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38965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866FF-BA57-4F76-908B-6C49D4A56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655" y="549275"/>
            <a:ext cx="5437186" cy="2663806"/>
          </a:xfrm>
        </p:spPr>
        <p:txBody>
          <a:bodyPr wrap="square" anchor="b">
            <a:normAutofit/>
          </a:bodyPr>
          <a:lstStyle/>
          <a:p>
            <a:r>
              <a:rPr lang="en-US" sz="6400" dirty="0"/>
              <a:t>Model and Evaluation</a:t>
            </a:r>
            <a:br>
              <a:rPr lang="en-US" sz="6400" dirty="0"/>
            </a:br>
            <a:r>
              <a:rPr lang="en-US" sz="2400" dirty="0"/>
              <a:t>Random Forest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46ECF6E-1937-4212-B2E3-E2F43AD7A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80825"/>
            <a:ext cx="670118" cy="1080000"/>
          </a:xfrm>
          <a:custGeom>
            <a:avLst/>
            <a:gdLst>
              <a:gd name="connsiteX0" fmla="*/ 130118 w 670118"/>
              <a:gd name="connsiteY0" fmla="*/ 0 h 1080000"/>
              <a:gd name="connsiteX1" fmla="*/ 670118 w 670118"/>
              <a:gd name="connsiteY1" fmla="*/ 540000 h 1080000"/>
              <a:gd name="connsiteX2" fmla="*/ 130118 w 670118"/>
              <a:gd name="connsiteY2" fmla="*/ 1080000 h 1080000"/>
              <a:gd name="connsiteX3" fmla="*/ 21289 w 670118"/>
              <a:gd name="connsiteY3" fmla="*/ 1069029 h 1080000"/>
              <a:gd name="connsiteX4" fmla="*/ 0 w 670118"/>
              <a:gd name="connsiteY4" fmla="*/ 1062421 h 1080000"/>
              <a:gd name="connsiteX5" fmla="*/ 0 w 670118"/>
              <a:gd name="connsiteY5" fmla="*/ 17579 h 1080000"/>
              <a:gd name="connsiteX6" fmla="*/ 21289 w 670118"/>
              <a:gd name="connsiteY6" fmla="*/ 10971 h 1080000"/>
              <a:gd name="connsiteX7" fmla="*/ 130118 w 670118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0118" h="1080000">
                <a:moveTo>
                  <a:pt x="130118" y="0"/>
                </a:moveTo>
                <a:cubicBezTo>
                  <a:pt x="428352" y="0"/>
                  <a:pt x="670118" y="241766"/>
                  <a:pt x="670118" y="540000"/>
                </a:cubicBezTo>
                <a:cubicBezTo>
                  <a:pt x="670118" y="838234"/>
                  <a:pt x="428352" y="1080000"/>
                  <a:pt x="130118" y="1080000"/>
                </a:cubicBezTo>
                <a:cubicBezTo>
                  <a:pt x="92839" y="1080000"/>
                  <a:pt x="56442" y="1076223"/>
                  <a:pt x="21289" y="1069029"/>
                </a:cubicBezTo>
                <a:lnTo>
                  <a:pt x="0" y="1062421"/>
                </a:lnTo>
                <a:lnTo>
                  <a:pt x="0" y="17579"/>
                </a:lnTo>
                <a:lnTo>
                  <a:pt x="21289" y="10971"/>
                </a:lnTo>
                <a:cubicBezTo>
                  <a:pt x="56442" y="3778"/>
                  <a:pt x="92839" y="0"/>
                  <a:pt x="13011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74A65-D29F-4784-869F-61FBEF5A9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41" y="549276"/>
            <a:ext cx="4134172" cy="2771775"/>
          </a:xfrm>
          <a:custGeom>
            <a:avLst/>
            <a:gdLst/>
            <a:ahLst/>
            <a:cxnLst/>
            <a:rect l="l" t="t" r="r" b="b"/>
            <a:pathLst>
              <a:path w="5083992" h="2773362">
                <a:moveTo>
                  <a:pt x="0" y="0"/>
                </a:moveTo>
                <a:lnTo>
                  <a:pt x="5083992" y="0"/>
                </a:lnTo>
                <a:lnTo>
                  <a:pt x="5083992" y="2773362"/>
                </a:lnTo>
                <a:lnTo>
                  <a:pt x="0" y="2773362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2EEF0C-FD5C-42F9-8B36-32BE1006E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359" y="3536950"/>
            <a:ext cx="3374936" cy="2773362"/>
          </a:xfrm>
          <a:custGeom>
            <a:avLst/>
            <a:gdLst/>
            <a:ahLst/>
            <a:cxnLst/>
            <a:rect l="l" t="t" r="r" b="b"/>
            <a:pathLst>
              <a:path w="5083992" h="2773362">
                <a:moveTo>
                  <a:pt x="0" y="0"/>
                </a:moveTo>
                <a:lnTo>
                  <a:pt x="5083992" y="0"/>
                </a:lnTo>
                <a:lnTo>
                  <a:pt x="5083992" y="2773362"/>
                </a:lnTo>
                <a:lnTo>
                  <a:pt x="0" y="2773362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119AF2A-3C22-4BC0-A8C5-A077AA201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7431" y="5059306"/>
            <a:ext cx="762805" cy="734873"/>
            <a:chOff x="7950336" y="1300590"/>
            <a:chExt cx="762805" cy="734873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2A3E344-FE73-466B-9169-50D95B1DE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DEA66A1E-1BD8-4765-A717-BA2202807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D12B08F5-F02D-4B4E-975E-C41ED7AA9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45DF2-FF7A-4B1C-A711-4A5983D15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1654" y="3409936"/>
            <a:ext cx="5437187" cy="2682889"/>
          </a:xfrm>
        </p:spPr>
        <p:txBody>
          <a:bodyPr anchor="t"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34997311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136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Helvetica Neue</vt:lpstr>
      <vt:lpstr>Walbaum Display</vt:lpstr>
      <vt:lpstr>3DFloatVTI</vt:lpstr>
      <vt:lpstr>IBM Data Science Capstone Project</vt:lpstr>
      <vt:lpstr>Introduction </vt:lpstr>
      <vt:lpstr>Data</vt:lpstr>
      <vt:lpstr>Data Seattle collisions</vt:lpstr>
      <vt:lpstr>Methodology Dataset preparation</vt:lpstr>
      <vt:lpstr>Methodology Data analysis</vt:lpstr>
      <vt:lpstr>Methodology Data analysis</vt:lpstr>
      <vt:lpstr>Model and Evaluation Logistic Regression</vt:lpstr>
      <vt:lpstr>Model and Evaluation Random Forest</vt:lpstr>
      <vt:lpstr>Conclusion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 Science Capstone Project</dc:title>
  <dc:creator>Yebiao Jin</dc:creator>
  <cp:lastModifiedBy>Yebiao Jin</cp:lastModifiedBy>
  <cp:revision>2</cp:revision>
  <dcterms:created xsi:type="dcterms:W3CDTF">2020-08-22T06:23:50Z</dcterms:created>
  <dcterms:modified xsi:type="dcterms:W3CDTF">2020-08-22T06:25:36Z</dcterms:modified>
</cp:coreProperties>
</file>