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71" r:id="rId2"/>
  </p:sldIdLst>
  <p:sldSz cx="18288000" cy="10287000"/>
  <p:notesSz cx="6858000" cy="9144000"/>
  <p:embeddedFontLst>
    <p:embeddedFont>
      <p:font typeface="맑은 고딕" panose="020B0503020000020004" pitchFamily="50" charset="-127"/>
      <p:regular r:id="rId4"/>
      <p:bold r:id="rId5"/>
    </p:embeddedFont>
    <p:embeddedFont>
      <p:font typeface="Gmarket Sans Bold" panose="020B0600000101010101" charset="-127"/>
      <p:bold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Gmarket Sans Light" panose="020B0600000101010101" charset="-127"/>
      <p:regular r:id="rId11"/>
    </p:embeddedFont>
    <p:embeddedFont>
      <p:font typeface="Gmarket Sans Medium" panose="020B0600000101010101" charset="-127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5694" autoAdjust="0"/>
  </p:normalViewPr>
  <p:slideViewPr>
    <p:cSldViewPr>
      <p:cViewPr>
        <p:scale>
          <a:sx n="75" d="100"/>
          <a:sy n="75" d="100"/>
        </p:scale>
        <p:origin x="-957" y="-9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E9D2C-5D7A-4F1A-909E-9EF26B16B38C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2C057-8504-4F23-BC6B-06EF8A4D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75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각자 휴대폰으로 주문 현황을 함께 실시간으로 공유할 수 있고 주문할 수 있음</a:t>
            </a:r>
          </a:p>
          <a:p>
            <a:r>
              <a:rPr lang="ko-KR" altLang="en-US" dirty="0" smtClean="0"/>
              <a:t>원하는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원하는 자리에서 바로 식사 가능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식사 마침과 동시에 </a:t>
            </a:r>
            <a:r>
              <a:rPr lang="ko-KR" altLang="en-US" dirty="0" err="1" smtClean="0"/>
              <a:t>간편결제를</a:t>
            </a:r>
            <a:r>
              <a:rPr lang="ko-KR" altLang="en-US" dirty="0" smtClean="0"/>
              <a:t> 통한 정산이 가능하다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손님들의 예약 현황 파악 및 관리 가능</a:t>
            </a:r>
          </a:p>
          <a:p>
            <a:r>
              <a:rPr lang="ko-KR" altLang="en-US" dirty="0" smtClean="0"/>
              <a:t>주문 프로세스 간소화로 인한 인건비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키오스크</a:t>
            </a:r>
            <a:r>
              <a:rPr lang="ko-KR" altLang="en-US" dirty="0" smtClean="0"/>
              <a:t> 대여 비용 절약</a:t>
            </a:r>
            <a:r>
              <a:rPr lang="en-US" altLang="ko-KR" dirty="0" smtClean="0"/>
              <a:t>!!</a:t>
            </a:r>
          </a:p>
          <a:p>
            <a:r>
              <a:rPr lang="ko-KR" altLang="en-US" dirty="0" smtClean="0"/>
              <a:t>통계 자료로 좌석 및 메뉴 운영 효율 최적화</a:t>
            </a:r>
          </a:p>
          <a:p>
            <a:r>
              <a:rPr lang="ko-KR" altLang="en-US" dirty="0" smtClean="0"/>
              <a:t>매장 운영 간편화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2C057-8504-4F23-BC6B-06EF8A4DA77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54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300" y="825500"/>
            <a:ext cx="1308100" cy="1308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00" y="1409700"/>
            <a:ext cx="16941800" cy="8483600"/>
          </a:xfrm>
          <a:prstGeom prst="rect">
            <a:avLst/>
          </a:prstGeom>
          <a:effectLst>
            <a:outerShdw blurRad="895496" dist="130482" dir="2220000">
              <a:srgbClr val="787878">
                <a:alpha val="50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5257800"/>
            <a:ext cx="4254500" cy="1917700"/>
          </a:xfrm>
          <a:prstGeom prst="rect">
            <a:avLst/>
          </a:prstGeom>
          <a:effectLst>
            <a:outerShdw blurRad="45724" dist="29484" dir="2220000">
              <a:srgbClr val="787878">
                <a:alpha val="50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38100" y="5257800"/>
            <a:ext cx="4254500" cy="1917700"/>
          </a:xfrm>
          <a:prstGeom prst="rect">
            <a:avLst/>
          </a:prstGeom>
          <a:effectLst>
            <a:outerShdw blurRad="45724" dist="29484" dir="2220000">
              <a:srgbClr val="787878">
                <a:alpha val="50000"/>
              </a:srgbClr>
            </a:outerShdw>
          </a:effec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32100" y="5003800"/>
            <a:ext cx="1092200" cy="1092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5100" y="3162300"/>
            <a:ext cx="4254500" cy="1917700"/>
          </a:xfrm>
          <a:prstGeom prst="rect">
            <a:avLst/>
          </a:prstGeom>
          <a:effectLst>
            <a:outerShdw blurRad="45724" dist="29484" dir="2220000">
              <a:srgbClr val="787878">
                <a:alpha val="50000"/>
              </a:srgbClr>
            </a:outerShdw>
          </a:effectLst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800" y="3162300"/>
            <a:ext cx="4254500" cy="1917700"/>
          </a:xfrm>
          <a:prstGeom prst="rect">
            <a:avLst/>
          </a:prstGeom>
          <a:effectLst>
            <a:outerShdw blurRad="45724" dist="29484" dir="2220000">
              <a:srgbClr val="787878">
                <a:alpha val="50000"/>
              </a:srgbClr>
            </a:outerShdw>
          </a:effectLst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4200" y="3009900"/>
            <a:ext cx="927100" cy="927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800" y="7378700"/>
            <a:ext cx="4254500" cy="1917700"/>
          </a:xfrm>
          <a:prstGeom prst="rect">
            <a:avLst/>
          </a:prstGeom>
          <a:effectLst>
            <a:outerShdw blurRad="45724" dist="29484" dir="2220000">
              <a:srgbClr val="787878">
                <a:alpha val="50000"/>
              </a:srgbClr>
            </a:outerShdw>
          </a:effectLst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5100" y="7378700"/>
            <a:ext cx="4254500" cy="1917700"/>
          </a:xfrm>
          <a:prstGeom prst="rect">
            <a:avLst/>
          </a:prstGeom>
          <a:effectLst>
            <a:outerShdw blurRad="45724" dist="29484" dir="2220000">
              <a:srgbClr val="787878">
                <a:alpha val="50000"/>
              </a:srgbClr>
            </a:outerShdw>
          </a:effectLst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00200" y="7378700"/>
            <a:ext cx="901700" cy="9017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27700" y="7239000"/>
            <a:ext cx="977900" cy="9779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739900" y="5842000"/>
            <a:ext cx="2908300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2600" dirty="0" smtClean="0">
                <a:solidFill>
                  <a:srgbClr val="F55A00"/>
                </a:solidFill>
                <a:ea typeface="Gmarket Sans Bold"/>
              </a:rPr>
              <a:t>고객 경험</a:t>
            </a:r>
            <a:r>
              <a:rPr lang="en-US" sz="2600" b="0" i="0" u="none" strike="noStrike" dirty="0" smtClean="0">
                <a:solidFill>
                  <a:srgbClr val="595959"/>
                </a:solidFill>
                <a:latin typeface="Gmarket Sans Bold"/>
              </a:rPr>
              <a:t> </a:t>
            </a:r>
            <a:r>
              <a:rPr lang="ko-KR" altLang="en-US" sz="2600" dirty="0" smtClean="0">
                <a:solidFill>
                  <a:srgbClr val="595959"/>
                </a:solidFill>
                <a:ea typeface="Gmarket Sans Bold"/>
              </a:rPr>
              <a:t>향상</a:t>
            </a:r>
            <a:endParaRPr lang="ko-KR" sz="2600" b="0" i="0" u="none" strike="noStrike" dirty="0">
              <a:solidFill>
                <a:srgbClr val="595959"/>
              </a:solidFill>
              <a:ea typeface="Gmarket Sans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752600" y="6616700"/>
            <a:ext cx="37465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altLang="en-US" sz="1100" b="0" i="0" u="none" strike="noStrike" dirty="0" smtClean="0">
                <a:solidFill>
                  <a:srgbClr val="787878"/>
                </a:solidFill>
                <a:ea typeface="Gmarket Sans Light"/>
              </a:rPr>
              <a:t>맞춤형 예약을 통해 원하는 </a:t>
            </a:r>
            <a:r>
              <a:rPr lang="ko-KR" altLang="en-US" sz="1100" b="0" i="0" u="none" strike="noStrike" dirty="0" smtClean="0">
                <a:solidFill>
                  <a:srgbClr val="787878"/>
                </a:solidFill>
                <a:ea typeface="Gmarket Sans Light"/>
              </a:rPr>
              <a:t>시간</a:t>
            </a:r>
            <a:r>
              <a:rPr lang="en-US" altLang="ko-KR" sz="1100" b="0" i="0" u="none" strike="noStrike" dirty="0" smtClean="0">
                <a:solidFill>
                  <a:srgbClr val="787878"/>
                </a:solidFill>
                <a:ea typeface="Gmarket Sans Light"/>
              </a:rPr>
              <a:t>, </a:t>
            </a:r>
            <a:r>
              <a:rPr lang="ko-KR" altLang="en-US" sz="1100" b="0" i="0" u="none" strike="noStrike" dirty="0" smtClean="0">
                <a:solidFill>
                  <a:srgbClr val="787878"/>
                </a:solidFill>
                <a:ea typeface="Gmarket Sans Light"/>
              </a:rPr>
              <a:t>원하는 자리에서 바로 식사가 가능합니다</a:t>
            </a:r>
            <a:r>
              <a:rPr lang="en-US" altLang="ko-KR" sz="1100" b="0" i="0" u="none" strike="noStrike" dirty="0" smtClean="0">
                <a:solidFill>
                  <a:srgbClr val="787878"/>
                </a:solidFill>
                <a:ea typeface="Gmarket Sans Light"/>
              </a:rPr>
              <a:t>.</a:t>
            </a:r>
            <a:endParaRPr lang="en-US" altLang="ko-KR" sz="1100" dirty="0">
              <a:solidFill>
                <a:srgbClr val="787878"/>
              </a:solidFill>
              <a:latin typeface="Gmarket Sans Light"/>
            </a:endParaRPr>
          </a:p>
          <a:p>
            <a:pPr lvl="0" algn="l">
              <a:lnSpc>
                <a:spcPct val="124499"/>
              </a:lnSpc>
            </a:pPr>
            <a:r>
              <a:rPr lang="ko-KR" altLang="en-US" sz="1100" b="0" i="0" u="none" strike="noStrike" dirty="0" smtClean="0">
                <a:solidFill>
                  <a:srgbClr val="787878"/>
                </a:solidFill>
                <a:latin typeface="Gmarket Sans Light"/>
                <a:ea typeface="Gmarket Sans Light"/>
              </a:rPr>
              <a:t>효율적인 프로세스로 사업자의 수고는 줄이고</a:t>
            </a:r>
            <a:r>
              <a:rPr lang="en-US" altLang="ko-KR" sz="1100" b="0" i="0" u="none" strike="noStrike" dirty="0" smtClean="0">
                <a:solidFill>
                  <a:srgbClr val="787878"/>
                </a:solidFill>
                <a:latin typeface="Gmarket Sans Light"/>
                <a:ea typeface="Gmarket Sans Light"/>
              </a:rPr>
              <a:t>,</a:t>
            </a:r>
          </a:p>
          <a:p>
            <a:pPr lvl="0" algn="l">
              <a:lnSpc>
                <a:spcPct val="124499"/>
              </a:lnSpc>
            </a:pPr>
            <a:r>
              <a:rPr lang="ko-KR" altLang="en-US" sz="1100" dirty="0" smtClean="0">
                <a:solidFill>
                  <a:srgbClr val="787878"/>
                </a:solidFill>
                <a:latin typeface="Gmarket Sans Light"/>
                <a:ea typeface="Gmarket Sans Light"/>
              </a:rPr>
              <a:t>고객 경험은 향상됩니다</a:t>
            </a:r>
            <a:r>
              <a:rPr lang="en-US" altLang="ko-KR" sz="1100" dirty="0" smtClean="0">
                <a:solidFill>
                  <a:srgbClr val="787878"/>
                </a:solidFill>
                <a:latin typeface="Gmarket Sans Light"/>
                <a:ea typeface="Gmarket Sans Light"/>
              </a:rPr>
              <a:t>.</a:t>
            </a:r>
            <a:r>
              <a:rPr lang="ko-KR" altLang="en-US" sz="1100" b="0" i="0" u="none" strike="noStrike" dirty="0" smtClean="0">
                <a:solidFill>
                  <a:srgbClr val="787878"/>
                </a:solidFill>
                <a:latin typeface="Gmarket Sans Light"/>
                <a:ea typeface="Gmarket Sans Light"/>
              </a:rPr>
              <a:t> </a:t>
            </a:r>
            <a:endParaRPr lang="en-US" altLang="ko-KR" sz="1100" dirty="0">
              <a:solidFill>
                <a:srgbClr val="787878"/>
              </a:solidFill>
              <a:ea typeface="Gmarket Sans Light"/>
            </a:endParaRPr>
          </a:p>
          <a:p>
            <a:pPr lvl="0" algn="l">
              <a:lnSpc>
                <a:spcPct val="124499"/>
              </a:lnSpc>
            </a:pPr>
            <a:endParaRPr lang="en-US" altLang="ko-KR" sz="1100" b="0" i="0" u="none" strike="noStrike" dirty="0" smtClean="0">
              <a:solidFill>
                <a:srgbClr val="787878"/>
              </a:solidFill>
              <a:latin typeface="Gmarket Sans Light"/>
              <a:ea typeface="Gmarket Sans Light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739900" y="5524500"/>
            <a:ext cx="317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1600" b="0" i="0" u="none" strike="noStrike">
                <a:solidFill>
                  <a:srgbClr val="BCBCBC"/>
                </a:solidFill>
                <a:latin typeface="Gmarket Sans Bold"/>
              </a:rPr>
              <a:t>02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19100" y="5842000"/>
            <a:ext cx="3263900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2600" b="0" i="0" u="none" strike="noStrike" dirty="0" smtClean="0">
                <a:solidFill>
                  <a:srgbClr val="F55A00"/>
                </a:solidFill>
                <a:ea typeface="Gmarket Sans Bold"/>
              </a:rPr>
              <a:t>비용</a:t>
            </a:r>
            <a:r>
              <a:rPr lang="en-US" sz="2600" b="0" i="0" u="none" strike="noStrike" dirty="0" smtClean="0">
                <a:solidFill>
                  <a:srgbClr val="595959"/>
                </a:solidFill>
                <a:latin typeface="Gmarket Sans Bold"/>
              </a:rPr>
              <a:t> </a:t>
            </a:r>
            <a:r>
              <a:rPr lang="ko-KR" altLang="en-US" sz="2600" b="0" i="0" u="none" strike="noStrike" dirty="0" smtClean="0">
                <a:solidFill>
                  <a:srgbClr val="595959"/>
                </a:solidFill>
                <a:ea typeface="Gmarket Sans Bold"/>
              </a:rPr>
              <a:t>절감</a:t>
            </a:r>
            <a:endParaRPr lang="ko-KR" sz="2600" b="0" i="0" u="none" strike="noStrike" dirty="0">
              <a:solidFill>
                <a:srgbClr val="595959"/>
              </a:solidFill>
              <a:ea typeface="Gmarket Sans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3131800" y="6413500"/>
            <a:ext cx="35179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altLang="en-US" sz="1100" b="0" i="0" u="none" strike="noStrike" dirty="0" smtClean="0">
                <a:solidFill>
                  <a:srgbClr val="787878"/>
                </a:solidFill>
                <a:ea typeface="Gmarket Sans Light"/>
              </a:rPr>
              <a:t>주문 프로세스 간소화를 통해 </a:t>
            </a:r>
            <a:r>
              <a:rPr lang="ko-KR" altLang="en-US" sz="1100" dirty="0" smtClean="0">
                <a:solidFill>
                  <a:srgbClr val="787878"/>
                </a:solidFill>
                <a:ea typeface="Gmarket Sans Light"/>
              </a:rPr>
              <a:t>인건비와 </a:t>
            </a:r>
            <a:r>
              <a:rPr lang="ko-KR" altLang="en-US" sz="1100" dirty="0" err="1" smtClean="0">
                <a:solidFill>
                  <a:srgbClr val="787878"/>
                </a:solidFill>
                <a:ea typeface="Gmarket Sans Light"/>
              </a:rPr>
              <a:t>키오스크</a:t>
            </a:r>
            <a:r>
              <a:rPr lang="ko-KR" altLang="en-US" sz="1100" dirty="0" smtClean="0">
                <a:solidFill>
                  <a:srgbClr val="787878"/>
                </a:solidFill>
                <a:ea typeface="Gmarket Sans Light"/>
              </a:rPr>
              <a:t> 대여 비용을 절약합니다</a:t>
            </a:r>
            <a:r>
              <a:rPr lang="en-US" altLang="ko-KR" sz="1100" dirty="0" smtClean="0">
                <a:solidFill>
                  <a:srgbClr val="787878"/>
                </a:solidFill>
                <a:ea typeface="Gmarket Sans Light"/>
              </a:rPr>
              <a:t>.</a:t>
            </a:r>
            <a:r>
              <a:rPr lang="ko-KR" altLang="en-US" sz="1100" b="0" i="0" u="none" strike="noStrike" dirty="0" smtClean="0">
                <a:solidFill>
                  <a:srgbClr val="787878"/>
                </a:solidFill>
                <a:ea typeface="Gmarket Sans Light"/>
              </a:rPr>
              <a:t> </a:t>
            </a:r>
            <a:endParaRPr lang="en-US" sz="1100" b="0" i="0" u="none" strike="noStrike" dirty="0">
              <a:solidFill>
                <a:srgbClr val="787878"/>
              </a:solidFill>
              <a:latin typeface="Gmarket Sans Light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3119100" y="5524500"/>
            <a:ext cx="6604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1600" b="0" i="0" u="none" strike="noStrike">
                <a:solidFill>
                  <a:srgbClr val="BCBCBC"/>
                </a:solidFill>
                <a:latin typeface="Gmarket Sans Bold"/>
              </a:rPr>
              <a:t>05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086100" y="3746500"/>
            <a:ext cx="3352068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2600" b="0" i="0" u="none" strike="noStrike" dirty="0" smtClean="0">
                <a:solidFill>
                  <a:srgbClr val="F55A00"/>
                </a:solidFill>
                <a:ea typeface="Gmarket Sans Bold"/>
              </a:rPr>
              <a:t>사용자 편의성</a:t>
            </a:r>
            <a:r>
              <a:rPr lang="ko-KR" altLang="en-US" sz="2600" dirty="0" smtClean="0">
                <a:solidFill>
                  <a:srgbClr val="595959"/>
                </a:solidFill>
                <a:ea typeface="Gmarket Sans Bold"/>
              </a:rPr>
              <a:t> 개선</a:t>
            </a:r>
            <a:endParaRPr lang="ko-KR" sz="2600" b="0" i="0" u="none" strike="noStrike" dirty="0">
              <a:solidFill>
                <a:srgbClr val="595959"/>
              </a:solidFill>
              <a:ea typeface="Gmarket Sans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3098800" y="4318000"/>
            <a:ext cx="35179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altLang="en-US" sz="1100" b="0" i="0" u="none" strike="noStrike" dirty="0" smtClean="0">
                <a:solidFill>
                  <a:srgbClr val="787878"/>
                </a:solidFill>
                <a:ea typeface="Gmarket Sans Light"/>
              </a:rPr>
              <a:t>한 곳에서 실시간 주문 현황 공유와 채팅 서비스를 제공하여</a:t>
            </a:r>
            <a:r>
              <a:rPr lang="en-US" altLang="ko-KR" sz="1100" b="0" i="0" u="none" strike="noStrike" dirty="0" smtClean="0">
                <a:solidFill>
                  <a:srgbClr val="787878"/>
                </a:solidFill>
                <a:ea typeface="Gmarket Sans Light"/>
              </a:rPr>
              <a:t/>
            </a:r>
            <a:br>
              <a:rPr lang="en-US" altLang="ko-KR" sz="1100" b="0" i="0" u="none" strike="noStrike" dirty="0" smtClean="0">
                <a:solidFill>
                  <a:srgbClr val="787878"/>
                </a:solidFill>
                <a:ea typeface="Gmarket Sans Light"/>
              </a:rPr>
            </a:br>
            <a:r>
              <a:rPr lang="ko-KR" altLang="en-US" sz="1100" b="0" i="0" u="none" strike="noStrike" dirty="0" smtClean="0">
                <a:solidFill>
                  <a:srgbClr val="787878"/>
                </a:solidFill>
                <a:ea typeface="Gmarket Sans Light"/>
              </a:rPr>
              <a:t>사용자 편의성을 개선하고</a:t>
            </a:r>
            <a:r>
              <a:rPr lang="en-US" altLang="ko-KR" sz="1100" b="0" i="0" u="none" strike="noStrike" dirty="0" smtClean="0">
                <a:solidFill>
                  <a:srgbClr val="787878"/>
                </a:solidFill>
                <a:ea typeface="Gmarket Sans Light"/>
              </a:rPr>
              <a:t>, </a:t>
            </a:r>
            <a:r>
              <a:rPr lang="ko-KR" altLang="en-US" sz="1100" b="0" i="0" u="none" strike="noStrike" dirty="0" smtClean="0">
                <a:solidFill>
                  <a:srgbClr val="787878"/>
                </a:solidFill>
                <a:ea typeface="Gmarket Sans Light"/>
              </a:rPr>
              <a:t>예약자의 부담을 줄여줍니다</a:t>
            </a:r>
            <a:r>
              <a:rPr lang="en-US" altLang="ko-KR" sz="1100" b="0" i="0" u="none" strike="noStrike" dirty="0" smtClean="0">
                <a:solidFill>
                  <a:srgbClr val="787878"/>
                </a:solidFill>
                <a:ea typeface="Gmarket Sans Light"/>
              </a:rPr>
              <a:t>.</a:t>
            </a:r>
            <a:endParaRPr lang="en-US" sz="1100" b="0" i="0" u="none" strike="noStrike" dirty="0">
              <a:solidFill>
                <a:srgbClr val="787878"/>
              </a:solidFill>
              <a:latin typeface="Gmarket Sans Light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3086100" y="3429000"/>
            <a:ext cx="11938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1600" b="0" i="0" u="none" strike="noStrike">
                <a:solidFill>
                  <a:srgbClr val="BCBCBC"/>
                </a:solidFill>
                <a:latin typeface="Gmarket Sans Bold"/>
              </a:rPr>
              <a:t>01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734800" y="3746500"/>
            <a:ext cx="3530600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2600" dirty="0" smtClean="0">
                <a:solidFill>
                  <a:srgbClr val="F55A00"/>
                </a:solidFill>
                <a:ea typeface="Gmarket Sans Bold"/>
              </a:rPr>
              <a:t>효율적인</a:t>
            </a:r>
            <a:r>
              <a:rPr lang="en-US" sz="2600" b="0" i="0" u="none" strike="noStrike" dirty="0" smtClean="0">
                <a:solidFill>
                  <a:srgbClr val="595959"/>
                </a:solidFill>
                <a:latin typeface="Gmarket Sans Bold"/>
              </a:rPr>
              <a:t> </a:t>
            </a:r>
            <a:r>
              <a:rPr lang="ko-KR" altLang="en-US" sz="2600" b="0" i="0" u="none" strike="noStrike" dirty="0" smtClean="0">
                <a:solidFill>
                  <a:srgbClr val="595959"/>
                </a:solidFill>
                <a:ea typeface="Gmarket Sans Bold"/>
              </a:rPr>
              <a:t>매장 운영</a:t>
            </a:r>
            <a:endParaRPr lang="ko-KR" sz="2600" b="0" i="0" u="none" strike="noStrike" dirty="0">
              <a:solidFill>
                <a:srgbClr val="595959"/>
              </a:solidFill>
              <a:ea typeface="Gmarket Sans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1747500" y="4318000"/>
            <a:ext cx="35179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altLang="en-US" sz="1100" dirty="0" smtClean="0">
                <a:solidFill>
                  <a:srgbClr val="787878"/>
                </a:solidFill>
                <a:ea typeface="Gmarket Sans Light"/>
              </a:rPr>
              <a:t>매장 </a:t>
            </a:r>
            <a:r>
              <a:rPr lang="ko-KR" altLang="en-US" sz="1100" dirty="0" smtClean="0">
                <a:solidFill>
                  <a:srgbClr val="787878"/>
                </a:solidFill>
                <a:ea typeface="Gmarket Sans Light"/>
              </a:rPr>
              <a:t>현황 파악과 예약 관리를 한 </a:t>
            </a:r>
            <a:r>
              <a:rPr lang="ko-KR" altLang="en-US" sz="1100" smtClean="0">
                <a:solidFill>
                  <a:srgbClr val="787878"/>
                </a:solidFill>
                <a:ea typeface="Gmarket Sans Light"/>
              </a:rPr>
              <a:t>곳에서 제공하여</a:t>
            </a:r>
            <a:endParaRPr lang="en-US" altLang="ko-KR" sz="1100" dirty="0">
              <a:solidFill>
                <a:srgbClr val="787878"/>
              </a:solidFill>
              <a:latin typeface="Gmarket Sans Light"/>
            </a:endParaRPr>
          </a:p>
          <a:p>
            <a:pPr lvl="0" algn="l">
              <a:lnSpc>
                <a:spcPct val="124499"/>
              </a:lnSpc>
            </a:pPr>
            <a:r>
              <a:rPr lang="ko-KR" altLang="en-US" sz="1100" dirty="0" smtClean="0">
                <a:solidFill>
                  <a:srgbClr val="787878"/>
                </a:solidFill>
                <a:latin typeface="Gmarket Sans Light"/>
                <a:ea typeface="Gmarket Sans Light"/>
              </a:rPr>
              <a:t>효율적인 매장 운영이 가능합니다</a:t>
            </a:r>
            <a:r>
              <a:rPr lang="en-US" altLang="ko-KR" sz="1100" dirty="0" smtClean="0">
                <a:solidFill>
                  <a:srgbClr val="787878"/>
                </a:solidFill>
                <a:latin typeface="Gmarket Sans Light"/>
                <a:ea typeface="Gmarket Sans Light"/>
              </a:rPr>
              <a:t>.</a:t>
            </a:r>
            <a:endParaRPr lang="en-US" altLang="ko-KR" sz="1100" dirty="0" smtClean="0">
              <a:solidFill>
                <a:srgbClr val="787878"/>
              </a:solidFill>
              <a:ea typeface="Gmarket Sans Light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1734800" y="3429000"/>
            <a:ext cx="5334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1600" b="0" i="0" u="none" strike="noStrike">
                <a:solidFill>
                  <a:srgbClr val="BCBCBC"/>
                </a:solidFill>
                <a:latin typeface="Gmarket Sans Bold"/>
              </a:rPr>
              <a:t>04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086100" y="7962900"/>
            <a:ext cx="3352068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2600" dirty="0" smtClean="0">
                <a:solidFill>
                  <a:srgbClr val="F55A00"/>
                </a:solidFill>
                <a:ea typeface="Gmarket Sans Bold"/>
              </a:rPr>
              <a:t>시간</a:t>
            </a:r>
            <a:r>
              <a:rPr lang="ko-KR" altLang="en-US" sz="2600" b="0" i="0" u="none" strike="noStrike" dirty="0" smtClean="0">
                <a:solidFill>
                  <a:srgbClr val="595959"/>
                </a:solidFill>
                <a:ea typeface="Gmarket Sans Bold"/>
              </a:rPr>
              <a:t> 절약</a:t>
            </a:r>
            <a:endParaRPr lang="ko-KR" sz="2600" b="0" i="0" u="none" strike="noStrike" dirty="0">
              <a:solidFill>
                <a:srgbClr val="595959"/>
              </a:solidFill>
              <a:ea typeface="Gmarket Sans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3098800" y="8534400"/>
            <a:ext cx="35179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altLang="en-US" sz="1100" b="0" i="0" u="none" strike="noStrike" dirty="0" smtClean="0">
                <a:solidFill>
                  <a:srgbClr val="787878"/>
                </a:solidFill>
                <a:ea typeface="Gmarket Sans Light"/>
              </a:rPr>
              <a:t>핸드폰으로 간편한 결제와  퇴실</a:t>
            </a:r>
            <a:r>
              <a:rPr lang="en-US" altLang="ko-KR" sz="1100" dirty="0" smtClean="0">
                <a:solidFill>
                  <a:srgbClr val="787878"/>
                </a:solidFill>
                <a:ea typeface="Gmarket Sans Light"/>
              </a:rPr>
              <a:t>, </a:t>
            </a:r>
            <a:r>
              <a:rPr lang="ko-KR" altLang="en-US" sz="1100" dirty="0" smtClean="0">
                <a:solidFill>
                  <a:srgbClr val="787878"/>
                </a:solidFill>
                <a:ea typeface="Gmarket Sans Light"/>
              </a:rPr>
              <a:t>정산</a:t>
            </a:r>
            <a:r>
              <a:rPr lang="ko-KR" altLang="en-US" sz="1100" b="0" i="0" u="none" strike="noStrike" dirty="0" smtClean="0">
                <a:solidFill>
                  <a:srgbClr val="787878"/>
                </a:solidFill>
                <a:ea typeface="Gmarket Sans Light"/>
              </a:rPr>
              <a:t>이 가능합니다</a:t>
            </a:r>
            <a:r>
              <a:rPr lang="en-US" altLang="ko-KR" sz="1100" b="0" i="0" u="none" strike="noStrike" dirty="0" smtClean="0">
                <a:solidFill>
                  <a:srgbClr val="787878"/>
                </a:solidFill>
                <a:ea typeface="Gmarket Sans Light"/>
              </a:rPr>
              <a:t>.</a:t>
            </a:r>
          </a:p>
          <a:p>
            <a:pPr lvl="0" algn="l">
              <a:lnSpc>
                <a:spcPct val="124499"/>
              </a:lnSpc>
            </a:pPr>
            <a:r>
              <a:rPr lang="ko-KR" altLang="en-US" sz="1100" b="0" i="0" u="none" strike="noStrike" dirty="0" smtClean="0">
                <a:solidFill>
                  <a:srgbClr val="787878"/>
                </a:solidFill>
                <a:ea typeface="Gmarket Sans Light"/>
              </a:rPr>
              <a:t>사업자와 고객 모두의 시간을 절약해 줍니다</a:t>
            </a:r>
            <a:r>
              <a:rPr lang="en-US" altLang="ko-KR" sz="1100" dirty="0">
                <a:solidFill>
                  <a:srgbClr val="787878"/>
                </a:solidFill>
                <a:ea typeface="Gmarket Sans Light"/>
              </a:rPr>
              <a:t>.</a:t>
            </a:r>
            <a:endParaRPr lang="en-US" sz="1100" b="0" i="0" u="none" strike="noStrike" dirty="0">
              <a:solidFill>
                <a:srgbClr val="787878"/>
              </a:solidFill>
              <a:latin typeface="Gmarket Sans Light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3086100" y="7645400"/>
            <a:ext cx="4699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1600" b="0" i="0" u="none" strike="noStrike">
                <a:solidFill>
                  <a:srgbClr val="BCBCBC"/>
                </a:solidFill>
                <a:latin typeface="Gmarket Sans Bold"/>
              </a:rPr>
              <a:t>03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1734799" y="7962900"/>
            <a:ext cx="2788791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2600" dirty="0" smtClean="0">
                <a:solidFill>
                  <a:srgbClr val="F55A00"/>
                </a:solidFill>
                <a:ea typeface="Gmarket Sans Bold"/>
              </a:rPr>
              <a:t>운영</a:t>
            </a:r>
            <a:r>
              <a:rPr lang="en-US" sz="2600" b="0" i="0" u="none" strike="noStrike" dirty="0" smtClean="0">
                <a:solidFill>
                  <a:srgbClr val="595959"/>
                </a:solidFill>
                <a:latin typeface="Gmarket Sans Bold"/>
              </a:rPr>
              <a:t> </a:t>
            </a:r>
            <a:r>
              <a:rPr lang="ko-KR" altLang="en-US" sz="2600" dirty="0" smtClean="0">
                <a:solidFill>
                  <a:srgbClr val="595959"/>
                </a:solidFill>
                <a:ea typeface="Gmarket Sans Bold"/>
              </a:rPr>
              <a:t>최적화</a:t>
            </a:r>
            <a:endParaRPr lang="ko-KR" sz="2600" b="0" i="0" u="none" strike="noStrike" dirty="0">
              <a:solidFill>
                <a:srgbClr val="595959"/>
              </a:solidFill>
              <a:ea typeface="Gmarket Sans Bold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11747500" y="8534400"/>
            <a:ext cx="35179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altLang="en-US" sz="1100" b="0" i="0" u="none" strike="noStrike" dirty="0" smtClean="0">
                <a:solidFill>
                  <a:srgbClr val="787878"/>
                </a:solidFill>
                <a:ea typeface="Gmarket Sans Light"/>
              </a:rPr>
              <a:t>매장 맞춤형 통계를 제공하여 좌석 및 메뉴 최적화를 통한 운영 개선이 가능합니다</a:t>
            </a:r>
            <a:r>
              <a:rPr lang="en-US" altLang="ko-KR" sz="1100" b="0" i="0" u="none" strike="noStrike" dirty="0" smtClean="0">
                <a:solidFill>
                  <a:srgbClr val="787878"/>
                </a:solidFill>
                <a:ea typeface="Gmarket Sans Light"/>
              </a:rPr>
              <a:t>.</a:t>
            </a:r>
            <a:endParaRPr lang="en-US" sz="1100" b="0" i="0" u="none" strike="noStrike" dirty="0">
              <a:solidFill>
                <a:srgbClr val="787878"/>
              </a:solidFill>
              <a:latin typeface="Gmarket Sans Light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11734800" y="7645400"/>
            <a:ext cx="5842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1600" b="0" i="0" u="none" strike="noStrike">
                <a:solidFill>
                  <a:srgbClr val="BCBCBC"/>
                </a:solidFill>
                <a:latin typeface="Gmarket Sans Bold"/>
              </a:rPr>
              <a:t>06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49300" y="393700"/>
            <a:ext cx="42926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altLang="en-US" sz="1400" b="0" i="0" u="none" strike="noStrike" dirty="0" smtClean="0">
                <a:solidFill>
                  <a:srgbClr val="F55A00"/>
                </a:solidFill>
                <a:latin typeface="Gmarket Sans Medium"/>
              </a:rPr>
              <a:t>머 물래 </a:t>
            </a:r>
            <a:r>
              <a:rPr lang="en-US" altLang="ko-KR" sz="1400" b="0" i="0" u="none" strike="noStrike" dirty="0" smtClean="0">
                <a:solidFill>
                  <a:srgbClr val="F55A00"/>
                </a:solidFill>
                <a:latin typeface="Gmarket Sans Medium"/>
              </a:rPr>
              <a:t>– WANNA EAT</a:t>
            </a:r>
            <a:endParaRPr lang="en-US" sz="1400" b="0" i="0" u="none" strike="noStrike" dirty="0">
              <a:solidFill>
                <a:srgbClr val="F55A00"/>
              </a:solidFill>
              <a:latin typeface="Gmarket Sans Medium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5163800" y="393700"/>
            <a:ext cx="25146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en-US" sz="1400" b="0" i="0" u="none" strike="noStrike">
                <a:solidFill>
                  <a:srgbClr val="595959"/>
                </a:solidFill>
                <a:latin typeface="Gmarket Sans Medium"/>
              </a:rPr>
              <a:t>MIRICOMPANY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749300" y="698500"/>
            <a:ext cx="2857500" cy="469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2600" b="0" i="0" u="none" strike="noStrike" spc="-100" smtClean="0">
                <a:solidFill>
                  <a:srgbClr val="595959"/>
                </a:solidFill>
                <a:ea typeface="Gmarket Sans Medium"/>
              </a:rPr>
              <a:t>프로</a:t>
            </a:r>
            <a:r>
              <a:rPr lang="ko-KR" altLang="en-US" sz="2600" b="0" i="0" u="none" strike="noStrike" spc="-100" smtClean="0">
                <a:solidFill>
                  <a:srgbClr val="595959"/>
                </a:solidFill>
                <a:ea typeface="Gmarket Sans Medium"/>
              </a:rPr>
              <a:t>젝트</a:t>
            </a:r>
            <a:r>
              <a:rPr lang="en-US" sz="2600" b="0" i="0" u="none" strike="noStrike" spc="-100" dirty="0" smtClean="0">
                <a:solidFill>
                  <a:srgbClr val="595959"/>
                </a:solidFill>
                <a:latin typeface="Gmarket Sans Medium"/>
              </a:rPr>
              <a:t> </a:t>
            </a:r>
            <a:r>
              <a:rPr lang="ko-KR" altLang="en-US" sz="2600" spc="-100" dirty="0" smtClean="0">
                <a:solidFill>
                  <a:srgbClr val="595959"/>
                </a:solidFill>
                <a:ea typeface="Gmarket Sans Medium"/>
              </a:rPr>
              <a:t>기대 효과</a:t>
            </a:r>
            <a:endParaRPr lang="ko-KR" sz="2600" b="0" i="0" u="none" strike="noStrike" spc="-100" dirty="0">
              <a:solidFill>
                <a:srgbClr val="595959"/>
              </a:solidFill>
              <a:ea typeface="Gmarket Sans Medium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8648700" y="1054100"/>
            <a:ext cx="9906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1900" b="0" i="0" u="none" strike="noStrike" spc="-100">
                <a:solidFill>
                  <a:srgbClr val="FFFFFF"/>
                </a:solidFill>
                <a:latin typeface="Gmarket Sans Medium"/>
              </a:rPr>
              <a:t>05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2057400" y="1739900"/>
            <a:ext cx="14173200" cy="1054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6000" b="0" i="0" u="none" strike="noStrike" spc="-300" dirty="0" smtClean="0">
                <a:solidFill>
                  <a:srgbClr val="F55A00"/>
                </a:solidFill>
                <a:ea typeface="Gmarket Sans Bold"/>
              </a:rPr>
              <a:t>서비스</a:t>
            </a:r>
            <a:r>
              <a:rPr lang="en-US" sz="6000" b="0" i="0" u="none" strike="noStrike" spc="-300" dirty="0" smtClean="0">
                <a:solidFill>
                  <a:srgbClr val="F55A00"/>
                </a:solidFill>
                <a:latin typeface="Gmarket Sans Bold"/>
              </a:rPr>
              <a:t> </a:t>
            </a:r>
            <a:r>
              <a:rPr lang="ko-KR" altLang="en-US" sz="6000" b="0" i="0" u="none" strike="noStrike" spc="-300" dirty="0" smtClean="0">
                <a:solidFill>
                  <a:srgbClr val="595959"/>
                </a:solidFill>
                <a:ea typeface="Gmarket Sans Bold"/>
              </a:rPr>
              <a:t>기대 효과</a:t>
            </a:r>
            <a:endParaRPr lang="ko-KR" sz="6000" b="0" i="0" u="none" strike="noStrike" spc="-300" dirty="0">
              <a:solidFill>
                <a:srgbClr val="595959"/>
              </a:solidFill>
              <a:ea typeface="Gmarket Sans Bold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168" y="3765044"/>
            <a:ext cx="4733355" cy="4612503"/>
          </a:xfrm>
          <a:prstGeom prst="rect">
            <a:avLst/>
          </a:prstGeom>
        </p:spPr>
      </p:pic>
      <p:pic>
        <p:nvPicPr>
          <p:cNvPr id="42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64688" y="4978400"/>
            <a:ext cx="1066800" cy="1066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401800" y="3004457"/>
            <a:ext cx="9271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4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174</Words>
  <Application>Microsoft Office PowerPoint</Application>
  <PresentationFormat>사용자 지정</PresentationFormat>
  <Paragraphs>36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Gmarket Sans Bold</vt:lpstr>
      <vt:lpstr>Arial</vt:lpstr>
      <vt:lpstr>Calibri</vt:lpstr>
      <vt:lpstr>Gmarket Sans Light</vt:lpstr>
      <vt:lpstr>Gmarket Sans Medium</vt:lpstr>
      <vt:lpstr>Office Theme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SSAFY</cp:lastModifiedBy>
  <cp:revision>11</cp:revision>
  <dcterms:created xsi:type="dcterms:W3CDTF">2006-08-16T00:00:00Z</dcterms:created>
  <dcterms:modified xsi:type="dcterms:W3CDTF">2024-09-12T08:42:38Z</dcterms:modified>
</cp:coreProperties>
</file>