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4" r:id="rId2"/>
  </p:sldIdLst>
  <p:sldSz cx="18288000" cy="10287000"/>
  <p:notesSz cx="6858000" cy="9144000"/>
  <p:embeddedFontLst>
    <p:embeddedFont>
      <p:font typeface="맑은 고딕" panose="020B0503020000020004" pitchFamily="50" charset="-127"/>
      <p:regular r:id="rId3"/>
      <p:bold r:id="rId4"/>
    </p:embeddedFont>
    <p:embeddedFont>
      <p:font typeface="Gmarket Sans Bold" panose="020B0600000101010101" charset="-127"/>
      <p:bold r:id="rId5"/>
    </p:embeddedFont>
    <p:embeddedFont>
      <p:font typeface="Gmarket Sans Medium" panose="020B0600000101010101" charset="-127"/>
      <p:regular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58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1409700"/>
            <a:ext cx="16941800" cy="8483600"/>
          </a:xfrm>
          <a:prstGeom prst="rect">
            <a:avLst/>
          </a:prstGeom>
          <a:effectLst>
            <a:outerShdw blurRad="895496" dist="130482" dir="2220000">
              <a:srgbClr val="787878">
                <a:alpha val="50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4503" y="605112"/>
            <a:ext cx="4997450" cy="4245855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749300" y="393700"/>
            <a:ext cx="42926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altLang="en-US" sz="1400" dirty="0" smtClean="0">
                <a:solidFill>
                  <a:srgbClr val="F55A00"/>
                </a:solidFill>
                <a:latin typeface="Gmarket Sans Medium"/>
              </a:rPr>
              <a:t>머 </a:t>
            </a:r>
            <a:r>
              <a:rPr lang="ko-KR" altLang="en-US" sz="1400" dirty="0" err="1" smtClean="0">
                <a:solidFill>
                  <a:srgbClr val="F55A00"/>
                </a:solidFill>
                <a:latin typeface="Gmarket Sans Medium"/>
              </a:rPr>
              <a:t>물래</a:t>
            </a:r>
            <a:r>
              <a:rPr lang="en-US" altLang="ko-KR" sz="1400" dirty="0" smtClean="0">
                <a:solidFill>
                  <a:srgbClr val="F55A00"/>
                </a:solidFill>
                <a:latin typeface="Gmarket Sans Medium"/>
              </a:rPr>
              <a:t>?</a:t>
            </a:r>
            <a:endParaRPr lang="en-US" sz="1400" b="0" i="0" u="none" strike="noStrike" dirty="0">
              <a:solidFill>
                <a:srgbClr val="F55A00"/>
              </a:solidFill>
              <a:latin typeface="Gmarket Sans Medium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163800" y="393700"/>
            <a:ext cx="25146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16199"/>
              </a:lnSpc>
            </a:pPr>
            <a:r>
              <a:rPr lang="en-US" sz="1400" b="0" i="0" u="none" strike="noStrike" dirty="0" smtClean="0">
                <a:solidFill>
                  <a:srgbClr val="595959"/>
                </a:solidFill>
                <a:latin typeface="Gmarket Sans Medium"/>
              </a:rPr>
              <a:t>WATERDRAGON</a:t>
            </a:r>
            <a:endParaRPr lang="en-US" sz="1400" b="0" i="0" u="none" strike="noStrike" dirty="0">
              <a:solidFill>
                <a:srgbClr val="595959"/>
              </a:solidFill>
              <a:latin typeface="Gmarket Sans Medium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49300" y="698500"/>
            <a:ext cx="2349500" cy="457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altLang="en-US" sz="2600" b="0" i="0" u="none" strike="noStrike" spc="-100" dirty="0" smtClean="0">
                <a:solidFill>
                  <a:srgbClr val="595959"/>
                </a:solidFill>
                <a:ea typeface="Gmarket Sans Medium"/>
              </a:rPr>
              <a:t>핵심 기능</a:t>
            </a:r>
            <a:endParaRPr lang="ko-KR" sz="2600" b="0" i="0" u="none" strike="noStrike" spc="-100" dirty="0">
              <a:solidFill>
                <a:srgbClr val="595959"/>
              </a:solidFill>
              <a:ea typeface="Gmarket Sans Medium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282700" y="1739900"/>
            <a:ext cx="6489700" cy="1054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altLang="en-US" sz="6000" spc="-300" dirty="0" smtClean="0">
                <a:solidFill>
                  <a:srgbClr val="595959"/>
                </a:solidFill>
                <a:ea typeface="Gmarket Sans Bold"/>
              </a:rPr>
              <a:t>핵심 기능</a:t>
            </a:r>
            <a:endParaRPr lang="ko-KR" sz="6000" b="0" i="0" u="none" strike="noStrike" spc="-300" dirty="0">
              <a:solidFill>
                <a:srgbClr val="595959"/>
              </a:solidFill>
              <a:ea typeface="Gmarket Sans Bold"/>
            </a:endParaRP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4">
            <a:alphaModFix amt="90000"/>
          </a:blip>
          <a:stretch>
            <a:fillRect/>
          </a:stretch>
        </p:blipFill>
        <p:spPr>
          <a:xfrm>
            <a:off x="1282700" y="6863986"/>
            <a:ext cx="12166600" cy="2413000"/>
          </a:xfrm>
          <a:prstGeom prst="rect">
            <a:avLst/>
          </a:prstGeom>
          <a:effectLst>
            <a:outerShdw blurRad="72207" dist="37052" dir="2220000">
              <a:srgbClr val="787878">
                <a:alpha val="50000"/>
              </a:srgbClr>
            </a:outerShdw>
          </a:effectLst>
        </p:spPr>
      </p:pic>
      <p:sp>
        <p:nvSpPr>
          <p:cNvPr id="42" name="TextBox 24"/>
          <p:cNvSpPr txBox="1"/>
          <p:nvPr/>
        </p:nvSpPr>
        <p:spPr>
          <a:xfrm>
            <a:off x="1881044" y="6966852"/>
            <a:ext cx="6235123" cy="3098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457200" indent="-457200">
              <a:lnSpc>
                <a:spcPct val="107899"/>
              </a:lnSpc>
              <a:buFont typeface="Arial" panose="020B0604020202020204" pitchFamily="34" charset="0"/>
              <a:buChar char="•"/>
            </a:pPr>
            <a:r>
              <a:rPr lang="ko-KR" altLang="en-US" sz="2600" dirty="0" smtClean="0">
                <a:solidFill>
                  <a:srgbClr val="595959"/>
                </a:solidFill>
                <a:ea typeface="Gmarket Sans Bold"/>
              </a:rPr>
              <a:t>링크를 통한 예약 내역 </a:t>
            </a:r>
            <a:r>
              <a:rPr lang="ko-KR" altLang="en-US" sz="2600" dirty="0" smtClean="0">
                <a:solidFill>
                  <a:srgbClr val="F55A00"/>
                </a:solidFill>
                <a:ea typeface="Gmarket Sans Bold"/>
              </a:rPr>
              <a:t>공유</a:t>
            </a:r>
            <a:endParaRPr lang="en-US" altLang="ko-KR" sz="2600" dirty="0" smtClean="0">
              <a:solidFill>
                <a:srgbClr val="595959"/>
              </a:solidFill>
              <a:ea typeface="Gmarket Sans Bold"/>
            </a:endParaRPr>
          </a:p>
          <a:p>
            <a:pPr marL="457200" indent="-457200">
              <a:lnSpc>
                <a:spcPct val="107899"/>
              </a:lnSpc>
              <a:buFont typeface="Arial" panose="020B0604020202020204" pitchFamily="34" charset="0"/>
              <a:buChar char="•"/>
            </a:pPr>
            <a:r>
              <a:rPr lang="ko-KR" altLang="en-US" sz="2600" dirty="0" smtClean="0">
                <a:solidFill>
                  <a:srgbClr val="595959"/>
                </a:solidFill>
                <a:ea typeface="Gmarket Sans Bold"/>
              </a:rPr>
              <a:t>구성원간 </a:t>
            </a:r>
            <a:r>
              <a:rPr lang="ko-KR" altLang="en-US" sz="2600" dirty="0">
                <a:solidFill>
                  <a:srgbClr val="F55A00"/>
                </a:solidFill>
                <a:ea typeface="Gmarket Sans Bold"/>
              </a:rPr>
              <a:t>실시간</a:t>
            </a:r>
            <a:r>
              <a:rPr lang="ko-KR" altLang="en-US" sz="2600" dirty="0">
                <a:solidFill>
                  <a:srgbClr val="595959"/>
                </a:solidFill>
                <a:ea typeface="Gmarket Sans Bold"/>
              </a:rPr>
              <a:t> </a:t>
            </a:r>
            <a:r>
              <a:rPr lang="ko-KR" altLang="en-US" sz="2600" dirty="0">
                <a:solidFill>
                  <a:srgbClr val="F55A00"/>
                </a:solidFill>
                <a:ea typeface="Gmarket Sans Bold"/>
              </a:rPr>
              <a:t>메뉴 선정</a:t>
            </a:r>
            <a:r>
              <a:rPr lang="en-US" altLang="ko-KR" sz="2600" dirty="0">
                <a:solidFill>
                  <a:srgbClr val="595959"/>
                </a:solidFill>
                <a:latin typeface="Gmarket Sans Bold"/>
              </a:rPr>
              <a:t> </a:t>
            </a:r>
            <a:r>
              <a:rPr lang="ko-KR" altLang="en-US" sz="2600" dirty="0">
                <a:solidFill>
                  <a:srgbClr val="595959"/>
                </a:solidFill>
                <a:ea typeface="Gmarket Sans Bold"/>
              </a:rPr>
              <a:t>및 소통</a:t>
            </a:r>
            <a:endParaRPr lang="en-US" altLang="ko-KR" sz="2600" dirty="0" smtClean="0">
              <a:solidFill>
                <a:srgbClr val="595959"/>
              </a:solidFill>
              <a:ea typeface="Gmarket Sans Bold"/>
            </a:endParaRPr>
          </a:p>
          <a:p>
            <a:pPr marL="457200" indent="-457200">
              <a:lnSpc>
                <a:spcPct val="107899"/>
              </a:lnSpc>
              <a:buFont typeface="Arial" panose="020B0604020202020204" pitchFamily="34" charset="0"/>
              <a:buChar char="•"/>
            </a:pPr>
            <a:r>
              <a:rPr lang="ko-KR" altLang="en-US" sz="2600" dirty="0" smtClean="0">
                <a:solidFill>
                  <a:srgbClr val="595959"/>
                </a:solidFill>
                <a:ea typeface="Gmarket Sans Bold"/>
              </a:rPr>
              <a:t>무인 예약 및 </a:t>
            </a:r>
            <a:r>
              <a:rPr lang="ko-KR" altLang="en-US" sz="2600" dirty="0" smtClean="0">
                <a:solidFill>
                  <a:srgbClr val="F55A00"/>
                </a:solidFill>
                <a:ea typeface="Gmarket Sans Bold"/>
              </a:rPr>
              <a:t>간편 결제</a:t>
            </a:r>
            <a:r>
              <a:rPr lang="ko-KR" altLang="en-US" sz="2600" dirty="0" smtClean="0">
                <a:solidFill>
                  <a:srgbClr val="595959"/>
                </a:solidFill>
                <a:ea typeface="Gmarket Sans Bold"/>
              </a:rPr>
              <a:t> 시스템</a:t>
            </a:r>
            <a:endParaRPr lang="en-US" altLang="ko-KR" sz="2600" dirty="0" smtClean="0">
              <a:solidFill>
                <a:srgbClr val="595959"/>
              </a:solidFill>
              <a:ea typeface="Gmarket Sans Bold"/>
            </a:endParaRPr>
          </a:p>
          <a:p>
            <a:pPr marL="457200" indent="-457200">
              <a:lnSpc>
                <a:spcPct val="107899"/>
              </a:lnSpc>
              <a:buFont typeface="Arial" panose="020B0604020202020204" pitchFamily="34" charset="0"/>
              <a:buChar char="•"/>
            </a:pPr>
            <a:r>
              <a:rPr lang="ko-KR" altLang="en-US" sz="2600" dirty="0" smtClean="0">
                <a:solidFill>
                  <a:srgbClr val="595959"/>
                </a:solidFill>
                <a:ea typeface="Gmarket Sans Bold"/>
              </a:rPr>
              <a:t>실제 </a:t>
            </a:r>
            <a:r>
              <a:rPr lang="ko-KR" altLang="en-US" sz="2600" dirty="0" smtClean="0">
                <a:solidFill>
                  <a:srgbClr val="F55A00"/>
                </a:solidFill>
                <a:ea typeface="Gmarket Sans Bold"/>
              </a:rPr>
              <a:t>현장 기반</a:t>
            </a:r>
            <a:r>
              <a:rPr lang="en-US" altLang="ko-KR" sz="2600" dirty="0" smtClean="0">
                <a:solidFill>
                  <a:srgbClr val="595959"/>
                </a:solidFill>
                <a:latin typeface="Gmarket Sans Bold"/>
              </a:rPr>
              <a:t> </a:t>
            </a:r>
            <a:r>
              <a:rPr lang="ko-KR" altLang="en-US" sz="2600" dirty="0" smtClean="0">
                <a:solidFill>
                  <a:srgbClr val="595959"/>
                </a:solidFill>
                <a:ea typeface="Gmarket Sans Bold"/>
              </a:rPr>
              <a:t>매장 구조 파악</a:t>
            </a:r>
            <a:endParaRPr lang="en-US" altLang="ko-KR" sz="2600" dirty="0" smtClean="0">
              <a:solidFill>
                <a:srgbClr val="595959"/>
              </a:solidFill>
              <a:ea typeface="Gmarket Sans Bold"/>
            </a:endParaRPr>
          </a:p>
          <a:p>
            <a:pPr marL="457200" indent="-457200">
              <a:lnSpc>
                <a:spcPct val="107899"/>
              </a:lnSpc>
              <a:buFont typeface="Arial" panose="020B0604020202020204" pitchFamily="34" charset="0"/>
              <a:buChar char="•"/>
            </a:pPr>
            <a:endParaRPr lang="en-US" altLang="ko-KR" sz="2600" b="0" i="0" u="none" strike="noStrike" dirty="0" smtClean="0">
              <a:solidFill>
                <a:srgbClr val="595959"/>
              </a:solidFill>
              <a:ea typeface="Gmarket Sans Bold"/>
            </a:endParaRPr>
          </a:p>
          <a:p>
            <a:pPr lvl="0">
              <a:lnSpc>
                <a:spcPct val="107899"/>
              </a:lnSpc>
            </a:pPr>
            <a:endParaRPr lang="ko-KR" sz="2600" b="0" i="0" u="none" strike="noStrike" dirty="0">
              <a:solidFill>
                <a:srgbClr val="595959"/>
              </a:solidFill>
              <a:ea typeface="Gmarket Sans Bold"/>
            </a:endParaRPr>
          </a:p>
        </p:txBody>
      </p:sp>
      <p:pic>
        <p:nvPicPr>
          <p:cNvPr id="46" name="Picture 14"/>
          <p:cNvPicPr>
            <a:picLocks noChangeAspect="1"/>
          </p:cNvPicPr>
          <p:nvPr/>
        </p:nvPicPr>
        <p:blipFill>
          <a:blip r:embed="rId4">
            <a:alphaModFix amt="90000"/>
          </a:blip>
          <a:stretch>
            <a:fillRect/>
          </a:stretch>
        </p:blipFill>
        <p:spPr>
          <a:xfrm>
            <a:off x="1282700" y="3693966"/>
            <a:ext cx="12166600" cy="1961589"/>
          </a:xfrm>
          <a:prstGeom prst="rect">
            <a:avLst/>
          </a:prstGeom>
          <a:effectLst>
            <a:outerShdw blurRad="72207" dist="37052" dir="2220000">
              <a:srgbClr val="787878">
                <a:alpha val="50000"/>
              </a:srgbClr>
            </a:outerShdw>
          </a:effectLst>
        </p:spPr>
      </p:pic>
      <p:sp>
        <p:nvSpPr>
          <p:cNvPr id="44" name="TextBox 24"/>
          <p:cNvSpPr txBox="1"/>
          <p:nvPr/>
        </p:nvSpPr>
        <p:spPr>
          <a:xfrm>
            <a:off x="1881044" y="4092011"/>
            <a:ext cx="6616700" cy="1692006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457200" indent="-457200">
              <a:lnSpc>
                <a:spcPct val="107899"/>
              </a:lnSpc>
              <a:buFont typeface="Arial" panose="020B0604020202020204" pitchFamily="34" charset="0"/>
              <a:buChar char="•"/>
            </a:pPr>
            <a:r>
              <a:rPr lang="ko-KR" altLang="en-US" sz="2600" dirty="0" smtClean="0">
                <a:solidFill>
                  <a:srgbClr val="595959"/>
                </a:solidFill>
                <a:ea typeface="Gmarket Sans Bold"/>
              </a:rPr>
              <a:t>효율적인 </a:t>
            </a:r>
            <a:r>
              <a:rPr lang="ko-KR" altLang="en-US" sz="2600" dirty="0" smtClean="0">
                <a:solidFill>
                  <a:srgbClr val="F55A00"/>
                </a:solidFill>
                <a:ea typeface="Gmarket Sans Bold"/>
              </a:rPr>
              <a:t>예약 관리</a:t>
            </a:r>
            <a:endParaRPr lang="en-US" altLang="ko-KR" sz="2600" dirty="0">
              <a:solidFill>
                <a:srgbClr val="595959"/>
              </a:solidFill>
              <a:ea typeface="Gmarket Sans Bold"/>
            </a:endParaRPr>
          </a:p>
          <a:p>
            <a:pPr marL="457200" indent="-457200">
              <a:lnSpc>
                <a:spcPct val="107899"/>
              </a:lnSpc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rgbClr val="595959"/>
                </a:solidFill>
                <a:ea typeface="Gmarket Sans Bold"/>
              </a:rPr>
              <a:t>매장</a:t>
            </a:r>
            <a:r>
              <a:rPr lang="ko-KR" altLang="en-US" sz="2600" dirty="0" smtClean="0">
                <a:solidFill>
                  <a:srgbClr val="F55A00"/>
                </a:solidFill>
                <a:ea typeface="Gmarket Sans Bold"/>
              </a:rPr>
              <a:t> 알림</a:t>
            </a:r>
            <a:r>
              <a:rPr lang="ko-KR" altLang="en-US" sz="2600" dirty="0" smtClean="0">
                <a:solidFill>
                  <a:srgbClr val="595959"/>
                </a:solidFill>
                <a:ea typeface="Gmarket Sans Bold"/>
              </a:rPr>
              <a:t>을 통한 매장 현황 파악</a:t>
            </a:r>
            <a:endParaRPr lang="en-US" altLang="ko-KR" sz="2600" dirty="0" smtClean="0">
              <a:solidFill>
                <a:srgbClr val="595959"/>
              </a:solidFill>
              <a:ea typeface="Gmarket Sans Bold"/>
            </a:endParaRPr>
          </a:p>
          <a:p>
            <a:pPr marL="457200" indent="-457200">
              <a:lnSpc>
                <a:spcPct val="107899"/>
              </a:lnSpc>
              <a:buFont typeface="Arial" panose="020B0604020202020204" pitchFamily="34" charset="0"/>
              <a:buChar char="•"/>
            </a:pPr>
            <a:r>
              <a:rPr lang="ko-KR" altLang="en-US" sz="2600" dirty="0" smtClean="0">
                <a:solidFill>
                  <a:srgbClr val="595959"/>
                </a:solidFill>
                <a:ea typeface="Gmarket Sans Bold"/>
              </a:rPr>
              <a:t>매장 </a:t>
            </a:r>
            <a:r>
              <a:rPr lang="ko-KR" altLang="en-US" sz="2600" dirty="0" smtClean="0">
                <a:solidFill>
                  <a:srgbClr val="F55A00"/>
                </a:solidFill>
                <a:ea typeface="Gmarket Sans Bold"/>
              </a:rPr>
              <a:t>통계 분석</a:t>
            </a:r>
            <a:r>
              <a:rPr lang="ko-KR" altLang="en-US" sz="2600" dirty="0" smtClean="0">
                <a:solidFill>
                  <a:srgbClr val="595959"/>
                </a:solidFill>
                <a:ea typeface="Gmarket Sans Bold"/>
              </a:rPr>
              <a:t>을 통한 향후 사업 전략 수립</a:t>
            </a:r>
            <a:endParaRPr lang="en-US" altLang="ko-KR" sz="2600" b="0" i="0" u="none" strike="noStrike" dirty="0" smtClean="0">
              <a:solidFill>
                <a:srgbClr val="595959"/>
              </a:solidFill>
              <a:ea typeface="Gmarket Sans Bold"/>
            </a:endParaRPr>
          </a:p>
          <a:p>
            <a:pPr lvl="0">
              <a:lnSpc>
                <a:spcPct val="107899"/>
              </a:lnSpc>
            </a:pPr>
            <a:endParaRPr lang="ko-KR" sz="2600" b="0" i="0" u="none" strike="noStrike" dirty="0">
              <a:solidFill>
                <a:srgbClr val="595959"/>
              </a:solidFill>
              <a:ea typeface="Gmarket Sans Bold"/>
            </a:endParaRPr>
          </a:p>
        </p:txBody>
      </p:sp>
      <p:sp>
        <p:nvSpPr>
          <p:cNvPr id="45" name="TextBox 11"/>
          <p:cNvSpPr txBox="1"/>
          <p:nvPr/>
        </p:nvSpPr>
        <p:spPr>
          <a:xfrm>
            <a:off x="1474355" y="2847827"/>
            <a:ext cx="2146300" cy="1054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altLang="en-US" sz="3600" spc="-300" dirty="0" smtClean="0">
                <a:solidFill>
                  <a:srgbClr val="595959"/>
                </a:solidFill>
                <a:ea typeface="Gmarket Sans Bold"/>
              </a:rPr>
              <a:t>사업자</a:t>
            </a:r>
            <a:endParaRPr lang="ko-KR" sz="3600" i="0" u="none" strike="noStrike" spc="-300" dirty="0">
              <a:solidFill>
                <a:srgbClr val="595959"/>
              </a:solidFill>
              <a:ea typeface="Gmarket Sans Bold"/>
            </a:endParaRPr>
          </a:p>
        </p:txBody>
      </p:sp>
      <p:sp>
        <p:nvSpPr>
          <p:cNvPr id="47" name="TextBox 11"/>
          <p:cNvSpPr txBox="1"/>
          <p:nvPr/>
        </p:nvSpPr>
        <p:spPr>
          <a:xfrm>
            <a:off x="1474355" y="5852460"/>
            <a:ext cx="2146300" cy="1054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altLang="en-US" sz="3600" spc="-300" dirty="0" smtClean="0">
                <a:solidFill>
                  <a:srgbClr val="595959"/>
                </a:solidFill>
                <a:ea typeface="Gmarket Sans Bold"/>
              </a:rPr>
              <a:t>손님</a:t>
            </a:r>
            <a:endParaRPr lang="ko-KR" sz="3600" i="0" u="none" strike="noStrike" spc="-300" dirty="0">
              <a:solidFill>
                <a:srgbClr val="595959"/>
              </a:solidFill>
              <a:ea typeface="Gmarket Sans Bold"/>
            </a:endParaRPr>
          </a:p>
        </p:txBody>
      </p:sp>
      <p:pic>
        <p:nvPicPr>
          <p:cNvPr id="48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85850" y="6324236"/>
            <a:ext cx="3492500" cy="3492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50</Words>
  <Application>Microsoft Office PowerPoint</Application>
  <PresentationFormat>사용자 지정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Gmarket Sans Bold</vt:lpstr>
      <vt:lpstr>Arial</vt:lpstr>
      <vt:lpstr>Gmarket Sans Medium</vt:lpstr>
      <vt:lpstr>Calibri</vt:lpstr>
      <vt:lpstr>Office Theme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17</cp:revision>
  <dcterms:created xsi:type="dcterms:W3CDTF">2006-08-16T00:00:00Z</dcterms:created>
  <dcterms:modified xsi:type="dcterms:W3CDTF">2024-09-12T08:03:43Z</dcterms:modified>
</cp:coreProperties>
</file>