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BE39-9EB7-44DB-B171-E95B47B0AAF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A9D1-364F-433C-A811-A0E84316B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6A9D1-364F-433C-A811-A0E84316B6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0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56C-A34B-447A-A9C0-F1C2372662C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F4EC-E672-43A5-9741-B5B031BF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84A1-6B7B-48FF-967E-28A852CE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3/17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CD5D1-D486-4329-ABB1-1CCC5B63D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BCED-A6BD-4E5F-B4BB-F0290066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4D577A-A42E-499F-A317-78AA6FD058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6143" y="2210818"/>
            <a:ext cx="4285714" cy="358095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8D23FF-DD1F-4A3A-82E5-7366952964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20143" y="2210818"/>
            <a:ext cx="4285714" cy="3580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B7F573-097C-4B6B-ABAC-CCDBDC2FE1CD}"/>
              </a:ext>
            </a:extLst>
          </p:cNvPr>
          <p:cNvSpPr txBox="1"/>
          <p:nvPr/>
        </p:nvSpPr>
        <p:spPr>
          <a:xfrm>
            <a:off x="1076130" y="5665567"/>
            <a:ext cx="1003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Deconvolution</a:t>
            </a:r>
            <a:endParaRPr lang="en-US" dirty="0"/>
          </a:p>
          <a:p>
            <a:pPr algn="ctr"/>
            <a:r>
              <a:rPr lang="en-US" dirty="0">
                <a:solidFill>
                  <a:srgbClr val="5050FF"/>
                </a:solidFill>
              </a:rPr>
              <a:t>No Deconvolution</a:t>
            </a:r>
          </a:p>
        </p:txBody>
      </p:sp>
    </p:spTree>
    <p:extLst>
      <p:ext uri="{BB962C8B-B14F-4D97-AF65-F5344CB8AC3E}">
        <p14:creationId xmlns:p14="http://schemas.microsoft.com/office/powerpoint/2010/main" val="294712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26A8A523-C8D5-4506-B5F3-150D7BB0417A}"/>
              </a:ext>
            </a:extLst>
          </p:cNvPr>
          <p:cNvSpPr/>
          <p:nvPr/>
        </p:nvSpPr>
        <p:spPr>
          <a:xfrm>
            <a:off x="9950310" y="4011933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B152E87A-65F2-42D6-8F1E-AF8C82C13275}"/>
              </a:ext>
            </a:extLst>
          </p:cNvPr>
          <p:cNvSpPr>
            <a:spLocks noChangeAspect="1"/>
          </p:cNvSpPr>
          <p:nvPr/>
        </p:nvSpPr>
        <p:spPr>
          <a:xfrm rot="1800000">
            <a:off x="9908951" y="4034793"/>
            <a:ext cx="951398" cy="82296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9B88F-D573-45FC-9CCC-E3BC91BE00D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4F548-1856-4B78-BAEE-247BD2857694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07995-0746-499A-B739-67F7A4550711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8F4E0-C62F-48D8-BECE-82C7B1DEE3F2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F0C55-F74F-4E80-B501-A227F6DC2B8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F4A2D-47EA-4D72-8AB2-F0E1C5C9A8D9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46EE8-AA7A-4558-A7A0-9667EB976C74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91F6D3-0AA7-4535-9E04-3235E30686F5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9D7A6-8FD3-4939-834A-205F0AC8ECD4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EAC1A-ECA8-43AD-A022-3FC4A83B836E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305FD-3BC0-4388-A431-7C2A36AB265D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5980F-AD1F-4BA1-ADF4-10E676A36265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A396D0-C643-4DFA-878C-DD71FF7B3E42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F5D16-7457-4A98-96AE-9CBFA381A5B3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32BEB5-2594-40B2-AA5F-DD68BCF3168D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D8CE3-2DEE-4E89-8135-D52955B49559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DA4666-9A9D-488A-A1E2-211C4A3CEB7B}"/>
              </a:ext>
            </a:extLst>
          </p:cNvPr>
          <p:cNvSpPr/>
          <p:nvPr/>
        </p:nvSpPr>
        <p:spPr>
          <a:xfrm>
            <a:off x="903123" y="1689975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8B4598-A1C6-49F6-894A-DF7E850839AC}"/>
              </a:ext>
            </a:extLst>
          </p:cNvPr>
          <p:cNvSpPr txBox="1"/>
          <p:nvPr/>
        </p:nvSpPr>
        <p:spPr>
          <a:xfrm>
            <a:off x="7121236" y="1358326"/>
            <a:ext cx="4692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Drawing to scale:</a:t>
            </a:r>
          </a:p>
          <a:p>
            <a:endParaRPr lang="en-US" dirty="0"/>
          </a:p>
          <a:p>
            <a:r>
              <a:rPr lang="en-US" dirty="0"/>
              <a:t>VISIUM capture locations (blue circles) shown on a square lattice</a:t>
            </a:r>
          </a:p>
          <a:p>
            <a:endParaRPr lang="en-US" dirty="0"/>
          </a:p>
          <a:p>
            <a:r>
              <a:rPr lang="en-US" dirty="0"/>
              <a:t>Diameter of capture location: 55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r>
              <a:rPr lang="en-US" dirty="0"/>
              <a:t>Distance between capture locations: 100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r>
              <a:rPr lang="en-US" dirty="0"/>
              <a:t>Grid unit length: 100</a:t>
            </a:r>
            <a:r>
              <a:rPr lang="el-GR" dirty="0"/>
              <a:t>μ</a:t>
            </a:r>
            <a:r>
              <a:rPr lang="en-US" dirty="0"/>
              <a:t>m/sqrt(2)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44C42E-3D97-4F4E-B285-25050A462C3F}"/>
              </a:ext>
            </a:extLst>
          </p:cNvPr>
          <p:cNvSpPr/>
          <p:nvPr/>
        </p:nvSpPr>
        <p:spPr>
          <a:xfrm>
            <a:off x="897311" y="3915716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A351BE-D2D0-41A7-B8F5-F45C9C08B96A}"/>
              </a:ext>
            </a:extLst>
          </p:cNvPr>
          <p:cNvSpPr/>
          <p:nvPr/>
        </p:nvSpPr>
        <p:spPr>
          <a:xfrm>
            <a:off x="2015897" y="571391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1C1F9F-E236-4125-8179-8E2D3D391C18}"/>
              </a:ext>
            </a:extLst>
          </p:cNvPr>
          <p:cNvSpPr/>
          <p:nvPr/>
        </p:nvSpPr>
        <p:spPr>
          <a:xfrm>
            <a:off x="2010085" y="2797132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7689AC-13C2-4E7D-B7CC-1C65D65C3503}"/>
              </a:ext>
            </a:extLst>
          </p:cNvPr>
          <p:cNvSpPr/>
          <p:nvPr/>
        </p:nvSpPr>
        <p:spPr>
          <a:xfrm>
            <a:off x="3140017" y="1692990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2A2175-E13C-4282-A47C-4C148B402B46}"/>
              </a:ext>
            </a:extLst>
          </p:cNvPr>
          <p:cNvSpPr/>
          <p:nvPr/>
        </p:nvSpPr>
        <p:spPr>
          <a:xfrm>
            <a:off x="3134205" y="3918731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3BB1AF-CA68-49AA-AC28-014949E2EB07}"/>
              </a:ext>
            </a:extLst>
          </p:cNvPr>
          <p:cNvSpPr/>
          <p:nvPr/>
        </p:nvSpPr>
        <p:spPr>
          <a:xfrm>
            <a:off x="4254145" y="56948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74CDFFA-1C05-47B3-9FAE-C673DB342AD0}"/>
              </a:ext>
            </a:extLst>
          </p:cNvPr>
          <p:cNvSpPr/>
          <p:nvPr/>
        </p:nvSpPr>
        <p:spPr>
          <a:xfrm>
            <a:off x="4248333" y="2795228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CCA33D-4EDA-4D8A-9EA3-192C298A1097}"/>
              </a:ext>
            </a:extLst>
          </p:cNvPr>
          <p:cNvSpPr/>
          <p:nvPr/>
        </p:nvSpPr>
        <p:spPr>
          <a:xfrm>
            <a:off x="5377467" y="1678543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83C1CB-CAE3-4C63-AF9C-279F97E04758}"/>
              </a:ext>
            </a:extLst>
          </p:cNvPr>
          <p:cNvSpPr/>
          <p:nvPr/>
        </p:nvSpPr>
        <p:spPr>
          <a:xfrm>
            <a:off x="5371655" y="3904284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AEDECA-C71F-4349-A364-BC4BEDFB65E8}"/>
              </a:ext>
            </a:extLst>
          </p:cNvPr>
          <p:cNvSpPr/>
          <p:nvPr/>
        </p:nvSpPr>
        <p:spPr>
          <a:xfrm>
            <a:off x="2015897" y="503795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3407FD-F759-49E0-82EE-50B4A75FD45B}"/>
              </a:ext>
            </a:extLst>
          </p:cNvPr>
          <p:cNvSpPr/>
          <p:nvPr/>
        </p:nvSpPr>
        <p:spPr>
          <a:xfrm>
            <a:off x="4241445" y="5026527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8B2785C0-70B7-40A7-86A2-1C40EBAB4D8D}"/>
              </a:ext>
            </a:extLst>
          </p:cNvPr>
          <p:cNvSpPr>
            <a:spLocks noChangeAspect="1"/>
          </p:cNvSpPr>
          <p:nvPr/>
        </p:nvSpPr>
        <p:spPr>
          <a:xfrm>
            <a:off x="9987730" y="4171953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F8D0162B-4DD8-45BE-97A7-CB3FA6445116}"/>
              </a:ext>
            </a:extLst>
          </p:cNvPr>
          <p:cNvSpPr>
            <a:spLocks noChangeAspect="1"/>
          </p:cNvSpPr>
          <p:nvPr/>
        </p:nvSpPr>
        <p:spPr>
          <a:xfrm>
            <a:off x="10226083" y="4034793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1F86A0B0-22D2-4B8E-B654-D47710E86DAD}"/>
              </a:ext>
            </a:extLst>
          </p:cNvPr>
          <p:cNvSpPr>
            <a:spLocks noChangeAspect="1"/>
          </p:cNvSpPr>
          <p:nvPr/>
        </p:nvSpPr>
        <p:spPr>
          <a:xfrm>
            <a:off x="10462468" y="417323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35615D19-7971-49D6-B0A7-8636DE997ED7}"/>
              </a:ext>
            </a:extLst>
          </p:cNvPr>
          <p:cNvSpPr>
            <a:spLocks noChangeAspect="1"/>
          </p:cNvSpPr>
          <p:nvPr/>
        </p:nvSpPr>
        <p:spPr>
          <a:xfrm>
            <a:off x="10225099" y="4309113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C7B1C1D1-DDE1-483D-A51B-1D519120147A}"/>
              </a:ext>
            </a:extLst>
          </p:cNvPr>
          <p:cNvSpPr>
            <a:spLocks noChangeAspect="1"/>
          </p:cNvSpPr>
          <p:nvPr/>
        </p:nvSpPr>
        <p:spPr>
          <a:xfrm>
            <a:off x="9987729" y="4441141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E5ACEA4E-79FB-456C-85EB-6329A003EA08}"/>
              </a:ext>
            </a:extLst>
          </p:cNvPr>
          <p:cNvSpPr>
            <a:spLocks noChangeAspect="1"/>
          </p:cNvSpPr>
          <p:nvPr/>
        </p:nvSpPr>
        <p:spPr>
          <a:xfrm>
            <a:off x="10225711" y="4580867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B9AFF104-935D-40A7-92DC-4D579253AEF0}"/>
              </a:ext>
            </a:extLst>
          </p:cNvPr>
          <p:cNvSpPr>
            <a:spLocks noChangeAspect="1"/>
          </p:cNvSpPr>
          <p:nvPr/>
        </p:nvSpPr>
        <p:spPr>
          <a:xfrm>
            <a:off x="10461975" y="444242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CB00EE3-9885-4D54-BCF9-174F7E5C3D05}"/>
              </a:ext>
            </a:extLst>
          </p:cNvPr>
          <p:cNvGrpSpPr/>
          <p:nvPr/>
        </p:nvGrpSpPr>
        <p:grpSpPr>
          <a:xfrm>
            <a:off x="2057005" y="2821274"/>
            <a:ext cx="791872" cy="820394"/>
            <a:chOff x="6228921" y="5307334"/>
            <a:chExt cx="791872" cy="820394"/>
          </a:xfrm>
        </p:grpSpPr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11CC4536-8FD5-4601-86DE-7772E0D6C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>
              <a:extLst>
                <a:ext uri="{FF2B5EF4-FFF2-40B4-BE49-F238E27FC236}">
                  <a16:creationId xmlns:a16="http://schemas.microsoft.com/office/drawing/2014/main" id="{52FE3E4D-B648-46B0-BA64-06D96F480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5E0AB86E-EDEF-4CDB-86EF-CEADF947A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3C84822-F732-45CC-8688-022090F84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317D738C-5414-4D7A-BCD8-2FC9A11F0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6FA18376-6162-47E2-95F7-EAE75865D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13538D13-38EC-4B07-8116-4980C4C80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017A173-C43F-4321-82EC-50CE4869A8CE}"/>
              </a:ext>
            </a:extLst>
          </p:cNvPr>
          <p:cNvGrpSpPr/>
          <p:nvPr/>
        </p:nvGrpSpPr>
        <p:grpSpPr>
          <a:xfrm>
            <a:off x="2607698" y="3381545"/>
            <a:ext cx="791872" cy="820394"/>
            <a:chOff x="6228921" y="5307334"/>
            <a:chExt cx="791872" cy="820394"/>
          </a:xfrm>
        </p:grpSpPr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08D032E8-DCE2-411C-B390-A7825AE4E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74EF4C9D-207D-46D1-A6D9-1AE198157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F8C4FC7F-5A63-432B-8EB5-E1B017388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>
              <a:extLst>
                <a:ext uri="{FF2B5EF4-FFF2-40B4-BE49-F238E27FC236}">
                  <a16:creationId xmlns:a16="http://schemas.microsoft.com/office/drawing/2014/main" id="{BECE1E8E-EFB9-4901-A923-AE9E41804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E413B2F4-4A5D-4A2D-AE9B-EC306CD9C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>
              <a:extLst>
                <a:ext uri="{FF2B5EF4-FFF2-40B4-BE49-F238E27FC236}">
                  <a16:creationId xmlns:a16="http://schemas.microsoft.com/office/drawing/2014/main" id="{3479791D-F40A-4C18-92B5-9CD127C7B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>
              <a:extLst>
                <a:ext uri="{FF2B5EF4-FFF2-40B4-BE49-F238E27FC236}">
                  <a16:creationId xmlns:a16="http://schemas.microsoft.com/office/drawing/2014/main" id="{6C91A0CB-9654-44AA-BFCF-FEF6549E9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7DB107-9713-442F-BE9C-B3D91DAC16CB}"/>
              </a:ext>
            </a:extLst>
          </p:cNvPr>
          <p:cNvGrpSpPr/>
          <p:nvPr/>
        </p:nvGrpSpPr>
        <p:grpSpPr>
          <a:xfrm>
            <a:off x="3173134" y="3942426"/>
            <a:ext cx="791872" cy="820394"/>
            <a:chOff x="6228921" y="5307334"/>
            <a:chExt cx="791872" cy="820394"/>
          </a:xfrm>
        </p:grpSpPr>
        <p:sp>
          <p:nvSpPr>
            <p:cNvPr id="99" name="Hexagon 98">
              <a:extLst>
                <a:ext uri="{FF2B5EF4-FFF2-40B4-BE49-F238E27FC236}">
                  <a16:creationId xmlns:a16="http://schemas.microsoft.com/office/drawing/2014/main" id="{6A67CB14-EC37-4015-9DA9-7B4A13455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0A7DBFF3-7C3D-4A89-AE7D-202D9200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F2C5CB60-2D4F-4A65-93AB-13C36FF228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exagon 101">
              <a:extLst>
                <a:ext uri="{FF2B5EF4-FFF2-40B4-BE49-F238E27FC236}">
                  <a16:creationId xmlns:a16="http://schemas.microsoft.com/office/drawing/2014/main" id="{18208A27-6C7F-4615-90F1-095BE9692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>
              <a:extLst>
                <a:ext uri="{FF2B5EF4-FFF2-40B4-BE49-F238E27FC236}">
                  <a16:creationId xmlns:a16="http://schemas.microsoft.com/office/drawing/2014/main" id="{E6A41B45-BE72-41B7-8892-0F514B69F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33B6E787-983C-43B6-8932-BB27D1514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AF558ADF-BDB4-44FB-822C-40146A905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AF000E6-D0E8-4414-8269-EDAA9BE5A98D}"/>
              </a:ext>
            </a:extLst>
          </p:cNvPr>
          <p:cNvGrpSpPr/>
          <p:nvPr/>
        </p:nvGrpSpPr>
        <p:grpSpPr>
          <a:xfrm>
            <a:off x="3738323" y="3381954"/>
            <a:ext cx="791872" cy="820394"/>
            <a:chOff x="6228921" y="5307334"/>
            <a:chExt cx="791872" cy="820394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74556179-B3C1-4020-BD1C-30DF31953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AFD98A75-C893-4D9D-B56D-292F57506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98C439BF-F4AE-4142-AF18-278D7639F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E9B99D58-B49E-4991-A54C-11789BF0E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9E2F71E8-8FDD-4DFB-AD89-ED0FB70E0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CB902A84-7021-4571-9A1B-D33B078FD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FC264E85-0458-40E5-92D2-95CD338A2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730B3AD-571E-4876-B34C-2D7413E498AC}"/>
              </a:ext>
            </a:extLst>
          </p:cNvPr>
          <p:cNvGrpSpPr/>
          <p:nvPr/>
        </p:nvGrpSpPr>
        <p:grpSpPr>
          <a:xfrm>
            <a:off x="4289651" y="2820292"/>
            <a:ext cx="791872" cy="820394"/>
            <a:chOff x="6228921" y="5307334"/>
            <a:chExt cx="791872" cy="820394"/>
          </a:xfrm>
        </p:grpSpPr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B8418DB5-60DD-40BE-8BE4-AE637646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Hexagon 123">
              <a:extLst>
                <a:ext uri="{FF2B5EF4-FFF2-40B4-BE49-F238E27FC236}">
                  <a16:creationId xmlns:a16="http://schemas.microsoft.com/office/drawing/2014/main" id="{DADD3CA6-A800-4C76-A3C8-192CFA2D2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A1968DC5-33F2-4E17-AD0C-F98476CC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Hexagon 125">
              <a:extLst>
                <a:ext uri="{FF2B5EF4-FFF2-40B4-BE49-F238E27FC236}">
                  <a16:creationId xmlns:a16="http://schemas.microsoft.com/office/drawing/2014/main" id="{A3450891-620D-4A42-AF8D-A842DA654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D991AA57-28CC-4803-A4E1-8B996811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B45069F1-6724-49F9-B9FE-5939C55E9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B7F76B58-54AB-4216-A87F-73961FC19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F455202-9B16-4184-BA21-E4074E43A79F}"/>
              </a:ext>
            </a:extLst>
          </p:cNvPr>
          <p:cNvGrpSpPr/>
          <p:nvPr/>
        </p:nvGrpSpPr>
        <p:grpSpPr>
          <a:xfrm>
            <a:off x="3170166" y="2822996"/>
            <a:ext cx="791872" cy="820394"/>
            <a:chOff x="6228921" y="5307334"/>
            <a:chExt cx="791872" cy="820394"/>
          </a:xfrm>
        </p:grpSpPr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1DA26C0D-52B3-4436-86B3-E999F125F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2" y="544449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>
              <a:extLst>
                <a:ext uri="{FF2B5EF4-FFF2-40B4-BE49-F238E27FC236}">
                  <a16:creationId xmlns:a16="http://schemas.microsoft.com/office/drawing/2014/main" id="{CF2C1EFB-AD2E-4CB2-967B-96DE9985D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7275" y="530733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exagon 132">
              <a:extLst>
                <a:ext uri="{FF2B5EF4-FFF2-40B4-BE49-F238E27FC236}">
                  <a16:creationId xmlns:a16="http://schemas.microsoft.com/office/drawing/2014/main" id="{37E6A83A-79EF-4ABF-8CAB-6C2404998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660" y="5445777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5ED2AB79-3F54-4FE0-815B-5268A051C3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291" y="5581654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exagon 134">
              <a:extLst>
                <a:ext uri="{FF2B5EF4-FFF2-40B4-BE49-F238E27FC236}">
                  <a16:creationId xmlns:a16="http://schemas.microsoft.com/office/drawing/2014/main" id="{B25B7DA4-0AE4-45F6-B68B-876A38422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8921" y="5713682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>
              <a:extLst>
                <a:ext uri="{FF2B5EF4-FFF2-40B4-BE49-F238E27FC236}">
                  <a16:creationId xmlns:a16="http://schemas.microsoft.com/office/drawing/2014/main" id="{902E36AD-482C-431D-86EC-52A187C5A9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3" y="5853408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AE9102FF-A68C-484F-A032-7ED0381DF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03167" y="5714965"/>
              <a:ext cx="317133" cy="274320"/>
            </a:xfrm>
            <a:prstGeom prst="hexagon">
              <a:avLst>
                <a:gd name="adj" fmla="val 30112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Hexagon 143">
            <a:extLst>
              <a:ext uri="{FF2B5EF4-FFF2-40B4-BE49-F238E27FC236}">
                <a16:creationId xmlns:a16="http://schemas.microsoft.com/office/drawing/2014/main" id="{40B52913-E6F6-49B4-9CDE-BB7D405C9C95}"/>
              </a:ext>
            </a:extLst>
          </p:cNvPr>
          <p:cNvSpPr>
            <a:spLocks noChangeAspect="1"/>
          </p:cNvSpPr>
          <p:nvPr/>
        </p:nvSpPr>
        <p:spPr>
          <a:xfrm>
            <a:off x="3975651" y="309559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3747F49C-7429-4800-ACF0-642B4409E47F}"/>
              </a:ext>
            </a:extLst>
          </p:cNvPr>
          <p:cNvSpPr>
            <a:spLocks noChangeAspect="1"/>
          </p:cNvSpPr>
          <p:nvPr/>
        </p:nvSpPr>
        <p:spPr>
          <a:xfrm>
            <a:off x="2842098" y="309497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E6648357-8097-4AA4-B5C6-731359B80C96}"/>
              </a:ext>
            </a:extLst>
          </p:cNvPr>
          <p:cNvSpPr>
            <a:spLocks noChangeAspect="1"/>
          </p:cNvSpPr>
          <p:nvPr/>
        </p:nvSpPr>
        <p:spPr>
          <a:xfrm>
            <a:off x="3409636" y="3648221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58FB8B2-DFE6-4FDF-8463-D8FB33B2681A}"/>
              </a:ext>
            </a:extLst>
          </p:cNvPr>
          <p:cNvSpPr/>
          <p:nvPr/>
        </p:nvSpPr>
        <p:spPr>
          <a:xfrm>
            <a:off x="7803394" y="5339654"/>
            <a:ext cx="868680" cy="86868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ADFB8319-9F13-4471-9D39-6B5C2883CE49}"/>
              </a:ext>
            </a:extLst>
          </p:cNvPr>
          <p:cNvSpPr>
            <a:spLocks noChangeAspect="1"/>
          </p:cNvSpPr>
          <p:nvPr/>
        </p:nvSpPr>
        <p:spPr>
          <a:xfrm>
            <a:off x="7762035" y="5362514"/>
            <a:ext cx="951398" cy="82296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32E1F458-4009-433D-8C91-327BE7C01432}"/>
              </a:ext>
            </a:extLst>
          </p:cNvPr>
          <p:cNvSpPr>
            <a:spLocks noChangeAspect="1"/>
          </p:cNvSpPr>
          <p:nvPr/>
        </p:nvSpPr>
        <p:spPr>
          <a:xfrm>
            <a:off x="7771551" y="4762820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DCF2C1B8-609E-4138-8F05-6506B566139C}"/>
              </a:ext>
            </a:extLst>
          </p:cNvPr>
          <p:cNvSpPr>
            <a:spLocks noChangeAspect="1"/>
          </p:cNvSpPr>
          <p:nvPr/>
        </p:nvSpPr>
        <p:spPr>
          <a:xfrm>
            <a:off x="8350295" y="4564942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CABBCBDF-6F30-46DB-B0C2-B4AB30B9C20D}"/>
              </a:ext>
            </a:extLst>
          </p:cNvPr>
          <p:cNvSpPr>
            <a:spLocks noChangeAspect="1"/>
          </p:cNvSpPr>
          <p:nvPr/>
        </p:nvSpPr>
        <p:spPr>
          <a:xfrm>
            <a:off x="9405145" y="553084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C8206303-E23A-475F-A126-343611968CDC}"/>
              </a:ext>
            </a:extLst>
          </p:cNvPr>
          <p:cNvSpPr>
            <a:spLocks noChangeAspect="1"/>
          </p:cNvSpPr>
          <p:nvPr/>
        </p:nvSpPr>
        <p:spPr>
          <a:xfrm>
            <a:off x="9405146" y="5065334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FB637096-0257-4ACE-BECA-50874C4FB659}"/>
              </a:ext>
            </a:extLst>
          </p:cNvPr>
          <p:cNvSpPr>
            <a:spLocks noChangeAspect="1"/>
          </p:cNvSpPr>
          <p:nvPr/>
        </p:nvSpPr>
        <p:spPr>
          <a:xfrm>
            <a:off x="8508861" y="659442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>
            <a:extLst>
              <a:ext uri="{FF2B5EF4-FFF2-40B4-BE49-F238E27FC236}">
                <a16:creationId xmlns:a16="http://schemas.microsoft.com/office/drawing/2014/main" id="{1703C1C7-B3C0-4052-8ADD-174BEBA3C7BD}"/>
              </a:ext>
            </a:extLst>
          </p:cNvPr>
          <p:cNvSpPr>
            <a:spLocks noChangeAspect="1"/>
          </p:cNvSpPr>
          <p:nvPr/>
        </p:nvSpPr>
        <p:spPr>
          <a:xfrm rot="5400000">
            <a:off x="7942007" y="539368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exagon 138">
            <a:extLst>
              <a:ext uri="{FF2B5EF4-FFF2-40B4-BE49-F238E27FC236}">
                <a16:creationId xmlns:a16="http://schemas.microsoft.com/office/drawing/2014/main" id="{A65F9A0C-5D46-4B2D-9D4E-7D70BD6E5DC7}"/>
              </a:ext>
            </a:extLst>
          </p:cNvPr>
          <p:cNvSpPr>
            <a:spLocks noChangeAspect="1"/>
          </p:cNvSpPr>
          <p:nvPr/>
        </p:nvSpPr>
        <p:spPr>
          <a:xfrm rot="5400000">
            <a:off x="8216327" y="5385959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35E629CB-59EA-4E69-B98F-9BD0A5E372D2}"/>
              </a:ext>
            </a:extLst>
          </p:cNvPr>
          <p:cNvSpPr>
            <a:spLocks noChangeAspect="1"/>
          </p:cNvSpPr>
          <p:nvPr/>
        </p:nvSpPr>
        <p:spPr>
          <a:xfrm rot="5400000">
            <a:off x="8082665" y="5633988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Hexagon 140">
            <a:extLst>
              <a:ext uri="{FF2B5EF4-FFF2-40B4-BE49-F238E27FC236}">
                <a16:creationId xmlns:a16="http://schemas.microsoft.com/office/drawing/2014/main" id="{67A27809-1254-4C76-B8B8-B44AA1BD29E3}"/>
              </a:ext>
            </a:extLst>
          </p:cNvPr>
          <p:cNvSpPr>
            <a:spLocks noChangeAspect="1"/>
          </p:cNvSpPr>
          <p:nvPr/>
        </p:nvSpPr>
        <p:spPr>
          <a:xfrm rot="5400000">
            <a:off x="7811842" y="5632596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Hexagon 141">
            <a:extLst>
              <a:ext uri="{FF2B5EF4-FFF2-40B4-BE49-F238E27FC236}">
                <a16:creationId xmlns:a16="http://schemas.microsoft.com/office/drawing/2014/main" id="{8FF6B505-CB0F-4A19-A93B-3ED305B6EFA8}"/>
              </a:ext>
            </a:extLst>
          </p:cNvPr>
          <p:cNvSpPr>
            <a:spLocks noChangeAspect="1"/>
          </p:cNvSpPr>
          <p:nvPr/>
        </p:nvSpPr>
        <p:spPr>
          <a:xfrm rot="5400000">
            <a:off x="7958683" y="5867878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>
            <a:extLst>
              <a:ext uri="{FF2B5EF4-FFF2-40B4-BE49-F238E27FC236}">
                <a16:creationId xmlns:a16="http://schemas.microsoft.com/office/drawing/2014/main" id="{47292EF1-5E5E-41B7-BE0A-6E8BF6141AA3}"/>
              </a:ext>
            </a:extLst>
          </p:cNvPr>
          <p:cNvSpPr>
            <a:spLocks noChangeAspect="1"/>
          </p:cNvSpPr>
          <p:nvPr/>
        </p:nvSpPr>
        <p:spPr>
          <a:xfrm rot="5400000">
            <a:off x="8226471" y="5857393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AC471508-516C-4640-8001-E6458674D943}"/>
              </a:ext>
            </a:extLst>
          </p:cNvPr>
          <p:cNvSpPr>
            <a:spLocks noChangeAspect="1"/>
          </p:cNvSpPr>
          <p:nvPr/>
        </p:nvSpPr>
        <p:spPr>
          <a:xfrm rot="5400000">
            <a:off x="8350294" y="5618051"/>
            <a:ext cx="317133" cy="27432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Hexagon 216">
            <a:extLst>
              <a:ext uri="{FF2B5EF4-FFF2-40B4-BE49-F238E27FC236}">
                <a16:creationId xmlns:a16="http://schemas.microsoft.com/office/drawing/2014/main" id="{CE5CDF6A-15F5-4861-A74C-72DA0E867AC8}"/>
              </a:ext>
            </a:extLst>
          </p:cNvPr>
          <p:cNvSpPr>
            <a:spLocks noChangeAspect="1"/>
          </p:cNvSpPr>
          <p:nvPr/>
        </p:nvSpPr>
        <p:spPr>
          <a:xfrm rot="1800000">
            <a:off x="9979650" y="5309663"/>
            <a:ext cx="951398" cy="822960"/>
          </a:xfrm>
          <a:prstGeom prst="hexagon">
            <a:avLst>
              <a:gd name="adj" fmla="val 30112"/>
              <a:gd name="vf" fmla="val 115470"/>
            </a:avLst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C09384-2025-4C6B-A699-815090DE0C6E}"/>
              </a:ext>
            </a:extLst>
          </p:cNvPr>
          <p:cNvSpPr/>
          <p:nvPr/>
        </p:nvSpPr>
        <p:spPr>
          <a:xfrm>
            <a:off x="1331651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16312-2659-40D7-B048-7885E89B23D6}"/>
              </a:ext>
            </a:extLst>
          </p:cNvPr>
          <p:cNvSpPr/>
          <p:nvPr/>
        </p:nvSpPr>
        <p:spPr>
          <a:xfrm>
            <a:off x="2450237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94B09-5FED-4705-A40D-66C724BEEF0B}"/>
              </a:ext>
            </a:extLst>
          </p:cNvPr>
          <p:cNvSpPr/>
          <p:nvPr/>
        </p:nvSpPr>
        <p:spPr>
          <a:xfrm>
            <a:off x="3568823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C3111F-D06D-4897-9AF0-6D7694B272DA}"/>
              </a:ext>
            </a:extLst>
          </p:cNvPr>
          <p:cNvSpPr/>
          <p:nvPr/>
        </p:nvSpPr>
        <p:spPr>
          <a:xfrm>
            <a:off x="4687409" y="994299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15BB2-0546-4C6D-8C4C-4C61BF08D6A4}"/>
              </a:ext>
            </a:extLst>
          </p:cNvPr>
          <p:cNvSpPr/>
          <p:nvPr/>
        </p:nvSpPr>
        <p:spPr>
          <a:xfrm>
            <a:off x="4687409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E923F-235B-4756-BB8B-713AE0F9AF3A}"/>
              </a:ext>
            </a:extLst>
          </p:cNvPr>
          <p:cNvSpPr/>
          <p:nvPr/>
        </p:nvSpPr>
        <p:spPr>
          <a:xfrm>
            <a:off x="3568823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13592-B8A2-4979-8824-CD26B24D3371}"/>
              </a:ext>
            </a:extLst>
          </p:cNvPr>
          <p:cNvSpPr/>
          <p:nvPr/>
        </p:nvSpPr>
        <p:spPr>
          <a:xfrm>
            <a:off x="2450237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EA7722-5DA0-4338-A343-D6ED905A9CB8}"/>
              </a:ext>
            </a:extLst>
          </p:cNvPr>
          <p:cNvSpPr/>
          <p:nvPr/>
        </p:nvSpPr>
        <p:spPr>
          <a:xfrm>
            <a:off x="1331651" y="2112885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29E8FC-E08C-44B4-9C65-BC136C2ED695}"/>
              </a:ext>
            </a:extLst>
          </p:cNvPr>
          <p:cNvSpPr/>
          <p:nvPr/>
        </p:nvSpPr>
        <p:spPr>
          <a:xfrm>
            <a:off x="1331651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CC8BB-BF28-4611-9C42-784A5BE57C28}"/>
              </a:ext>
            </a:extLst>
          </p:cNvPr>
          <p:cNvSpPr/>
          <p:nvPr/>
        </p:nvSpPr>
        <p:spPr>
          <a:xfrm>
            <a:off x="2450237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7CD05A-B306-4FF0-B7FA-B33F1B8CB3B4}"/>
              </a:ext>
            </a:extLst>
          </p:cNvPr>
          <p:cNvSpPr/>
          <p:nvPr/>
        </p:nvSpPr>
        <p:spPr>
          <a:xfrm>
            <a:off x="3568823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07E4D9-C85F-45F9-8F2D-B43AE8B7F530}"/>
              </a:ext>
            </a:extLst>
          </p:cNvPr>
          <p:cNvSpPr/>
          <p:nvPr/>
        </p:nvSpPr>
        <p:spPr>
          <a:xfrm>
            <a:off x="4687409" y="3231471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EA3D6A-0CD5-4ABB-80C0-9652A213FCCC}"/>
              </a:ext>
            </a:extLst>
          </p:cNvPr>
          <p:cNvSpPr/>
          <p:nvPr/>
        </p:nvSpPr>
        <p:spPr>
          <a:xfrm>
            <a:off x="4687409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99E0-3F7C-4858-8CE4-ED7FC989FCAE}"/>
              </a:ext>
            </a:extLst>
          </p:cNvPr>
          <p:cNvSpPr/>
          <p:nvPr/>
        </p:nvSpPr>
        <p:spPr>
          <a:xfrm>
            <a:off x="3568823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44F465-AEA4-4E11-A245-2022C85911E9}"/>
              </a:ext>
            </a:extLst>
          </p:cNvPr>
          <p:cNvSpPr/>
          <p:nvPr/>
        </p:nvSpPr>
        <p:spPr>
          <a:xfrm>
            <a:off x="2450237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356021-DA63-45D6-92FA-0E9BE443F68B}"/>
              </a:ext>
            </a:extLst>
          </p:cNvPr>
          <p:cNvSpPr/>
          <p:nvPr/>
        </p:nvSpPr>
        <p:spPr>
          <a:xfrm>
            <a:off x="1331651" y="4350057"/>
            <a:ext cx="1118586" cy="1118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43C782-0A59-44F9-A84F-14FDF3C776FE}"/>
              </a:ext>
            </a:extLst>
          </p:cNvPr>
          <p:cNvSpPr/>
          <p:nvPr/>
        </p:nvSpPr>
        <p:spPr>
          <a:xfrm>
            <a:off x="2104007" y="288524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FE794E-A063-403E-8CC7-65508C1B172F}"/>
              </a:ext>
            </a:extLst>
          </p:cNvPr>
          <p:cNvSpPr/>
          <p:nvPr/>
        </p:nvSpPr>
        <p:spPr>
          <a:xfrm>
            <a:off x="4341180" y="2885240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02FFD2C-4F35-47BE-9657-CDDFEEBD48E0}"/>
              </a:ext>
            </a:extLst>
          </p:cNvPr>
          <p:cNvSpPr/>
          <p:nvPr/>
        </p:nvSpPr>
        <p:spPr>
          <a:xfrm>
            <a:off x="3222593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8F7701-BCDC-416C-AC0F-9733A98B8EAF}"/>
              </a:ext>
            </a:extLst>
          </p:cNvPr>
          <p:cNvSpPr/>
          <p:nvPr/>
        </p:nvSpPr>
        <p:spPr>
          <a:xfrm>
            <a:off x="3222593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75327-D350-47BB-A3B3-6A2F46C1C22E}"/>
              </a:ext>
            </a:extLst>
          </p:cNvPr>
          <p:cNvSpPr/>
          <p:nvPr/>
        </p:nvSpPr>
        <p:spPr>
          <a:xfrm>
            <a:off x="985421" y="4003828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C4D684-74EA-491C-BDDA-A6A69FA0B9D9}"/>
              </a:ext>
            </a:extLst>
          </p:cNvPr>
          <p:cNvSpPr/>
          <p:nvPr/>
        </p:nvSpPr>
        <p:spPr>
          <a:xfrm>
            <a:off x="975422" y="1766655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8B577B-8AB2-440C-A6A9-160246C86253}"/>
              </a:ext>
            </a:extLst>
          </p:cNvPr>
          <p:cNvSpPr/>
          <p:nvPr/>
        </p:nvSpPr>
        <p:spPr>
          <a:xfrm>
            <a:off x="2104006" y="5122413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FB00525-CD59-4A41-A2C1-36BAFE93F6D8}"/>
              </a:ext>
            </a:extLst>
          </p:cNvPr>
          <p:cNvSpPr/>
          <p:nvPr/>
        </p:nvSpPr>
        <p:spPr>
          <a:xfrm>
            <a:off x="4341179" y="5125417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913BF5-66DD-4FD4-BF7A-80935B15915D}"/>
              </a:ext>
            </a:extLst>
          </p:cNvPr>
          <p:cNvSpPr/>
          <p:nvPr/>
        </p:nvSpPr>
        <p:spPr>
          <a:xfrm>
            <a:off x="5459766" y="4000824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09418B0-0B40-461B-9A2A-4D9736F780E8}"/>
              </a:ext>
            </a:extLst>
          </p:cNvPr>
          <p:cNvSpPr/>
          <p:nvPr/>
        </p:nvSpPr>
        <p:spPr>
          <a:xfrm>
            <a:off x="5459766" y="1763652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FE81A7-94C2-4C31-AA1E-72310458BFEA}"/>
              </a:ext>
            </a:extLst>
          </p:cNvPr>
          <p:cNvSpPr/>
          <p:nvPr/>
        </p:nvSpPr>
        <p:spPr>
          <a:xfrm>
            <a:off x="4341178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3F57EC-06C7-44F6-AEB3-C44799C1BFC6}"/>
              </a:ext>
            </a:extLst>
          </p:cNvPr>
          <p:cNvSpPr/>
          <p:nvPr/>
        </p:nvSpPr>
        <p:spPr>
          <a:xfrm>
            <a:off x="2104005" y="668401"/>
            <a:ext cx="692459" cy="692459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9959DD-5BC2-470F-BC43-C2D463B809B7}"/>
              </a:ext>
            </a:extLst>
          </p:cNvPr>
          <p:cNvGrpSpPr/>
          <p:nvPr/>
        </p:nvGrpSpPr>
        <p:grpSpPr>
          <a:xfrm>
            <a:off x="2723545" y="3448587"/>
            <a:ext cx="1679860" cy="1802941"/>
            <a:chOff x="2731165" y="3448587"/>
            <a:chExt cx="1679860" cy="1802941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525DC231-3F21-4270-B1F0-22DDB8104579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>
              <a:extLst>
                <a:ext uri="{FF2B5EF4-FFF2-40B4-BE49-F238E27FC236}">
                  <a16:creationId xmlns:a16="http://schemas.microsoft.com/office/drawing/2014/main" id="{C578B860-5F52-4E21-B686-620442F78931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>
              <a:extLst>
                <a:ext uri="{FF2B5EF4-FFF2-40B4-BE49-F238E27FC236}">
                  <a16:creationId xmlns:a16="http://schemas.microsoft.com/office/drawing/2014/main" id="{4957584D-90EA-4230-989A-35A6FA80CA8A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>
              <a:extLst>
                <a:ext uri="{FF2B5EF4-FFF2-40B4-BE49-F238E27FC236}">
                  <a16:creationId xmlns:a16="http://schemas.microsoft.com/office/drawing/2014/main" id="{4F06D2D7-41C1-48A2-BA7E-84437BB34C37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exagon 119">
              <a:extLst>
                <a:ext uri="{FF2B5EF4-FFF2-40B4-BE49-F238E27FC236}">
                  <a16:creationId xmlns:a16="http://schemas.microsoft.com/office/drawing/2014/main" id="{9802EE78-DFE3-4230-BAFC-AA5329E23A78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exagon 120">
              <a:extLst>
                <a:ext uri="{FF2B5EF4-FFF2-40B4-BE49-F238E27FC236}">
                  <a16:creationId xmlns:a16="http://schemas.microsoft.com/office/drawing/2014/main" id="{464849A5-BFE9-4271-A1E3-C018D1FC1FBD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EC93896E-61DA-4F48-948E-06854F056BC6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79FA0C-B61B-4188-A477-EDD12AE235CF}"/>
              </a:ext>
            </a:extLst>
          </p:cNvPr>
          <p:cNvGrpSpPr/>
          <p:nvPr/>
        </p:nvGrpSpPr>
        <p:grpSpPr>
          <a:xfrm>
            <a:off x="1610605" y="2329441"/>
            <a:ext cx="1679860" cy="1802941"/>
            <a:chOff x="2731165" y="3448587"/>
            <a:chExt cx="1679860" cy="1802941"/>
          </a:xfrm>
        </p:grpSpPr>
        <p:sp>
          <p:nvSpPr>
            <p:cNvPr id="145" name="Hexagon 144">
              <a:extLst>
                <a:ext uri="{FF2B5EF4-FFF2-40B4-BE49-F238E27FC236}">
                  <a16:creationId xmlns:a16="http://schemas.microsoft.com/office/drawing/2014/main" id="{80535E89-2BC8-43DC-8CD3-AE75F940A1DA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Hexagon 145">
              <a:extLst>
                <a:ext uri="{FF2B5EF4-FFF2-40B4-BE49-F238E27FC236}">
                  <a16:creationId xmlns:a16="http://schemas.microsoft.com/office/drawing/2014/main" id="{E27DC3C1-EDBB-4219-92A4-00D628ED9EE9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exagon 146">
              <a:extLst>
                <a:ext uri="{FF2B5EF4-FFF2-40B4-BE49-F238E27FC236}">
                  <a16:creationId xmlns:a16="http://schemas.microsoft.com/office/drawing/2014/main" id="{CFC5A753-A38D-4AE4-9F91-CFAA5FD974E7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Hexagon 147">
              <a:extLst>
                <a:ext uri="{FF2B5EF4-FFF2-40B4-BE49-F238E27FC236}">
                  <a16:creationId xmlns:a16="http://schemas.microsoft.com/office/drawing/2014/main" id="{6631BDC1-5FD2-4DEA-A3AE-1BC0B02E6192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Hexagon 148">
              <a:extLst>
                <a:ext uri="{FF2B5EF4-FFF2-40B4-BE49-F238E27FC236}">
                  <a16:creationId xmlns:a16="http://schemas.microsoft.com/office/drawing/2014/main" id="{4F74E1BA-CC13-40F8-A0C3-3883E92BC71D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>
              <a:extLst>
                <a:ext uri="{FF2B5EF4-FFF2-40B4-BE49-F238E27FC236}">
                  <a16:creationId xmlns:a16="http://schemas.microsoft.com/office/drawing/2014/main" id="{614B3C85-B9E0-4664-AAD2-2028FFB16C52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67F53E49-31BC-44B6-827A-CF4797087473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0ED8169-EA8C-42D5-B28C-6DC2CC4CF6FB}"/>
              </a:ext>
            </a:extLst>
          </p:cNvPr>
          <p:cNvGrpSpPr/>
          <p:nvPr/>
        </p:nvGrpSpPr>
        <p:grpSpPr>
          <a:xfrm>
            <a:off x="483708" y="3441380"/>
            <a:ext cx="1679860" cy="1802941"/>
            <a:chOff x="2731165" y="3448587"/>
            <a:chExt cx="1679860" cy="1802941"/>
          </a:xfrm>
        </p:grpSpPr>
        <p:sp>
          <p:nvSpPr>
            <p:cNvPr id="160" name="Hexagon 159">
              <a:extLst>
                <a:ext uri="{FF2B5EF4-FFF2-40B4-BE49-F238E27FC236}">
                  <a16:creationId xmlns:a16="http://schemas.microsoft.com/office/drawing/2014/main" id="{C1323B1B-8D73-4809-9327-51F3A53457F7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Hexagon 160">
              <a:extLst>
                <a:ext uri="{FF2B5EF4-FFF2-40B4-BE49-F238E27FC236}">
                  <a16:creationId xmlns:a16="http://schemas.microsoft.com/office/drawing/2014/main" id="{2B2FF4AF-83FD-47E4-BCCE-A690D50C28A7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>
              <a:extLst>
                <a:ext uri="{FF2B5EF4-FFF2-40B4-BE49-F238E27FC236}">
                  <a16:creationId xmlns:a16="http://schemas.microsoft.com/office/drawing/2014/main" id="{7D7232AC-173B-41DB-8B7A-D2035A449913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Hexagon 162">
              <a:extLst>
                <a:ext uri="{FF2B5EF4-FFF2-40B4-BE49-F238E27FC236}">
                  <a16:creationId xmlns:a16="http://schemas.microsoft.com/office/drawing/2014/main" id="{9AB5BC01-820D-41CF-B4F4-D9F86E5A7EC0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>
              <a:extLst>
                <a:ext uri="{FF2B5EF4-FFF2-40B4-BE49-F238E27FC236}">
                  <a16:creationId xmlns:a16="http://schemas.microsoft.com/office/drawing/2014/main" id="{EF33DD4C-004E-45E3-A9D0-18A4A77E5AF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>
              <a:extLst>
                <a:ext uri="{FF2B5EF4-FFF2-40B4-BE49-F238E27FC236}">
                  <a16:creationId xmlns:a16="http://schemas.microsoft.com/office/drawing/2014/main" id="{E6B2C20D-6782-483B-9DE8-34EE47788679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Hexagon 165">
              <a:extLst>
                <a:ext uri="{FF2B5EF4-FFF2-40B4-BE49-F238E27FC236}">
                  <a16:creationId xmlns:a16="http://schemas.microsoft.com/office/drawing/2014/main" id="{5EAA9A06-A4F1-4E07-81B3-C055A39C32CC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9C47E71-6123-4932-8B37-B29E28726FC8}"/>
              </a:ext>
            </a:extLst>
          </p:cNvPr>
          <p:cNvGrpSpPr/>
          <p:nvPr/>
        </p:nvGrpSpPr>
        <p:grpSpPr>
          <a:xfrm>
            <a:off x="1601859" y="4567171"/>
            <a:ext cx="1679860" cy="1802941"/>
            <a:chOff x="2731165" y="3448587"/>
            <a:chExt cx="1679860" cy="1802941"/>
          </a:xfrm>
        </p:grpSpPr>
        <p:sp>
          <p:nvSpPr>
            <p:cNvPr id="168" name="Hexagon 167">
              <a:extLst>
                <a:ext uri="{FF2B5EF4-FFF2-40B4-BE49-F238E27FC236}">
                  <a16:creationId xmlns:a16="http://schemas.microsoft.com/office/drawing/2014/main" id="{FDE7818B-611A-4D6D-832C-B0923F7AF9B6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xagon 168">
              <a:extLst>
                <a:ext uri="{FF2B5EF4-FFF2-40B4-BE49-F238E27FC236}">
                  <a16:creationId xmlns:a16="http://schemas.microsoft.com/office/drawing/2014/main" id="{18B84842-5E6D-4CED-A981-02FAC32A7348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1A1FC612-93DB-4D5A-8DA6-7185C24F7FF1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FE89A96F-C3CF-417F-AAD1-319EC01897BC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8010E339-DC84-4E9C-8C99-7ABB6557C439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EC8E2856-C616-4A80-AF4D-47AB1E814D05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Hexagon 173">
              <a:extLst>
                <a:ext uri="{FF2B5EF4-FFF2-40B4-BE49-F238E27FC236}">
                  <a16:creationId xmlns:a16="http://schemas.microsoft.com/office/drawing/2014/main" id="{1A4F4DD3-4D0D-4C5B-BFEA-F7AC5546B4FA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Hexagon 176">
            <a:extLst>
              <a:ext uri="{FF2B5EF4-FFF2-40B4-BE49-F238E27FC236}">
                <a16:creationId xmlns:a16="http://schemas.microsoft.com/office/drawing/2014/main" id="{AD5484CA-6AE7-4E9C-89BA-2850D1E224D5}"/>
              </a:ext>
            </a:extLst>
          </p:cNvPr>
          <p:cNvSpPr/>
          <p:nvPr/>
        </p:nvSpPr>
        <p:spPr>
          <a:xfrm>
            <a:off x="8911881" y="253690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>
            <a:extLst>
              <a:ext uri="{FF2B5EF4-FFF2-40B4-BE49-F238E27FC236}">
                <a16:creationId xmlns:a16="http://schemas.microsoft.com/office/drawing/2014/main" id="{CBA6984B-C7E9-4B61-A5A1-2BE254BEF985}"/>
              </a:ext>
            </a:extLst>
          </p:cNvPr>
          <p:cNvSpPr/>
          <p:nvPr/>
        </p:nvSpPr>
        <p:spPr>
          <a:xfrm>
            <a:off x="8911880" y="193792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10BEC720-BAE0-4E34-A021-2EEA7F43DAFF}"/>
              </a:ext>
            </a:extLst>
          </p:cNvPr>
          <p:cNvSpPr/>
          <p:nvPr/>
        </p:nvSpPr>
        <p:spPr>
          <a:xfrm>
            <a:off x="8901535" y="31418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4C8915ED-EC64-493B-BF08-ED13DD70D1E8}"/>
              </a:ext>
            </a:extLst>
          </p:cNvPr>
          <p:cNvSpPr/>
          <p:nvPr/>
        </p:nvSpPr>
        <p:spPr>
          <a:xfrm>
            <a:off x="9403309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>
            <a:extLst>
              <a:ext uri="{FF2B5EF4-FFF2-40B4-BE49-F238E27FC236}">
                <a16:creationId xmlns:a16="http://schemas.microsoft.com/office/drawing/2014/main" id="{338E2907-6A03-4B6B-A9A0-BDD357F8C6C2}"/>
              </a:ext>
            </a:extLst>
          </p:cNvPr>
          <p:cNvSpPr/>
          <p:nvPr/>
        </p:nvSpPr>
        <p:spPr>
          <a:xfrm>
            <a:off x="9397282" y="28454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Hexagon 181">
            <a:extLst>
              <a:ext uri="{FF2B5EF4-FFF2-40B4-BE49-F238E27FC236}">
                <a16:creationId xmlns:a16="http://schemas.microsoft.com/office/drawing/2014/main" id="{ECE5F052-EE36-4190-AF3D-272704891586}"/>
              </a:ext>
            </a:extLst>
          </p:cNvPr>
          <p:cNvSpPr/>
          <p:nvPr/>
        </p:nvSpPr>
        <p:spPr>
          <a:xfrm>
            <a:off x="8428334" y="223741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Hexagon 182">
            <a:extLst>
              <a:ext uri="{FF2B5EF4-FFF2-40B4-BE49-F238E27FC236}">
                <a16:creationId xmlns:a16="http://schemas.microsoft.com/office/drawing/2014/main" id="{E8C47202-668D-485F-A2AA-A01FFA998728}"/>
              </a:ext>
            </a:extLst>
          </p:cNvPr>
          <p:cNvSpPr/>
          <p:nvPr/>
        </p:nvSpPr>
        <p:spPr>
          <a:xfrm>
            <a:off x="8415908" y="283639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F7E63AA-5C62-4312-8BDB-80624CF1E6FA}"/>
              </a:ext>
            </a:extLst>
          </p:cNvPr>
          <p:cNvGrpSpPr/>
          <p:nvPr/>
        </p:nvGrpSpPr>
        <p:grpSpPr>
          <a:xfrm>
            <a:off x="7425248" y="3135879"/>
            <a:ext cx="1679860" cy="1802941"/>
            <a:chOff x="2731165" y="3448587"/>
            <a:chExt cx="1679860" cy="1802941"/>
          </a:xfrm>
        </p:grpSpPr>
        <p:sp>
          <p:nvSpPr>
            <p:cNvPr id="185" name="Hexagon 184">
              <a:extLst>
                <a:ext uri="{FF2B5EF4-FFF2-40B4-BE49-F238E27FC236}">
                  <a16:creationId xmlns:a16="http://schemas.microsoft.com/office/drawing/2014/main" id="{874B3002-D60F-4415-BB7B-A712010E0EF5}"/>
                </a:ext>
              </a:extLst>
            </p:cNvPr>
            <p:cNvSpPr/>
            <p:nvPr/>
          </p:nvSpPr>
          <p:spPr>
            <a:xfrm>
              <a:off x="3227138" y="4047564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id="{D17B0D03-CA50-4F4D-ABE3-CBCB7BE9A962}"/>
                </a:ext>
              </a:extLst>
            </p:cNvPr>
            <p:cNvSpPr/>
            <p:nvPr/>
          </p:nvSpPr>
          <p:spPr>
            <a:xfrm>
              <a:off x="3227137" y="344858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>
              <a:extLst>
                <a:ext uri="{FF2B5EF4-FFF2-40B4-BE49-F238E27FC236}">
                  <a16:creationId xmlns:a16="http://schemas.microsoft.com/office/drawing/2014/main" id="{7ABC66EE-DC35-4541-BBDA-D1B9B545ECDE}"/>
                </a:ext>
              </a:extLst>
            </p:cNvPr>
            <p:cNvSpPr/>
            <p:nvPr/>
          </p:nvSpPr>
          <p:spPr>
            <a:xfrm>
              <a:off x="3216792" y="46525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BF006764-9304-43ED-A486-50D25908B785}"/>
                </a:ext>
              </a:extLst>
            </p:cNvPr>
            <p:cNvSpPr/>
            <p:nvPr/>
          </p:nvSpPr>
          <p:spPr>
            <a:xfrm>
              <a:off x="3718566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id="{344374DE-4F28-4B30-9AF4-6DCBE367DD95}"/>
                </a:ext>
              </a:extLst>
            </p:cNvPr>
            <p:cNvSpPr/>
            <p:nvPr/>
          </p:nvSpPr>
          <p:spPr>
            <a:xfrm>
              <a:off x="3712539" y="4356067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id="{AFA3E9AA-DCED-43F9-944B-CE36E4F0A036}"/>
                </a:ext>
              </a:extLst>
            </p:cNvPr>
            <p:cNvSpPr/>
            <p:nvPr/>
          </p:nvSpPr>
          <p:spPr>
            <a:xfrm>
              <a:off x="2743591" y="3748075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id="{F1E62606-80CE-40BD-BF8B-5AA2991FAB91}"/>
                </a:ext>
              </a:extLst>
            </p:cNvPr>
            <p:cNvSpPr/>
            <p:nvPr/>
          </p:nvSpPr>
          <p:spPr>
            <a:xfrm>
              <a:off x="2731165" y="4347051"/>
              <a:ext cx="692459" cy="598977"/>
            </a:xfrm>
            <a:prstGeom prst="hexagon">
              <a:avLst>
                <a:gd name="adj" fmla="val 33081"/>
                <a:gd name="vf" fmla="val 115470"/>
              </a:avLst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Hexagon 192">
            <a:extLst>
              <a:ext uri="{FF2B5EF4-FFF2-40B4-BE49-F238E27FC236}">
                <a16:creationId xmlns:a16="http://schemas.microsoft.com/office/drawing/2014/main" id="{8EF80264-CF98-42A7-B6A6-B843B4F36A88}"/>
              </a:ext>
            </a:extLst>
          </p:cNvPr>
          <p:cNvSpPr/>
          <p:nvPr/>
        </p:nvSpPr>
        <p:spPr>
          <a:xfrm>
            <a:off x="8888942" y="494903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Hexagon 193">
            <a:extLst>
              <a:ext uri="{FF2B5EF4-FFF2-40B4-BE49-F238E27FC236}">
                <a16:creationId xmlns:a16="http://schemas.microsoft.com/office/drawing/2014/main" id="{14ECEC67-6427-41FA-A1FA-048FF3B76CBB}"/>
              </a:ext>
            </a:extLst>
          </p:cNvPr>
          <p:cNvSpPr/>
          <p:nvPr/>
        </p:nvSpPr>
        <p:spPr>
          <a:xfrm>
            <a:off x="8888941" y="435005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Hexagon 194">
            <a:extLst>
              <a:ext uri="{FF2B5EF4-FFF2-40B4-BE49-F238E27FC236}">
                <a16:creationId xmlns:a16="http://schemas.microsoft.com/office/drawing/2014/main" id="{A941D84A-BAC5-4B71-8285-2A666FEAB6A6}"/>
              </a:ext>
            </a:extLst>
          </p:cNvPr>
          <p:cNvSpPr/>
          <p:nvPr/>
        </p:nvSpPr>
        <p:spPr>
          <a:xfrm>
            <a:off x="8878596" y="55540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Hexagon 195">
            <a:extLst>
              <a:ext uri="{FF2B5EF4-FFF2-40B4-BE49-F238E27FC236}">
                <a16:creationId xmlns:a16="http://schemas.microsoft.com/office/drawing/2014/main" id="{A3C9D95D-0E5D-49A0-B5B6-392931C058C6}"/>
              </a:ext>
            </a:extLst>
          </p:cNvPr>
          <p:cNvSpPr/>
          <p:nvPr/>
        </p:nvSpPr>
        <p:spPr>
          <a:xfrm>
            <a:off x="9380370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Hexagon 196">
            <a:extLst>
              <a:ext uri="{FF2B5EF4-FFF2-40B4-BE49-F238E27FC236}">
                <a16:creationId xmlns:a16="http://schemas.microsoft.com/office/drawing/2014/main" id="{AA7EA8FD-EBF8-4EFA-9905-DEADFC8017A5}"/>
              </a:ext>
            </a:extLst>
          </p:cNvPr>
          <p:cNvSpPr/>
          <p:nvPr/>
        </p:nvSpPr>
        <p:spPr>
          <a:xfrm>
            <a:off x="9374343" y="525753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Hexagon 197">
            <a:extLst>
              <a:ext uri="{FF2B5EF4-FFF2-40B4-BE49-F238E27FC236}">
                <a16:creationId xmlns:a16="http://schemas.microsoft.com/office/drawing/2014/main" id="{C14FEF89-3674-42D0-B67B-09CCC27AD875}"/>
              </a:ext>
            </a:extLst>
          </p:cNvPr>
          <p:cNvSpPr/>
          <p:nvPr/>
        </p:nvSpPr>
        <p:spPr>
          <a:xfrm>
            <a:off x="8405395" y="464954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Hexagon 198">
            <a:extLst>
              <a:ext uri="{FF2B5EF4-FFF2-40B4-BE49-F238E27FC236}">
                <a16:creationId xmlns:a16="http://schemas.microsoft.com/office/drawing/2014/main" id="{BAC971FB-A57C-44DC-957C-030AFEE62E73}"/>
              </a:ext>
            </a:extLst>
          </p:cNvPr>
          <p:cNvSpPr/>
          <p:nvPr/>
        </p:nvSpPr>
        <p:spPr>
          <a:xfrm>
            <a:off x="8392969" y="524852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Hexagon 200">
            <a:extLst>
              <a:ext uri="{FF2B5EF4-FFF2-40B4-BE49-F238E27FC236}">
                <a16:creationId xmlns:a16="http://schemas.microsoft.com/office/drawing/2014/main" id="{45309788-DB11-45BA-8B21-E11151ECDA45}"/>
              </a:ext>
            </a:extLst>
          </p:cNvPr>
          <p:cNvSpPr/>
          <p:nvPr/>
        </p:nvSpPr>
        <p:spPr>
          <a:xfrm>
            <a:off x="9883969" y="3754084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Hexagon 201">
            <a:extLst>
              <a:ext uri="{FF2B5EF4-FFF2-40B4-BE49-F238E27FC236}">
                <a16:creationId xmlns:a16="http://schemas.microsoft.com/office/drawing/2014/main" id="{47DA0254-8AC9-4EA1-96B9-26E9625A9A90}"/>
              </a:ext>
            </a:extLst>
          </p:cNvPr>
          <p:cNvSpPr/>
          <p:nvPr/>
        </p:nvSpPr>
        <p:spPr>
          <a:xfrm>
            <a:off x="9883968" y="315510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Hexagon 202">
            <a:extLst>
              <a:ext uri="{FF2B5EF4-FFF2-40B4-BE49-F238E27FC236}">
                <a16:creationId xmlns:a16="http://schemas.microsoft.com/office/drawing/2014/main" id="{37509314-FB2C-4A59-8F56-3A0EA8D554F6}"/>
              </a:ext>
            </a:extLst>
          </p:cNvPr>
          <p:cNvSpPr/>
          <p:nvPr/>
        </p:nvSpPr>
        <p:spPr>
          <a:xfrm>
            <a:off x="9873623" y="43590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Hexagon 203">
            <a:extLst>
              <a:ext uri="{FF2B5EF4-FFF2-40B4-BE49-F238E27FC236}">
                <a16:creationId xmlns:a16="http://schemas.microsoft.com/office/drawing/2014/main" id="{7815838C-91C5-4E38-A1C3-9C2427698D0D}"/>
              </a:ext>
            </a:extLst>
          </p:cNvPr>
          <p:cNvSpPr/>
          <p:nvPr/>
        </p:nvSpPr>
        <p:spPr>
          <a:xfrm>
            <a:off x="10375397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Hexagon 204">
            <a:extLst>
              <a:ext uri="{FF2B5EF4-FFF2-40B4-BE49-F238E27FC236}">
                <a16:creationId xmlns:a16="http://schemas.microsoft.com/office/drawing/2014/main" id="{F8660E86-FD5C-47CA-92B5-F80A5271F233}"/>
              </a:ext>
            </a:extLst>
          </p:cNvPr>
          <p:cNvSpPr/>
          <p:nvPr/>
        </p:nvSpPr>
        <p:spPr>
          <a:xfrm>
            <a:off x="10369370" y="4062587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Hexagon 205">
            <a:extLst>
              <a:ext uri="{FF2B5EF4-FFF2-40B4-BE49-F238E27FC236}">
                <a16:creationId xmlns:a16="http://schemas.microsoft.com/office/drawing/2014/main" id="{CA83F406-0581-4482-8B14-4D9F81BAD4DD}"/>
              </a:ext>
            </a:extLst>
          </p:cNvPr>
          <p:cNvSpPr/>
          <p:nvPr/>
        </p:nvSpPr>
        <p:spPr>
          <a:xfrm>
            <a:off x="9400422" y="3454595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Hexagon 206">
            <a:extLst>
              <a:ext uri="{FF2B5EF4-FFF2-40B4-BE49-F238E27FC236}">
                <a16:creationId xmlns:a16="http://schemas.microsoft.com/office/drawing/2014/main" id="{9FF0E6AB-1419-428F-8331-BBA3E5B44753}"/>
              </a:ext>
            </a:extLst>
          </p:cNvPr>
          <p:cNvSpPr/>
          <p:nvPr/>
        </p:nvSpPr>
        <p:spPr>
          <a:xfrm>
            <a:off x="9387996" y="4053571"/>
            <a:ext cx="692459" cy="598977"/>
          </a:xfrm>
          <a:prstGeom prst="hexagon">
            <a:avLst>
              <a:gd name="adj" fmla="val 33081"/>
              <a:gd name="vf" fmla="val 11547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86510A3-8936-45D7-8ECF-7A5F8A493A6C}"/>
              </a:ext>
            </a:extLst>
          </p:cNvPr>
          <p:cNvSpPr txBox="1"/>
          <p:nvPr/>
        </p:nvSpPr>
        <p:spPr>
          <a:xfrm>
            <a:off x="6843274" y="610215"/>
            <a:ext cx="3138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Hexagonal lattice 1 overlaid on capture locations (left), idealized (right)</a:t>
            </a:r>
          </a:p>
        </p:txBody>
      </p:sp>
    </p:spTree>
    <p:extLst>
      <p:ext uri="{BB962C8B-B14F-4D97-AF65-F5344CB8AC3E}">
        <p14:creationId xmlns:p14="http://schemas.microsoft.com/office/powerpoint/2010/main" val="2478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B28A09-D00A-4493-B33E-40D04CE3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143"/>
            <a:ext cx="6219048" cy="58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CA1E-942C-4F52-8124-5343D126D34A}"/>
              </a:ext>
            </a:extLst>
          </p:cNvPr>
          <p:cNvSpPr txBox="1"/>
          <p:nvPr/>
        </p:nvSpPr>
        <p:spPr>
          <a:xfrm>
            <a:off x="7759083" y="2707689"/>
            <a:ext cx="234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actual states</a:t>
            </a:r>
          </a:p>
        </p:txBody>
      </p:sp>
    </p:spTree>
    <p:extLst>
      <p:ext uri="{BB962C8B-B14F-4D97-AF65-F5344CB8AC3E}">
        <p14:creationId xmlns:p14="http://schemas.microsoft.com/office/powerpoint/2010/main" val="190306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E185A-37C3-44AD-AB5B-53524F2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738"/>
            <a:ext cx="12192000" cy="57692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5662CD6-0D23-4324-B182-02906B0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Single-cell resolution expression (Y1, Y2)</a:t>
            </a:r>
          </a:p>
        </p:txBody>
      </p:sp>
    </p:spTree>
    <p:extLst>
      <p:ext uri="{BB962C8B-B14F-4D97-AF65-F5344CB8AC3E}">
        <p14:creationId xmlns:p14="http://schemas.microsoft.com/office/powerpoint/2010/main" val="354421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B0079-5BBC-44F9-99A5-78502105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250"/>
            <a:ext cx="12192000" cy="54797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425DAD-2925-4E25-81C7-818655AD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expression (Y1, Y2)</a:t>
            </a:r>
          </a:p>
        </p:txBody>
      </p:sp>
    </p:spTree>
    <p:extLst>
      <p:ext uri="{BB962C8B-B14F-4D97-AF65-F5344CB8AC3E}">
        <p14:creationId xmlns:p14="http://schemas.microsoft.com/office/powerpoint/2010/main" val="5235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5BF-2EE7-45D6-B5BD-F7DBA82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Left: actual, right: predicted(without deconvolution)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0047B-4602-4C52-B14B-876F0EDB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761"/>
            <a:ext cx="12192000" cy="55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0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9148-A825-4DEA-B000-0B91022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Left: actual, right: predicted (deconvolution)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ABB00-6190-4808-9F08-5016C15A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003"/>
            <a:ext cx="12192000" cy="55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0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C02-7B76-4F93-9E86-DB2D1792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Deconvolution prediction accuracy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6B47F5-2669-4C65-BD52-8A051098B9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Accuracy: 96.3%</a:t>
            </a:r>
          </a:p>
          <a:p>
            <a:r>
              <a:rPr lang="en-US" dirty="0"/>
              <a:t>State 2</a:t>
            </a:r>
          </a:p>
          <a:p>
            <a:pPr lvl="1"/>
            <a:r>
              <a:rPr lang="en-US" dirty="0"/>
              <a:t>Sensitivity: 86.7%</a:t>
            </a:r>
          </a:p>
          <a:p>
            <a:pPr lvl="1"/>
            <a:r>
              <a:rPr lang="en-US" dirty="0"/>
              <a:t>Specificity: 97.9%</a:t>
            </a:r>
          </a:p>
          <a:p>
            <a:r>
              <a:rPr lang="en-US" dirty="0"/>
              <a:t>State 3</a:t>
            </a:r>
          </a:p>
          <a:p>
            <a:pPr lvl="1"/>
            <a:r>
              <a:rPr lang="en-US" dirty="0"/>
              <a:t>Sensitivity: 96.3%</a:t>
            </a:r>
          </a:p>
          <a:p>
            <a:pPr lvl="1"/>
            <a:r>
              <a:rPr lang="en-US" dirty="0"/>
              <a:t>Specificity: 99.3%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DC10CD-57D5-4C8A-98EB-ED6CB8959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55657"/>
              </p:ext>
            </p:extLst>
          </p:nvPr>
        </p:nvGraphicFramePr>
        <p:xfrm>
          <a:off x="1424126" y="1973363"/>
          <a:ext cx="37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39144575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52613026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7447434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8278262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61831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982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632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6112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861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4742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F2ABA8F-E1B4-41D2-9D61-AA539C6F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31991"/>
              </p:ext>
            </p:extLst>
          </p:nvPr>
        </p:nvGraphicFramePr>
        <p:xfrm>
          <a:off x="1424126" y="4034270"/>
          <a:ext cx="37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39144575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52613026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7447434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8278262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61831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982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632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6112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861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4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3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AC02-7B76-4F93-9E86-DB2D1792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deconvolution prediction accuracy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6B47F5-2669-4C65-BD52-8A051098B9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Accuracy: 93.9%</a:t>
            </a:r>
          </a:p>
          <a:p>
            <a:r>
              <a:rPr lang="en-US" dirty="0"/>
              <a:t>State 2</a:t>
            </a:r>
          </a:p>
          <a:p>
            <a:pPr lvl="1"/>
            <a:r>
              <a:rPr lang="en-US" dirty="0"/>
              <a:t>Sensitivity: 89.9%</a:t>
            </a:r>
          </a:p>
          <a:p>
            <a:pPr lvl="1"/>
            <a:r>
              <a:rPr lang="en-US" dirty="0"/>
              <a:t>Specificity: 96.2%</a:t>
            </a:r>
          </a:p>
          <a:p>
            <a:r>
              <a:rPr lang="en-US" dirty="0"/>
              <a:t>State 3</a:t>
            </a:r>
          </a:p>
          <a:p>
            <a:pPr lvl="1"/>
            <a:r>
              <a:rPr lang="en-US" dirty="0"/>
              <a:t>Sensitivity: 89.6%</a:t>
            </a:r>
          </a:p>
          <a:p>
            <a:pPr lvl="1"/>
            <a:r>
              <a:rPr lang="en-US" dirty="0"/>
              <a:t>Specificity: 98.6%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DC10CD-57D5-4C8A-98EB-ED6CB8959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65510"/>
              </p:ext>
            </p:extLst>
          </p:nvPr>
        </p:nvGraphicFramePr>
        <p:xfrm>
          <a:off x="1424126" y="1973363"/>
          <a:ext cx="37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39144575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52613026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7447434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8278262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61831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982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632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6112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861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4742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F2ABA8F-E1B4-41D2-9D61-AA539C6F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6680"/>
              </p:ext>
            </p:extLst>
          </p:nvPr>
        </p:nvGraphicFramePr>
        <p:xfrm>
          <a:off x="1424126" y="4034270"/>
          <a:ext cx="37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39144575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52613026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7447434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8278262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618315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982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632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6112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8610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4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2990</TotalTime>
  <Words>249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3/17</vt:lpstr>
      <vt:lpstr>PowerPoint Presentation</vt:lpstr>
      <vt:lpstr>PowerPoint Presentation</vt:lpstr>
      <vt:lpstr>Single-cell resolution expression (Y1, Y2)</vt:lpstr>
      <vt:lpstr>Pooled expression (Y1, Y2)</vt:lpstr>
      <vt:lpstr>Left: actual, right: predicted(without deconvolution)</vt:lpstr>
      <vt:lpstr>Left: actual, right: predicted (deconvolution)</vt:lpstr>
      <vt:lpstr>Deconvolution prediction accuracy</vt:lpstr>
      <vt:lpstr>Without deconvolution prediction accuracy</vt:lpstr>
      <vt:lpstr>ROC curves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3/2</dc:title>
  <dc:creator>Zhao, Edward</dc:creator>
  <cp:lastModifiedBy>Edward Zhao</cp:lastModifiedBy>
  <cp:revision>45</cp:revision>
  <dcterms:created xsi:type="dcterms:W3CDTF">2020-03-02T01:23:07Z</dcterms:created>
  <dcterms:modified xsi:type="dcterms:W3CDTF">2020-03-24T01:06:13Z</dcterms:modified>
</cp:coreProperties>
</file>