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>
        <p:scale>
          <a:sx n="125" d="100"/>
          <a:sy n="125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2A08-E23C-4AD3-8102-95227A164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5E901-8C18-41EC-923A-678A71E1E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9282D-3990-4DD2-903F-CA1D7C84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521-9127-4197-B0D7-D5F3AA5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0641-D1BE-4B68-914F-044D7636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F142-AFD0-4F9D-81EC-C0CE71F7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15A59-A797-4F94-8D65-E1B7A11D2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64AA-A3F1-4C20-A01C-4F8A6501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BC11-0D77-49E9-9D58-1EFC3611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8779-81FA-4954-981A-ADDEE761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6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6A4BE-062A-4D45-9FF1-B0F0DB63B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9EE7E-77A9-44DA-B48C-34643286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E1A0-9ED8-4FAD-8BA6-F59E8584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C21E-24EE-45E6-964C-3963B22F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9637-2030-4FF4-A1FF-DB503D4C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7E7-E306-4C38-9CBA-782F2D18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B311-CE2D-4F78-B06C-187B5C05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9CBF-EC03-4900-99D1-0CE8AABC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EB6F-DD5B-412D-A834-18DDF961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7548-D9F0-48DE-A783-D9493D78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3F4F-DA97-4D1C-98E9-207550E8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7899-7E82-409F-8BB9-DEE934459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8B94-86E8-4EE1-B826-28ACDA85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49A4-C59F-4073-B01F-9FE4D9CB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38C4-5F9B-48A9-9C90-9A8CB63F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2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C174-B097-4B07-9AA7-05FC1CBA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3DB5-BCFB-4908-9049-C0A25BE83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4BC82-6000-4692-AA05-E9061A5F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E6BF-2101-4908-BA12-91334C31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DB8B-62D3-4E13-A20B-446D68B1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7A5CB-6D6B-4263-8C3B-1E25934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D1A1-00DE-4F47-922C-B508AEE0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5AC4-498F-4188-BE9F-F677CCD0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45D2E-5A81-40B2-99CF-9490EB3DA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DBCEA-99AA-46A9-AFC7-F6F8246A0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D0DB-0AA9-460D-ADEA-ED63F1068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388B9-0850-4C47-B5E8-FE4686F1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F74CC-7772-4750-A1C8-6582894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6A21F-26EC-4F43-9BDD-6AA3934C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489B-FDBE-4696-A1FB-4C8DDD81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40938-F839-4E39-81C7-849D0FEA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68E43-FCE0-4E78-97B2-85BDB84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6CE3-E216-444A-940B-3E006A7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90BC8-911B-43B5-92F6-CABCE95A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1FC34-5CFF-4BAA-B1A3-08BB09B6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B2D5-A085-483D-9502-9876DDD2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DE38-BA28-476F-AD10-24F357A7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77C1-4C17-4CD4-86B9-44D89BC4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E3483-BE35-4D38-BEB1-174D0DA6C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8196-1325-446A-85BE-5996EBF6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1B32-B6E0-417B-B823-6A7BEE51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8A9C-8ACB-4F36-9241-DD7DF011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3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B358-5FA1-4AC6-B07F-383B79A6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07898-402F-4F15-B974-0309B34A6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34D18-7B19-4369-81A6-899877B21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C55B0-B6E7-4669-8F37-9A038E0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681E4-7399-4C91-BD60-5268AF29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50174-EA7A-43B8-8E06-A86C0584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11248-0B6C-4C90-963F-CD7D4D07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9A358-635B-42B5-AED6-E567C9D6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7F0C-9827-49B0-B1BE-FF6E2E1A9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4EF7-E92F-427F-AFC0-C6538CB0B4B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AFCF-9260-4401-8BE0-CD9DFC6C6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E082-E03F-4C61-AF8F-1A0D1CB9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0F71-C621-4864-9760-36FBC7110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 size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BE785-7CFC-4128-93C0-EDB88F9DA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5-12</a:t>
            </a:r>
          </a:p>
        </p:txBody>
      </p:sp>
    </p:spTree>
    <p:extLst>
      <p:ext uri="{BB962C8B-B14F-4D97-AF65-F5344CB8AC3E}">
        <p14:creationId xmlns:p14="http://schemas.microsoft.com/office/powerpoint/2010/main" val="427067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35F5-68F1-417D-8879-F386403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VISIUM data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B57EE4-B104-4AF1-B0EF-4081C1C80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annotation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C9AB1C-36E0-46BD-8B23-5ECAB1607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30296" y="1681163"/>
            <a:ext cx="5183188" cy="823912"/>
          </a:xfrm>
        </p:spPr>
        <p:txBody>
          <a:bodyPr/>
          <a:lstStyle/>
          <a:p>
            <a:r>
              <a:rPr lang="en-US" dirty="0"/>
              <a:t>Unsupervised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F001B-B405-45AE-AA1B-B30DE6814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180" y="2558642"/>
            <a:ext cx="1288850" cy="2783704"/>
          </a:xfrm>
          <a:prstGeom prst="rect">
            <a:avLst/>
          </a:prstGeom>
        </p:spPr>
      </p:pic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76FD6356-26D3-4166-B1C6-8B12A21926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8274" b="2335"/>
          <a:stretch/>
        </p:blipFill>
        <p:spPr>
          <a:xfrm>
            <a:off x="836612" y="2505075"/>
            <a:ext cx="3305626" cy="3684588"/>
          </a:xfrm>
          <a:prstGeom prst="rect">
            <a:avLst/>
          </a:prstGeom>
        </p:spPr>
      </p:pic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AF7178C1-640C-4AF0-B95B-346047BD3A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51745" b="2335"/>
          <a:stretch/>
        </p:blipFill>
        <p:spPr>
          <a:xfrm>
            <a:off x="4630296" y="2505075"/>
            <a:ext cx="3083807" cy="3684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80EC7A-34A2-4DFB-8BC8-4290C3396BFF}"/>
              </a:ext>
            </a:extLst>
          </p:cNvPr>
          <p:cNvSpPr/>
          <p:nvPr/>
        </p:nvSpPr>
        <p:spPr>
          <a:xfrm>
            <a:off x="6611748" y="6021388"/>
            <a:ext cx="1022350" cy="3365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006A46-B645-42A5-A49B-E2C86806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mixture model BIC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Mclust</a:t>
            </a:r>
            <a:r>
              <a:rPr lang="en-US" dirty="0"/>
              <a:t>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887EF7-BDB4-437B-9061-25830D413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49" y="1825625"/>
            <a:ext cx="95259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5096-A0B0-45C9-90BF-7DA2AA85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mixture model ICL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mclustICL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B08BB-F400-443F-8B3D-4935E29B6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043" y="1825625"/>
            <a:ext cx="95939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2F3-7F08-4606-A37D-318AB2CA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mixture model ICL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mclustICL</a:t>
            </a:r>
            <a:r>
              <a:rPr lang="en-US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BDD293-0BBC-436C-A260-B144690F6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043" y="1825625"/>
            <a:ext cx="95939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FFC1-9119-445F-AB26-1E63EFA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6FD7B-D4E7-4D53-8AF0-D3AEEFE9E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0" dirty="0"/>
                  <a:t>For </a:t>
                </a:r>
                <a:r>
                  <a:rPr lang="en-US" b="0" i="1" dirty="0"/>
                  <a:t>n</a:t>
                </a:r>
                <a:r>
                  <a:rPr lang="en-US" b="0" dirty="0"/>
                  <a:t> observations of </a:t>
                </a:r>
                <a:r>
                  <a:rPr lang="en-US" i="1" dirty="0"/>
                  <a:t>d</a:t>
                </a:r>
                <a:r>
                  <a:rPr lang="en-US" b="0" dirty="0"/>
                  <a:t>-dimensional data grouped into </a:t>
                </a:r>
                <a:r>
                  <a:rPr lang="en-US" b="0" i="1" dirty="0"/>
                  <a:t>q</a:t>
                </a:r>
                <a:r>
                  <a:rPr lang="en-US" b="0" dirty="0"/>
                  <a:t> clusters</a:t>
                </a:r>
              </a:p>
              <a:p>
                <a:r>
                  <a:rPr lang="en-US" b="0" dirty="0"/>
                  <a:t>Pseudo-log-likelihood: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BIC-penalized pseudo-log-likelihood: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Integrated complete likelihood: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ICL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BIC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6FD7B-D4E7-4D53-8AF0-D3AEEFE9E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99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1215-2ADC-4473-B531-06D1A646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Pseudo-log-likelihood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F0D8D-D315-4719-AE0E-1DD7D7161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49" y="1825625"/>
            <a:ext cx="95259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7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33D3-F2C6-4F72-9B36-6F9EB1B9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BIC-penalized pseudo-log-likelihood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D9970-23D3-4D88-9433-34A261DBF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49" y="1825625"/>
            <a:ext cx="95259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6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3507CCF-049B-4449-A15F-2BDED0DF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5018636" cy="43513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DB0CBA-34DC-4538-B054-5DB4391D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clustering: 9 vs. 16 vs. 30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51A830-9FAE-486B-8F59-87F5F09C32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931"/>
          <a:stretch/>
        </p:blipFill>
        <p:spPr>
          <a:xfrm>
            <a:off x="4347518" y="1825625"/>
            <a:ext cx="4470088" cy="435133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EA10B5-A3BB-4365-AB70-9056E92975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6838" r="16702"/>
          <a:stretch/>
        </p:blipFill>
        <p:spPr>
          <a:xfrm>
            <a:off x="8070209" y="1825625"/>
            <a:ext cx="3837264" cy="4351338"/>
          </a:xfrm>
          <a:prstGeom prst="rect">
            <a:avLst/>
          </a:prstGeom>
        </p:spPr>
      </p:pic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1F8BF2FD-E918-4B73-8832-67AA757A54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745" b="10464"/>
          <a:stretch/>
        </p:blipFill>
        <p:spPr>
          <a:xfrm>
            <a:off x="10415204" y="0"/>
            <a:ext cx="1776796" cy="1946246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6073556C-5225-4CDC-936F-904502A7CB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274" b="2335"/>
          <a:stretch/>
        </p:blipFill>
        <p:spPr>
          <a:xfrm>
            <a:off x="8724682" y="0"/>
            <a:ext cx="163785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0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87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Cluster size selection</vt:lpstr>
      <vt:lpstr>Breast cancer VISIUM data</vt:lpstr>
      <vt:lpstr>Finite mixture model BIC (Mclust)</vt:lpstr>
      <vt:lpstr>Finite mixture model ICL (mclustICL)</vt:lpstr>
      <vt:lpstr>Finite mixture model ICL (mclustICL)</vt:lpstr>
      <vt:lpstr>Pseudolikelihood</vt:lpstr>
      <vt:lpstr>Pseudo-log-likelihood</vt:lpstr>
      <vt:lpstr>BIC-penalized pseudo-log-likelihood</vt:lpstr>
      <vt:lpstr>Spatial clustering: 9 vs. 16 vs. 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size selection</dc:title>
  <dc:creator>Edward Zhao</dc:creator>
  <cp:lastModifiedBy>Edward Zhao</cp:lastModifiedBy>
  <cp:revision>12</cp:revision>
  <dcterms:created xsi:type="dcterms:W3CDTF">2020-05-12T22:42:26Z</dcterms:created>
  <dcterms:modified xsi:type="dcterms:W3CDTF">2020-05-14T23:29:07Z</dcterms:modified>
</cp:coreProperties>
</file>