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60" r:id="rId5"/>
    <p:sldId id="262" r:id="rId6"/>
    <p:sldId id="263" r:id="rId7"/>
    <p:sldId id="264" r:id="rId8"/>
    <p:sldId id="265" r:id="rId9"/>
    <p:sldId id="273" r:id="rId10"/>
    <p:sldId id="266" r:id="rId11"/>
    <p:sldId id="284" r:id="rId12"/>
    <p:sldId id="285" r:id="rId13"/>
    <p:sldId id="286" r:id="rId14"/>
    <p:sldId id="270" r:id="rId15"/>
    <p:sldId id="282" r:id="rId16"/>
    <p:sldId id="283" r:id="rId17"/>
    <p:sldId id="277" r:id="rId18"/>
    <p:sldId id="274" r:id="rId19"/>
    <p:sldId id="278" r:id="rId20"/>
    <p:sldId id="287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8B0E12"/>
    <a:srgbClr val="F49093"/>
    <a:srgbClr val="EE595D"/>
    <a:srgbClr val="969696"/>
    <a:srgbClr val="F83529"/>
    <a:srgbClr val="3F3F3F"/>
    <a:srgbClr val="BA1318"/>
    <a:srgbClr val="ED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B6-4BBD-9CB9-039A2CA1FF3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B6-4BBD-9CB9-039A2CA1FF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B6-4BBD-9CB9-039A2CA1FF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B6-4BBD-9CB9-039A2CA1FF3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B6-4BBD-9CB9-039A2CA1F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F83529">
                <a:lumMod val="7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83529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A0-44CF-A279-E0939FCD3E94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A0-44CF-A279-E0939FCD3E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Frequency of Service</c:v>
                </c:pt>
                <c:pt idx="1">
                  <c:v>Reliability</c:v>
                </c:pt>
                <c:pt idx="2">
                  <c:v>Ease of Use</c:v>
                </c:pt>
                <c:pt idx="3">
                  <c:v>Features</c:v>
                </c:pt>
                <c:pt idx="4">
                  <c:v>Overall Equipment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6.87</c:v>
                </c:pt>
                <c:pt idx="1">
                  <c:v>7.61</c:v>
                </c:pt>
                <c:pt idx="2">
                  <c:v>7.76</c:v>
                </c:pt>
                <c:pt idx="3">
                  <c:v>8.0299999999999994</c:v>
                </c:pt>
                <c:pt idx="4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A0-44CF-A279-E0939FCD3E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1"/>
        <c:lblAlgn val="ctr"/>
        <c:lblOffset val="100"/>
        <c:noMultiLvlLbl val="0"/>
      </c:catAx>
      <c:valAx>
        <c:axId val="1019521071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8C0C04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C0C04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8-46EA-9F8E-1A77983836A1}"/>
              </c:ext>
            </c:extLst>
          </c:dPt>
          <c:dPt>
            <c:idx val="4"/>
            <c:invertIfNegative val="0"/>
            <c:bubble3D val="0"/>
            <c:spPr>
              <a:solidFill>
                <a:srgbClr val="F490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8-46EA-9F8E-1A77983836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Communications</c:v>
                </c:pt>
                <c:pt idx="1">
                  <c:v>Helpful Response</c:v>
                </c:pt>
                <c:pt idx="2">
                  <c:v>Expectation Setting</c:v>
                </c:pt>
                <c:pt idx="3">
                  <c:v>Understading Need</c:v>
                </c:pt>
                <c:pt idx="4">
                  <c:v>Overall Sales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6.11</c:v>
                </c:pt>
                <c:pt idx="1">
                  <c:v>6.14</c:v>
                </c:pt>
                <c:pt idx="2">
                  <c:v>6.72</c:v>
                </c:pt>
                <c:pt idx="3">
                  <c:v>6.97</c:v>
                </c:pt>
                <c:pt idx="4">
                  <c:v>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88-46EA-9F8E-1A77983836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E9292F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9292F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7-4F53-84FD-2A320941FBED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7-4F53-84FD-2A320941FB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Remote Support</c:v>
                </c:pt>
                <c:pt idx="1">
                  <c:v>Communication</c:v>
                </c:pt>
                <c:pt idx="2">
                  <c:v>Timeliness of Repair</c:v>
                </c:pt>
                <c:pt idx="3">
                  <c:v>Ease of Help</c:v>
                </c:pt>
                <c:pt idx="4">
                  <c:v>Overall Tech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6.77</c:v>
                </c:pt>
                <c:pt idx="1">
                  <c:v>6.9</c:v>
                </c:pt>
                <c:pt idx="2">
                  <c:v>7.06</c:v>
                </c:pt>
                <c:pt idx="3">
                  <c:v>7.25</c:v>
                </c:pt>
                <c:pt idx="4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17-4F53-84FD-2A320941FB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F83529">
                <a:lumMod val="7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83529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7A-45BA-B24D-49BC825171CB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7A-45BA-B24D-49BC825171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Ease of Help</c:v>
                </c:pt>
                <c:pt idx="1">
                  <c:v>Accuracy</c:v>
                </c:pt>
                <c:pt idx="2">
                  <c:v>Timeliness</c:v>
                </c:pt>
                <c:pt idx="3">
                  <c:v>Easy to understand</c:v>
                </c:pt>
                <c:pt idx="4">
                  <c:v>Overall Invoicing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3.43</c:v>
                </c:pt>
                <c:pt idx="1">
                  <c:v>6.14</c:v>
                </c:pt>
                <c:pt idx="2">
                  <c:v>6.41</c:v>
                </c:pt>
                <c:pt idx="3">
                  <c:v>6.85</c:v>
                </c:pt>
                <c:pt idx="4">
                  <c:v>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7A-45BA-B24D-49BC825171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8C0C04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C0C04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8-46EA-9F8E-1A77983836A1}"/>
              </c:ext>
            </c:extLst>
          </c:dPt>
          <c:dPt>
            <c:idx val="4"/>
            <c:invertIfNegative val="0"/>
            <c:bubble3D val="0"/>
            <c:spPr>
              <a:solidFill>
                <a:srgbClr val="F490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8-46EA-9F8E-1A77983836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Communications</c:v>
                </c:pt>
                <c:pt idx="1">
                  <c:v>Expectation Setting</c:v>
                </c:pt>
                <c:pt idx="2">
                  <c:v>Helpful Response</c:v>
                </c:pt>
                <c:pt idx="3">
                  <c:v>Understading Need</c:v>
                </c:pt>
                <c:pt idx="4">
                  <c:v>Overall Sales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6.12</c:v>
                </c:pt>
                <c:pt idx="1">
                  <c:v>6.49</c:v>
                </c:pt>
                <c:pt idx="2">
                  <c:v>6.58</c:v>
                </c:pt>
                <c:pt idx="3">
                  <c:v>6.94</c:v>
                </c:pt>
                <c:pt idx="4">
                  <c:v>6.34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88-46EA-9F8E-1A77983836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E9292F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9292F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7-4F53-84FD-2A320941FBED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7-4F53-84FD-2A320941FB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Communication</c:v>
                </c:pt>
                <c:pt idx="1">
                  <c:v>Timeliness of Repair</c:v>
                </c:pt>
                <c:pt idx="2">
                  <c:v>Remote Support</c:v>
                </c:pt>
                <c:pt idx="3">
                  <c:v>Ease of Help</c:v>
                </c:pt>
                <c:pt idx="4">
                  <c:v>Overall Tech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6.2</c:v>
                </c:pt>
                <c:pt idx="1">
                  <c:v>6.46</c:v>
                </c:pt>
                <c:pt idx="2">
                  <c:v>6.64</c:v>
                </c:pt>
                <c:pt idx="3">
                  <c:v>6.81</c:v>
                </c:pt>
                <c:pt idx="4">
                  <c:v>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17-4F53-84FD-2A320941FB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08570044645036"/>
          <c:y val="5.4126097922906152E-2"/>
          <c:w val="0.63891164738556816"/>
          <c:h val="0.812559424411373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F83529">
                <a:lumMod val="7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83529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7A-45BA-B24D-49BC825171CB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7A-45BA-B24D-49BC825171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Ease of Help</c:v>
                </c:pt>
                <c:pt idx="1">
                  <c:v>Accuracy</c:v>
                </c:pt>
                <c:pt idx="2">
                  <c:v>Timeliness</c:v>
                </c:pt>
                <c:pt idx="3">
                  <c:v>Easy to Understand</c:v>
                </c:pt>
                <c:pt idx="4">
                  <c:v>Overall Invoicing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5.22</c:v>
                </c:pt>
                <c:pt idx="1">
                  <c:v>5.34</c:v>
                </c:pt>
                <c:pt idx="2">
                  <c:v>5.8</c:v>
                </c:pt>
                <c:pt idx="3">
                  <c:v>6</c:v>
                </c:pt>
                <c:pt idx="4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7A-45BA-B24D-49BC825171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500" spc="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0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FA-4513-A2C8-D77F473BD45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FA-4513-A2C8-D77F473BD4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FA-4513-A2C8-D77F473BD4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FA-4513-A2C8-D77F473BD45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FA-4513-A2C8-D77F473BD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46-4D2A-828E-1C294B8BBBB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6-4D2A-828E-1C294B8BBB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46-4D2A-828E-1C294B8BBB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46-4D2A-828E-1C294B8BBBB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46-4D2A-828E-1C294B8BB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8C-4C5D-AA91-4A12D16D874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8C-4C5D-AA91-4A12D16D87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8C-4C5D-AA91-4A12D16D87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8C-4C5D-AA91-4A12D16D874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8C-4C5D-AA91-4A12D16D8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ED9E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62-4B9D-99E2-A89CFFC6A07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62-4B9D-99E2-A89CFFC6A0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62-4B9D-99E2-A89CFFC6A0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62-4B9D-99E2-A89CFFC6A07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62-4B9D-99E2-A89CFFC6A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EB1-AAC6-6E318C1B3A0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EB1-AAC6-6E318C1B3A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10-4EB1-AAC6-6E318C1B3A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10-4EB1-AAC6-6E318C1B3A0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10-4EB1-AAC6-6E318C1B3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4C-4505-A9A6-F52A4F9AEAC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4C-4505-A9A6-F52A4F9AEA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4C-4505-A9A6-F52A4F9AEA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4C-4505-A9A6-F52A4F9AEAC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4C-4505-A9A6-F52A4F9AE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4-4349-9F67-CAFA1465C22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64-4349-9F67-CAFA1465C2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64-4349-9F67-CAFA1465C2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64-4349-9F67-CAFA1465C22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64-4349-9F67-CAFA1465C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</c:v>
                </c:pt>
              </c:strCache>
            </c:strRef>
          </c:tx>
          <c:spPr>
            <a:solidFill>
              <a:srgbClr val="E9292F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9292F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77-4442-B016-5332F91FC6AA}"/>
              </c:ext>
            </c:extLst>
          </c:dPt>
          <c:dPt>
            <c:idx val="4"/>
            <c:invertIfNegative val="0"/>
            <c:bubble3D val="0"/>
            <c:spPr>
              <a:solidFill>
                <a:srgbClr val="BA1318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6E4-498D-B23B-5DAFB83E88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Roboto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Helpful Responsive</c:v>
                </c:pt>
                <c:pt idx="1">
                  <c:v>Communications</c:v>
                </c:pt>
                <c:pt idx="2">
                  <c:v>Expectation Setting</c:v>
                </c:pt>
                <c:pt idx="3">
                  <c:v>Understading Need</c:v>
                </c:pt>
                <c:pt idx="4">
                  <c:v>Overall Sales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6.8</c:v>
                </c:pt>
                <c:pt idx="1">
                  <c:v>6.86</c:v>
                </c:pt>
                <c:pt idx="2">
                  <c:v>7.16</c:v>
                </c:pt>
                <c:pt idx="3">
                  <c:v>7.36</c:v>
                </c:pt>
                <c:pt idx="4">
                  <c:v>6.26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7-4442-B016-5332F91FC6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19519375"/>
        <c:axId val="1019521071"/>
      </c:barChart>
      <c:catAx>
        <c:axId val="1019519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Roboto"/>
                <a:ea typeface="+mn-ea"/>
                <a:cs typeface="+mn-cs"/>
              </a:defRPr>
            </a:pPr>
            <a:endParaRPr lang="en-US"/>
          </a:p>
        </c:txPr>
        <c:crossAx val="1019521071"/>
        <c:crosses val="autoZero"/>
        <c:auto val="1"/>
        <c:lblAlgn val="ctr"/>
        <c:lblOffset val="100"/>
        <c:noMultiLvlLbl val="0"/>
      </c:catAx>
      <c:valAx>
        <c:axId val="101952107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937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0T17:49:06.504" idx="20">
    <p:pos x="1916" y="1866"/>
    <p:text>I worry if the far left box will read. (If there is enough contrast.  Can you check in the room?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E322-17FF-4388-9AB7-22E5EB01652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E5D0-3D63-4282-A830-9C7EBA6F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51390-96B2-439F-B8BD-731EC424CB1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A8568-920B-4337-8246-15B577FC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4F8-D05B-4D43-A77D-69CFFA91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B770-7172-4C6D-ADA2-C02F17BC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9123C6-94D4-417B-AB9B-C30EFBEE2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1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00E62B-8298-4F81-B0B2-06B48D567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0325" y="1076325"/>
            <a:ext cx="2368550" cy="42164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2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00E62B-8298-4F81-B0B2-06B48D567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064" y="1958339"/>
            <a:ext cx="4986655" cy="31115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263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E916CC3-1306-423F-BFDB-9E88CD32C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810" y="3119151"/>
            <a:ext cx="11422380" cy="3354039"/>
          </a:xfrm>
          <a:custGeom>
            <a:avLst/>
            <a:gdLst>
              <a:gd name="connsiteX0" fmla="*/ 0 w 11422380"/>
              <a:gd name="connsiteY0" fmla="*/ 0 h 3354039"/>
              <a:gd name="connsiteX1" fmla="*/ 11422380 w 11422380"/>
              <a:gd name="connsiteY1" fmla="*/ 0 h 3354039"/>
              <a:gd name="connsiteX2" fmla="*/ 11422380 w 11422380"/>
              <a:gd name="connsiteY2" fmla="*/ 416212 h 3354039"/>
              <a:gd name="connsiteX3" fmla="*/ 11422380 w 11422380"/>
              <a:gd name="connsiteY3" fmla="*/ 2339288 h 3354039"/>
              <a:gd name="connsiteX4" fmla="*/ 11422380 w 11422380"/>
              <a:gd name="connsiteY4" fmla="*/ 2339289 h 3354039"/>
              <a:gd name="connsiteX5" fmla="*/ 10407630 w 11422380"/>
              <a:gd name="connsiteY5" fmla="*/ 3354039 h 3354039"/>
              <a:gd name="connsiteX6" fmla="*/ 0 w 11422380"/>
              <a:gd name="connsiteY6" fmla="*/ 3354039 h 3354039"/>
              <a:gd name="connsiteX7" fmla="*/ 0 w 11422380"/>
              <a:gd name="connsiteY7" fmla="*/ 3354038 h 3354039"/>
              <a:gd name="connsiteX8" fmla="*/ 0 w 11422380"/>
              <a:gd name="connsiteY8" fmla="*/ 416212 h 335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22380" h="3354039">
                <a:moveTo>
                  <a:pt x="0" y="0"/>
                </a:moveTo>
                <a:lnTo>
                  <a:pt x="11422380" y="0"/>
                </a:lnTo>
                <a:lnTo>
                  <a:pt x="11422380" y="416212"/>
                </a:lnTo>
                <a:lnTo>
                  <a:pt x="11422380" y="2339288"/>
                </a:lnTo>
                <a:lnTo>
                  <a:pt x="11422380" y="2339289"/>
                </a:lnTo>
                <a:lnTo>
                  <a:pt x="10407630" y="3354039"/>
                </a:lnTo>
                <a:lnTo>
                  <a:pt x="0" y="3354039"/>
                </a:lnTo>
                <a:lnTo>
                  <a:pt x="0" y="3354038"/>
                </a:lnTo>
                <a:lnTo>
                  <a:pt x="0" y="4162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7C27B4-43C4-4FF7-9B08-2073EDA9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1B9D0A-C411-489E-BC04-DD92CFB0D3A5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7C27B4-43C4-4FF7-9B08-2073EDA9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1B9D0A-C411-489E-BC04-DD92CFB0D3A5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7B0CF0-99A8-4409-999C-8692F98FF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850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F41097-49D5-498D-8DB8-6A53D9A409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9744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16B80D-CB08-498B-84FB-780CBC1EFB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96403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B3742-FB1A-43E7-84B1-EFEE7CF9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96D92-21D5-42A3-939F-CA81A6F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56B5-46B1-4C3A-9429-4E13BE9E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96BC220-E565-41A6-92AD-8FF5E7E225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810" y="384809"/>
            <a:ext cx="11422380" cy="3497581"/>
          </a:xfrm>
          <a:custGeom>
            <a:avLst/>
            <a:gdLst>
              <a:gd name="connsiteX0" fmla="*/ 0 w 11422380"/>
              <a:gd name="connsiteY0" fmla="*/ 0 h 3497581"/>
              <a:gd name="connsiteX1" fmla="*/ 11422380 w 11422380"/>
              <a:gd name="connsiteY1" fmla="*/ 0 h 3497581"/>
              <a:gd name="connsiteX2" fmla="*/ 11422380 w 11422380"/>
              <a:gd name="connsiteY2" fmla="*/ 2482831 h 3497581"/>
              <a:gd name="connsiteX3" fmla="*/ 10407630 w 11422380"/>
              <a:gd name="connsiteY3" fmla="*/ 3497581 h 3497581"/>
              <a:gd name="connsiteX4" fmla="*/ 0 w 11422380"/>
              <a:gd name="connsiteY4" fmla="*/ 3497581 h 349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2380" h="3497581">
                <a:moveTo>
                  <a:pt x="0" y="0"/>
                </a:moveTo>
                <a:lnTo>
                  <a:pt x="11422380" y="0"/>
                </a:lnTo>
                <a:lnTo>
                  <a:pt x="11422380" y="2482831"/>
                </a:lnTo>
                <a:lnTo>
                  <a:pt x="10407630" y="3497581"/>
                </a:lnTo>
                <a:lnTo>
                  <a:pt x="0" y="34975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88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9F2FD7-31A6-4CD2-BEB7-AAB8BFCA56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4835" y="2031999"/>
            <a:ext cx="2560320" cy="3730625"/>
          </a:xfrm>
          <a:custGeom>
            <a:avLst/>
            <a:gdLst>
              <a:gd name="connsiteX0" fmla="*/ 0 w 2560320"/>
              <a:gd name="connsiteY0" fmla="*/ 0 h 3730625"/>
              <a:gd name="connsiteX1" fmla="*/ 2560320 w 2560320"/>
              <a:gd name="connsiteY1" fmla="*/ 0 h 3730625"/>
              <a:gd name="connsiteX2" fmla="*/ 2560320 w 2560320"/>
              <a:gd name="connsiteY2" fmla="*/ 3303896 h 3730625"/>
              <a:gd name="connsiteX3" fmla="*/ 2133591 w 2560320"/>
              <a:gd name="connsiteY3" fmla="*/ 3730625 h 3730625"/>
              <a:gd name="connsiteX4" fmla="*/ 0 w 2560320"/>
              <a:gd name="connsiteY4" fmla="*/ 3730625 h 37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3730625">
                <a:moveTo>
                  <a:pt x="0" y="0"/>
                </a:moveTo>
                <a:lnTo>
                  <a:pt x="2560320" y="0"/>
                </a:lnTo>
                <a:lnTo>
                  <a:pt x="2560320" y="3303896"/>
                </a:lnTo>
                <a:lnTo>
                  <a:pt x="2133591" y="3730625"/>
                </a:lnTo>
                <a:lnTo>
                  <a:pt x="0" y="3730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9766D-A4DC-49E4-81B5-B3690937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30E37-5C16-466C-845D-4A4B342645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ABEC6-2E04-4522-A2FD-866AB59E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73C081-9C69-451A-BE72-2A57EA8DE82C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C603785-B7BC-444C-83E4-9C24EE6B00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5450" y="2031999"/>
            <a:ext cx="2560320" cy="3730625"/>
          </a:xfrm>
          <a:custGeom>
            <a:avLst/>
            <a:gdLst>
              <a:gd name="connsiteX0" fmla="*/ 0 w 2560320"/>
              <a:gd name="connsiteY0" fmla="*/ 0 h 3730625"/>
              <a:gd name="connsiteX1" fmla="*/ 2560320 w 2560320"/>
              <a:gd name="connsiteY1" fmla="*/ 0 h 3730625"/>
              <a:gd name="connsiteX2" fmla="*/ 2560320 w 2560320"/>
              <a:gd name="connsiteY2" fmla="*/ 3303896 h 3730625"/>
              <a:gd name="connsiteX3" fmla="*/ 2133591 w 2560320"/>
              <a:gd name="connsiteY3" fmla="*/ 3730625 h 3730625"/>
              <a:gd name="connsiteX4" fmla="*/ 0 w 2560320"/>
              <a:gd name="connsiteY4" fmla="*/ 3730625 h 37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3730625">
                <a:moveTo>
                  <a:pt x="0" y="0"/>
                </a:moveTo>
                <a:lnTo>
                  <a:pt x="2560320" y="0"/>
                </a:lnTo>
                <a:lnTo>
                  <a:pt x="2560320" y="3303896"/>
                </a:lnTo>
                <a:lnTo>
                  <a:pt x="2133591" y="3730625"/>
                </a:lnTo>
                <a:lnTo>
                  <a:pt x="0" y="3730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56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4F8-D05B-4D43-A77D-69CFFA91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B770-7172-4C6D-ADA2-C02F17BC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9123C6-94D4-417B-AB9B-C30EFBEE2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02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895-3E5C-4EAB-AEE0-6770371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313F-3B2F-4A64-B824-0BE7D2A6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8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C45442-60C4-4D21-9B27-6708E9235141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F05C25-D980-4BC3-921F-823414B82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1661" y="384809"/>
            <a:ext cx="4885529" cy="6088381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1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7E9ACD-B233-403F-83E0-DD4737A852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1925" y="382588"/>
            <a:ext cx="4060827" cy="2695575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21AF6D6-94EC-4B74-9A8C-130AFD8D2D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925" y="3197164"/>
            <a:ext cx="4060827" cy="328465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F1F52A6-FE57-43DA-B95E-3BA6B22E39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0738" y="382588"/>
            <a:ext cx="4060827" cy="3284658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5FC7FB7-FE01-4A87-8B7F-171483FD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50738" y="3786247"/>
            <a:ext cx="4060827" cy="269557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3EB6EC8-F629-4FAD-9A06-57CF1B0F55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2698" y="384809"/>
            <a:ext cx="3064493" cy="6088381"/>
          </a:xfrm>
          <a:custGeom>
            <a:avLst/>
            <a:gdLst>
              <a:gd name="connsiteX0" fmla="*/ 0 w 3064493"/>
              <a:gd name="connsiteY0" fmla="*/ 0 h 6088381"/>
              <a:gd name="connsiteX1" fmla="*/ 3064493 w 3064493"/>
              <a:gd name="connsiteY1" fmla="*/ 0 h 6088381"/>
              <a:gd name="connsiteX2" fmla="*/ 3064493 w 3064493"/>
              <a:gd name="connsiteY2" fmla="*/ 5073631 h 6088381"/>
              <a:gd name="connsiteX3" fmla="*/ 2049743 w 3064493"/>
              <a:gd name="connsiteY3" fmla="*/ 6088381 h 6088381"/>
              <a:gd name="connsiteX4" fmla="*/ 0 w 3064493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493" h="6088381">
                <a:moveTo>
                  <a:pt x="0" y="0"/>
                </a:moveTo>
                <a:lnTo>
                  <a:pt x="3064493" y="0"/>
                </a:lnTo>
                <a:lnTo>
                  <a:pt x="3064493" y="5073631"/>
                </a:lnTo>
                <a:lnTo>
                  <a:pt x="2049743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270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21AF6D6-94EC-4B74-9A8C-130AFD8D2D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29471" y="391846"/>
            <a:ext cx="2268000" cy="2833247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07708D9-ECDB-402B-9955-48FE8F546E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41580" y="3356658"/>
            <a:ext cx="4665611" cy="3125164"/>
          </a:xfrm>
          <a:custGeom>
            <a:avLst/>
            <a:gdLst>
              <a:gd name="connsiteX0" fmla="*/ 0 w 4665611"/>
              <a:gd name="connsiteY0" fmla="*/ 0 h 3125164"/>
              <a:gd name="connsiteX1" fmla="*/ 4665611 w 4665611"/>
              <a:gd name="connsiteY1" fmla="*/ 0 h 3125164"/>
              <a:gd name="connsiteX2" fmla="*/ 4665611 w 4665611"/>
              <a:gd name="connsiteY2" fmla="*/ 2101782 h 3125164"/>
              <a:gd name="connsiteX3" fmla="*/ 3650861 w 4665611"/>
              <a:gd name="connsiteY3" fmla="*/ 3116532 h 3125164"/>
              <a:gd name="connsiteX4" fmla="*/ 2222339 w 4665611"/>
              <a:gd name="connsiteY4" fmla="*/ 3116532 h 3125164"/>
              <a:gd name="connsiteX5" fmla="*/ 2222339 w 4665611"/>
              <a:gd name="connsiteY5" fmla="*/ 3125164 h 3125164"/>
              <a:gd name="connsiteX6" fmla="*/ 0 w 4665611"/>
              <a:gd name="connsiteY6" fmla="*/ 3125164 h 31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611" h="3125164">
                <a:moveTo>
                  <a:pt x="0" y="0"/>
                </a:moveTo>
                <a:lnTo>
                  <a:pt x="4665611" y="0"/>
                </a:lnTo>
                <a:lnTo>
                  <a:pt x="4665611" y="2101782"/>
                </a:lnTo>
                <a:lnTo>
                  <a:pt x="3650861" y="3116532"/>
                </a:lnTo>
                <a:lnTo>
                  <a:pt x="2222339" y="3116532"/>
                </a:lnTo>
                <a:lnTo>
                  <a:pt x="2222339" y="3125164"/>
                </a:lnTo>
                <a:lnTo>
                  <a:pt x="0" y="31251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83C026A-DB98-4B37-9ABF-7859EC1C20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41580" y="391845"/>
            <a:ext cx="2268000" cy="2833247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ED5C7C1B-5141-473D-A062-E03E082ACA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77519" y="391845"/>
            <a:ext cx="3144170" cy="6089977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E71120-2982-4033-A2F6-BEC6DBAB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328268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235F59-FAD5-4F9A-B95F-C94569B4C2AA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8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895-3E5C-4EAB-AEE0-6770371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C45442-60C4-4D21-9B27-6708E9235141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F05C25-D980-4BC3-921F-823414B82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1661" y="384809"/>
            <a:ext cx="4885529" cy="6088381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E4313F-3B2F-4A64-B824-0BE7D2A65BB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4835" y="184785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pic>
        <p:nvPicPr>
          <p:cNvPr id="2050" name="Picture 2" descr="Image result for xerox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48" y="6272863"/>
            <a:ext cx="1244503" cy="3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16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08BE434-F65B-44B7-A006-A5C98F50EC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2809" y="3493822"/>
            <a:ext cx="3444382" cy="2988000"/>
          </a:xfrm>
          <a:custGeom>
            <a:avLst/>
            <a:gdLst>
              <a:gd name="connsiteX0" fmla="*/ 0 w 3444382"/>
              <a:gd name="connsiteY0" fmla="*/ 0 h 2988000"/>
              <a:gd name="connsiteX1" fmla="*/ 3444382 w 3444382"/>
              <a:gd name="connsiteY1" fmla="*/ 0 h 2988000"/>
              <a:gd name="connsiteX2" fmla="*/ 3444382 w 3444382"/>
              <a:gd name="connsiteY2" fmla="*/ 1964618 h 2988000"/>
              <a:gd name="connsiteX3" fmla="*/ 2429632 w 3444382"/>
              <a:gd name="connsiteY3" fmla="*/ 2979368 h 2988000"/>
              <a:gd name="connsiteX4" fmla="*/ 1001110 w 3444382"/>
              <a:gd name="connsiteY4" fmla="*/ 2979368 h 2988000"/>
              <a:gd name="connsiteX5" fmla="*/ 1001110 w 3444382"/>
              <a:gd name="connsiteY5" fmla="*/ 2988000 h 2988000"/>
              <a:gd name="connsiteX6" fmla="*/ 0 w 3444382"/>
              <a:gd name="connsiteY6" fmla="*/ 2988000 h 29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4382" h="2988000">
                <a:moveTo>
                  <a:pt x="0" y="0"/>
                </a:moveTo>
                <a:lnTo>
                  <a:pt x="3444382" y="0"/>
                </a:lnTo>
                <a:lnTo>
                  <a:pt x="3444382" y="1964618"/>
                </a:lnTo>
                <a:lnTo>
                  <a:pt x="2429632" y="2979368"/>
                </a:lnTo>
                <a:lnTo>
                  <a:pt x="1001110" y="2979368"/>
                </a:lnTo>
                <a:lnTo>
                  <a:pt x="1001110" y="2988000"/>
                </a:lnTo>
                <a:lnTo>
                  <a:pt x="0" y="298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6C0164-CED8-4D0F-A30A-11CC8B2B1FC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62809" y="391845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E71120-2982-4033-A2F6-BEC6DBAB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328268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235F59-FAD5-4F9A-B95F-C94569B4C2AA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DE45A4A-9877-4D5C-BBD8-ED5C20D596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6649" y="391845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ED2A38-6966-4AEB-A92B-CB69C0895F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96648" y="3493822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04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44A62C-70DD-47AE-B189-AEAE473D32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255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977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61F3B2-EAE6-4E92-8952-302858371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811" y="384809"/>
            <a:ext cx="4777741" cy="6088381"/>
          </a:xfrm>
          <a:custGeom>
            <a:avLst/>
            <a:gdLst>
              <a:gd name="connsiteX0" fmla="*/ 0 w 4777741"/>
              <a:gd name="connsiteY0" fmla="*/ 0 h 6088381"/>
              <a:gd name="connsiteX1" fmla="*/ 4777741 w 4777741"/>
              <a:gd name="connsiteY1" fmla="*/ 0 h 6088381"/>
              <a:gd name="connsiteX2" fmla="*/ 4777741 w 4777741"/>
              <a:gd name="connsiteY2" fmla="*/ 6088381 h 6088381"/>
              <a:gd name="connsiteX3" fmla="*/ 0 w 4777741"/>
              <a:gd name="connsiteY3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741" h="6088381">
                <a:moveTo>
                  <a:pt x="0" y="0"/>
                </a:moveTo>
                <a:lnTo>
                  <a:pt x="4777741" y="0"/>
                </a:lnTo>
                <a:lnTo>
                  <a:pt x="4777741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544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909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895-3E5C-4EAB-AEE0-6770371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C45442-60C4-4D21-9B27-6708E9235141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823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00E62B-8298-4F81-B0B2-06B48D567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0325" y="1076325"/>
            <a:ext cx="2368550" cy="42164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864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00E62B-8298-4F81-B0B2-06B48D567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064" y="1958339"/>
            <a:ext cx="4986655" cy="31115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231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E916CC3-1306-423F-BFDB-9E88CD32C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810" y="3119151"/>
            <a:ext cx="11422380" cy="3354039"/>
          </a:xfrm>
          <a:custGeom>
            <a:avLst/>
            <a:gdLst>
              <a:gd name="connsiteX0" fmla="*/ 0 w 11422380"/>
              <a:gd name="connsiteY0" fmla="*/ 0 h 3354039"/>
              <a:gd name="connsiteX1" fmla="*/ 11422380 w 11422380"/>
              <a:gd name="connsiteY1" fmla="*/ 0 h 3354039"/>
              <a:gd name="connsiteX2" fmla="*/ 11422380 w 11422380"/>
              <a:gd name="connsiteY2" fmla="*/ 416212 h 3354039"/>
              <a:gd name="connsiteX3" fmla="*/ 11422380 w 11422380"/>
              <a:gd name="connsiteY3" fmla="*/ 2339288 h 3354039"/>
              <a:gd name="connsiteX4" fmla="*/ 11422380 w 11422380"/>
              <a:gd name="connsiteY4" fmla="*/ 2339289 h 3354039"/>
              <a:gd name="connsiteX5" fmla="*/ 10407630 w 11422380"/>
              <a:gd name="connsiteY5" fmla="*/ 3354039 h 3354039"/>
              <a:gd name="connsiteX6" fmla="*/ 0 w 11422380"/>
              <a:gd name="connsiteY6" fmla="*/ 3354039 h 3354039"/>
              <a:gd name="connsiteX7" fmla="*/ 0 w 11422380"/>
              <a:gd name="connsiteY7" fmla="*/ 3354038 h 3354039"/>
              <a:gd name="connsiteX8" fmla="*/ 0 w 11422380"/>
              <a:gd name="connsiteY8" fmla="*/ 416212 h 335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22380" h="3354039">
                <a:moveTo>
                  <a:pt x="0" y="0"/>
                </a:moveTo>
                <a:lnTo>
                  <a:pt x="11422380" y="0"/>
                </a:lnTo>
                <a:lnTo>
                  <a:pt x="11422380" y="416212"/>
                </a:lnTo>
                <a:lnTo>
                  <a:pt x="11422380" y="2339288"/>
                </a:lnTo>
                <a:lnTo>
                  <a:pt x="11422380" y="2339289"/>
                </a:lnTo>
                <a:lnTo>
                  <a:pt x="10407630" y="3354039"/>
                </a:lnTo>
                <a:lnTo>
                  <a:pt x="0" y="3354039"/>
                </a:lnTo>
                <a:lnTo>
                  <a:pt x="0" y="3354038"/>
                </a:lnTo>
                <a:lnTo>
                  <a:pt x="0" y="4162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7C27B4-43C4-4FF7-9B08-2073EDA9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1B9D0A-C411-489E-BC04-DD92CFB0D3A5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784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7C27B4-43C4-4FF7-9B08-2073EDA9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1B9D0A-C411-489E-BC04-DD92CFB0D3A5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7B0CF0-99A8-4409-999C-8692F98FF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850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F41097-49D5-498D-8DB8-6A53D9A409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9744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16B80D-CB08-498B-84FB-780CBC1EFB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96403" y="1961632"/>
            <a:ext cx="3338268" cy="2022850"/>
          </a:xfrm>
          <a:custGeom>
            <a:avLst/>
            <a:gdLst>
              <a:gd name="connsiteX0" fmla="*/ 0 w 3338268"/>
              <a:gd name="connsiteY0" fmla="*/ 0 h 2022850"/>
              <a:gd name="connsiteX1" fmla="*/ 3338268 w 3338268"/>
              <a:gd name="connsiteY1" fmla="*/ 0 h 2022850"/>
              <a:gd name="connsiteX2" fmla="*/ 3338268 w 3338268"/>
              <a:gd name="connsiteY2" fmla="*/ 1692494 h 2022850"/>
              <a:gd name="connsiteX3" fmla="*/ 3007913 w 3338268"/>
              <a:gd name="connsiteY3" fmla="*/ 2022850 h 2022850"/>
              <a:gd name="connsiteX4" fmla="*/ 0 w 3338268"/>
              <a:gd name="connsiteY4" fmla="*/ 2022850 h 20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268" h="2022850">
                <a:moveTo>
                  <a:pt x="0" y="0"/>
                </a:moveTo>
                <a:lnTo>
                  <a:pt x="3338268" y="0"/>
                </a:lnTo>
                <a:lnTo>
                  <a:pt x="3338268" y="1692494"/>
                </a:lnTo>
                <a:lnTo>
                  <a:pt x="3007913" y="2022850"/>
                </a:lnTo>
                <a:lnTo>
                  <a:pt x="0" y="202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0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B3742-FB1A-43E7-84B1-EFEE7CF9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96D92-21D5-42A3-939F-CA81A6F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56B5-46B1-4C3A-9429-4E13BE9E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96BC220-E565-41A6-92AD-8FF5E7E225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810" y="384809"/>
            <a:ext cx="11422380" cy="3497581"/>
          </a:xfrm>
          <a:custGeom>
            <a:avLst/>
            <a:gdLst>
              <a:gd name="connsiteX0" fmla="*/ 0 w 11422380"/>
              <a:gd name="connsiteY0" fmla="*/ 0 h 3497581"/>
              <a:gd name="connsiteX1" fmla="*/ 11422380 w 11422380"/>
              <a:gd name="connsiteY1" fmla="*/ 0 h 3497581"/>
              <a:gd name="connsiteX2" fmla="*/ 11422380 w 11422380"/>
              <a:gd name="connsiteY2" fmla="*/ 2482831 h 3497581"/>
              <a:gd name="connsiteX3" fmla="*/ 10407630 w 11422380"/>
              <a:gd name="connsiteY3" fmla="*/ 3497581 h 3497581"/>
              <a:gd name="connsiteX4" fmla="*/ 0 w 11422380"/>
              <a:gd name="connsiteY4" fmla="*/ 3497581 h 349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2380" h="3497581">
                <a:moveTo>
                  <a:pt x="0" y="0"/>
                </a:moveTo>
                <a:lnTo>
                  <a:pt x="11422380" y="0"/>
                </a:lnTo>
                <a:lnTo>
                  <a:pt x="11422380" y="2482831"/>
                </a:lnTo>
                <a:lnTo>
                  <a:pt x="10407630" y="3497581"/>
                </a:lnTo>
                <a:lnTo>
                  <a:pt x="0" y="34975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47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7E9ACD-B233-403F-83E0-DD4737A852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1925" y="382588"/>
            <a:ext cx="4060827" cy="2695575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21AF6D6-94EC-4B74-9A8C-130AFD8D2D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925" y="3197164"/>
            <a:ext cx="4060827" cy="328465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F1F52A6-FE57-43DA-B95E-3BA6B22E39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0738" y="382588"/>
            <a:ext cx="4060827" cy="3284658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5FC7FB7-FE01-4A87-8B7F-171483FD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50738" y="3786247"/>
            <a:ext cx="4060827" cy="269557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3EB6EC8-F629-4FAD-9A06-57CF1B0F55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2698" y="384809"/>
            <a:ext cx="3064493" cy="6088381"/>
          </a:xfrm>
          <a:custGeom>
            <a:avLst/>
            <a:gdLst>
              <a:gd name="connsiteX0" fmla="*/ 0 w 3064493"/>
              <a:gd name="connsiteY0" fmla="*/ 0 h 6088381"/>
              <a:gd name="connsiteX1" fmla="*/ 3064493 w 3064493"/>
              <a:gd name="connsiteY1" fmla="*/ 0 h 6088381"/>
              <a:gd name="connsiteX2" fmla="*/ 3064493 w 3064493"/>
              <a:gd name="connsiteY2" fmla="*/ 5073631 h 6088381"/>
              <a:gd name="connsiteX3" fmla="*/ 2049743 w 3064493"/>
              <a:gd name="connsiteY3" fmla="*/ 6088381 h 6088381"/>
              <a:gd name="connsiteX4" fmla="*/ 0 w 3064493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493" h="6088381">
                <a:moveTo>
                  <a:pt x="0" y="0"/>
                </a:moveTo>
                <a:lnTo>
                  <a:pt x="3064493" y="0"/>
                </a:lnTo>
                <a:lnTo>
                  <a:pt x="3064493" y="5073631"/>
                </a:lnTo>
                <a:lnTo>
                  <a:pt x="2049743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147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9F2FD7-31A6-4CD2-BEB7-AAB8BFCA56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4835" y="2031999"/>
            <a:ext cx="2560320" cy="3730625"/>
          </a:xfrm>
          <a:custGeom>
            <a:avLst/>
            <a:gdLst>
              <a:gd name="connsiteX0" fmla="*/ 0 w 2560320"/>
              <a:gd name="connsiteY0" fmla="*/ 0 h 3730625"/>
              <a:gd name="connsiteX1" fmla="*/ 2560320 w 2560320"/>
              <a:gd name="connsiteY1" fmla="*/ 0 h 3730625"/>
              <a:gd name="connsiteX2" fmla="*/ 2560320 w 2560320"/>
              <a:gd name="connsiteY2" fmla="*/ 3303896 h 3730625"/>
              <a:gd name="connsiteX3" fmla="*/ 2133591 w 2560320"/>
              <a:gd name="connsiteY3" fmla="*/ 3730625 h 3730625"/>
              <a:gd name="connsiteX4" fmla="*/ 0 w 2560320"/>
              <a:gd name="connsiteY4" fmla="*/ 3730625 h 37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3730625">
                <a:moveTo>
                  <a:pt x="0" y="0"/>
                </a:moveTo>
                <a:lnTo>
                  <a:pt x="2560320" y="0"/>
                </a:lnTo>
                <a:lnTo>
                  <a:pt x="2560320" y="3303896"/>
                </a:lnTo>
                <a:lnTo>
                  <a:pt x="2133591" y="3730625"/>
                </a:lnTo>
                <a:lnTo>
                  <a:pt x="0" y="3730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9766D-A4DC-49E4-81B5-B3690937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30E37-5C16-466C-845D-4A4B342645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ABEC6-2E04-4522-A2FD-866AB59E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73C081-9C69-451A-BE72-2A57EA8DE82C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C603785-B7BC-444C-83E4-9C24EE6B00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5450" y="2031999"/>
            <a:ext cx="2560320" cy="3730625"/>
          </a:xfrm>
          <a:custGeom>
            <a:avLst/>
            <a:gdLst>
              <a:gd name="connsiteX0" fmla="*/ 0 w 2560320"/>
              <a:gd name="connsiteY0" fmla="*/ 0 h 3730625"/>
              <a:gd name="connsiteX1" fmla="*/ 2560320 w 2560320"/>
              <a:gd name="connsiteY1" fmla="*/ 0 h 3730625"/>
              <a:gd name="connsiteX2" fmla="*/ 2560320 w 2560320"/>
              <a:gd name="connsiteY2" fmla="*/ 3303896 h 3730625"/>
              <a:gd name="connsiteX3" fmla="*/ 2133591 w 2560320"/>
              <a:gd name="connsiteY3" fmla="*/ 3730625 h 3730625"/>
              <a:gd name="connsiteX4" fmla="*/ 0 w 2560320"/>
              <a:gd name="connsiteY4" fmla="*/ 3730625 h 37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3730625">
                <a:moveTo>
                  <a:pt x="0" y="0"/>
                </a:moveTo>
                <a:lnTo>
                  <a:pt x="2560320" y="0"/>
                </a:lnTo>
                <a:lnTo>
                  <a:pt x="2560320" y="3303896"/>
                </a:lnTo>
                <a:lnTo>
                  <a:pt x="2133591" y="3730625"/>
                </a:lnTo>
                <a:lnTo>
                  <a:pt x="0" y="3730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58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21AF6D6-94EC-4B74-9A8C-130AFD8D2D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29471" y="391846"/>
            <a:ext cx="2268000" cy="2833247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07708D9-ECDB-402B-9955-48FE8F546E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41580" y="3356658"/>
            <a:ext cx="4665611" cy="3125164"/>
          </a:xfrm>
          <a:custGeom>
            <a:avLst/>
            <a:gdLst>
              <a:gd name="connsiteX0" fmla="*/ 0 w 4665611"/>
              <a:gd name="connsiteY0" fmla="*/ 0 h 3125164"/>
              <a:gd name="connsiteX1" fmla="*/ 4665611 w 4665611"/>
              <a:gd name="connsiteY1" fmla="*/ 0 h 3125164"/>
              <a:gd name="connsiteX2" fmla="*/ 4665611 w 4665611"/>
              <a:gd name="connsiteY2" fmla="*/ 2101782 h 3125164"/>
              <a:gd name="connsiteX3" fmla="*/ 3650861 w 4665611"/>
              <a:gd name="connsiteY3" fmla="*/ 3116532 h 3125164"/>
              <a:gd name="connsiteX4" fmla="*/ 2222339 w 4665611"/>
              <a:gd name="connsiteY4" fmla="*/ 3116532 h 3125164"/>
              <a:gd name="connsiteX5" fmla="*/ 2222339 w 4665611"/>
              <a:gd name="connsiteY5" fmla="*/ 3125164 h 3125164"/>
              <a:gd name="connsiteX6" fmla="*/ 0 w 4665611"/>
              <a:gd name="connsiteY6" fmla="*/ 3125164 h 31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611" h="3125164">
                <a:moveTo>
                  <a:pt x="0" y="0"/>
                </a:moveTo>
                <a:lnTo>
                  <a:pt x="4665611" y="0"/>
                </a:lnTo>
                <a:lnTo>
                  <a:pt x="4665611" y="2101782"/>
                </a:lnTo>
                <a:lnTo>
                  <a:pt x="3650861" y="3116532"/>
                </a:lnTo>
                <a:lnTo>
                  <a:pt x="2222339" y="3116532"/>
                </a:lnTo>
                <a:lnTo>
                  <a:pt x="2222339" y="3125164"/>
                </a:lnTo>
                <a:lnTo>
                  <a:pt x="0" y="31251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83C026A-DB98-4B37-9ABF-7859EC1C20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41580" y="391845"/>
            <a:ext cx="2268000" cy="2833247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ED5C7C1B-5141-473D-A062-E03E082ACA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77519" y="391845"/>
            <a:ext cx="3144170" cy="6089977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E71120-2982-4033-A2F6-BEC6DBAB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328268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235F59-FAD5-4F9A-B95F-C94569B4C2AA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1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08BE434-F65B-44B7-A006-A5C98F50EC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2809" y="3493822"/>
            <a:ext cx="3444382" cy="2988000"/>
          </a:xfrm>
          <a:custGeom>
            <a:avLst/>
            <a:gdLst>
              <a:gd name="connsiteX0" fmla="*/ 0 w 3444382"/>
              <a:gd name="connsiteY0" fmla="*/ 0 h 2988000"/>
              <a:gd name="connsiteX1" fmla="*/ 3444382 w 3444382"/>
              <a:gd name="connsiteY1" fmla="*/ 0 h 2988000"/>
              <a:gd name="connsiteX2" fmla="*/ 3444382 w 3444382"/>
              <a:gd name="connsiteY2" fmla="*/ 1964618 h 2988000"/>
              <a:gd name="connsiteX3" fmla="*/ 2429632 w 3444382"/>
              <a:gd name="connsiteY3" fmla="*/ 2979368 h 2988000"/>
              <a:gd name="connsiteX4" fmla="*/ 1001110 w 3444382"/>
              <a:gd name="connsiteY4" fmla="*/ 2979368 h 2988000"/>
              <a:gd name="connsiteX5" fmla="*/ 1001110 w 3444382"/>
              <a:gd name="connsiteY5" fmla="*/ 2988000 h 2988000"/>
              <a:gd name="connsiteX6" fmla="*/ 0 w 3444382"/>
              <a:gd name="connsiteY6" fmla="*/ 2988000 h 29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4382" h="2988000">
                <a:moveTo>
                  <a:pt x="0" y="0"/>
                </a:moveTo>
                <a:lnTo>
                  <a:pt x="3444382" y="0"/>
                </a:lnTo>
                <a:lnTo>
                  <a:pt x="3444382" y="1964618"/>
                </a:lnTo>
                <a:lnTo>
                  <a:pt x="2429632" y="2979368"/>
                </a:lnTo>
                <a:lnTo>
                  <a:pt x="1001110" y="2979368"/>
                </a:lnTo>
                <a:lnTo>
                  <a:pt x="1001110" y="2988000"/>
                </a:lnTo>
                <a:lnTo>
                  <a:pt x="0" y="298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6C0164-CED8-4D0F-A30A-11CC8B2B1FC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62809" y="391845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E71120-2982-4033-A2F6-BEC6DBAB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328268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235F59-FAD5-4F9A-B95F-C94569B4C2AA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DE45A4A-9877-4D5C-BBD8-ED5C20D596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6649" y="391845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ED2A38-6966-4AEB-A92B-CB69C0895F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96648" y="3493822"/>
            <a:ext cx="3444381" cy="2988000"/>
          </a:xfrm>
          <a:custGeom>
            <a:avLst/>
            <a:gdLst>
              <a:gd name="connsiteX0" fmla="*/ 0 w 3444381"/>
              <a:gd name="connsiteY0" fmla="*/ 0 h 2833247"/>
              <a:gd name="connsiteX1" fmla="*/ 3444381 w 3444381"/>
              <a:gd name="connsiteY1" fmla="*/ 0 h 2833247"/>
              <a:gd name="connsiteX2" fmla="*/ 3444381 w 3444381"/>
              <a:gd name="connsiteY2" fmla="*/ 2833247 h 2833247"/>
              <a:gd name="connsiteX3" fmla="*/ 0 w 3444381"/>
              <a:gd name="connsiteY3" fmla="*/ 2833247 h 28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381" h="2833247">
                <a:moveTo>
                  <a:pt x="0" y="0"/>
                </a:moveTo>
                <a:lnTo>
                  <a:pt x="3444381" y="0"/>
                </a:lnTo>
                <a:lnTo>
                  <a:pt x="3444381" y="2833247"/>
                </a:lnTo>
                <a:lnTo>
                  <a:pt x="0" y="283324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2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44A62C-70DD-47AE-B189-AEAE473D32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255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4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61F3B2-EAE6-4E92-8952-302858371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811" y="384809"/>
            <a:ext cx="4777741" cy="6088381"/>
          </a:xfrm>
          <a:custGeom>
            <a:avLst/>
            <a:gdLst>
              <a:gd name="connsiteX0" fmla="*/ 0 w 4777741"/>
              <a:gd name="connsiteY0" fmla="*/ 0 h 6088381"/>
              <a:gd name="connsiteX1" fmla="*/ 4777741 w 4777741"/>
              <a:gd name="connsiteY1" fmla="*/ 0 h 6088381"/>
              <a:gd name="connsiteX2" fmla="*/ 4777741 w 4777741"/>
              <a:gd name="connsiteY2" fmla="*/ 6088381 h 6088381"/>
              <a:gd name="connsiteX3" fmla="*/ 0 w 4777741"/>
              <a:gd name="connsiteY3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741" h="6088381">
                <a:moveTo>
                  <a:pt x="0" y="0"/>
                </a:moveTo>
                <a:lnTo>
                  <a:pt x="4777741" y="0"/>
                </a:lnTo>
                <a:lnTo>
                  <a:pt x="4777741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6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4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895-3E5C-4EAB-AEE0-6770371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88C-2C31-457C-84BA-BD47F67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76DD-D781-4E33-84D1-2084618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FC3-5E11-4DB6-9F34-4D32A02D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C45442-60C4-4D21-9B27-6708E9235141}"/>
              </a:ext>
            </a:extLst>
          </p:cNvPr>
          <p:cNvSpPr/>
          <p:nvPr userDrawn="1"/>
        </p:nvSpPr>
        <p:spPr>
          <a:xfrm rot="10800000">
            <a:off x="351471" y="379131"/>
            <a:ext cx="486729" cy="486728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CFE14-D37B-41B6-B3B8-2040DB9B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AA4D-2DAC-4506-A165-EA5D3443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005-D75C-47A4-85D4-A18CB8E18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C824-2A61-43A7-8F90-68DE718F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025E-DED1-46E2-92A5-5D097C89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0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CFE14-D37B-41B6-B3B8-2040DB9B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AA4D-2DAC-4506-A165-EA5D3443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005-D75C-47A4-85D4-A18CB8E18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8BB4E-D140-44AB-9EE7-A2F4F98FF7F3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22/05/18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C824-2A61-43A7-8F90-68DE718F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025E-DED1-46E2-92A5-5D097C89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56048-1017-456F-A992-03D2631BDE0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0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3B637E-BB92-4C91-9E60-2782BCD74341}"/>
              </a:ext>
            </a:extLst>
          </p:cNvPr>
          <p:cNvSpPr/>
          <p:nvPr/>
        </p:nvSpPr>
        <p:spPr>
          <a:xfrm>
            <a:off x="0" y="19664"/>
            <a:ext cx="12192000" cy="6858000"/>
          </a:xfrm>
          <a:prstGeom prst="rect">
            <a:avLst/>
          </a:prstGeom>
          <a:blipFill dpi="0" rotWithShape="1"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60975" y="4719484"/>
            <a:ext cx="9595104" cy="1101213"/>
          </a:xfrm>
          <a:solidFill>
            <a:schemeClr val="bg1">
              <a:alpha val="74000"/>
            </a:schemeClr>
          </a:solidFill>
        </p:spPr>
        <p:txBody>
          <a:bodyPr/>
          <a:lstStyle/>
          <a:p>
            <a:r>
              <a:rPr lang="en-US" sz="1800" i="1" dirty="0"/>
              <a:t>T</a:t>
            </a:r>
            <a:r>
              <a:rPr lang="en-US" altLang="zh-CN" sz="1800" i="1" dirty="0"/>
              <a:t>eam One</a:t>
            </a:r>
          </a:p>
          <a:p>
            <a:r>
              <a:rPr lang="en-US" altLang="zh-CN" sz="1800" dirty="0"/>
              <a:t>Linwei Zeng  |  </a:t>
            </a:r>
            <a:r>
              <a:rPr lang="en-US" altLang="zh-CN" sz="1800" dirty="0" err="1"/>
              <a:t>Hongyi</a:t>
            </a:r>
            <a:r>
              <a:rPr lang="en-US" altLang="zh-CN" sz="1800" dirty="0"/>
              <a:t> Zhu  |  Xuan Li  | </a:t>
            </a:r>
            <a:r>
              <a:rPr lang="en-US" altLang="zh-CN" sz="1800" dirty="0" err="1"/>
              <a:t>Yecheng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Zhai</a:t>
            </a:r>
            <a:r>
              <a:rPr lang="en-US" altLang="zh-CN" sz="1800" dirty="0"/>
              <a:t>  |  </a:t>
            </a:r>
            <a:r>
              <a:rPr lang="en-US" altLang="zh-CN" sz="1800" dirty="0" err="1"/>
              <a:t>Xiangyu</a:t>
            </a:r>
            <a:r>
              <a:rPr lang="en-US" altLang="zh-CN" sz="1800" dirty="0"/>
              <a:t> Lin</a:t>
            </a:r>
          </a:p>
          <a:p>
            <a:r>
              <a:rPr lang="en-US" altLang="zh-CN" sz="1800" dirty="0"/>
              <a:t>05 – 23 –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58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HIGHER EDUCATION - MAJOR CONCERNS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640555" y="1086888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education focuses on </a:t>
            </a:r>
            <a:r>
              <a:rPr lang="en-US" sz="2000" dirty="0">
                <a:solidFill>
                  <a:srgbClr val="FF0000"/>
                </a:solidFill>
              </a:rPr>
              <a:t>sales, tech-service, and invoicing</a:t>
            </a:r>
            <a:r>
              <a:rPr lang="en-US" sz="2000" dirty="0"/>
              <a:t>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CA90C8-4828-3F42-B672-C3063BBEF320}"/>
              </a:ext>
            </a:extLst>
          </p:cNvPr>
          <p:cNvGrpSpPr/>
          <p:nvPr/>
        </p:nvGrpSpPr>
        <p:grpSpPr>
          <a:xfrm>
            <a:off x="4931860" y="3725581"/>
            <a:ext cx="2015858" cy="679500"/>
            <a:chOff x="5277413" y="4895566"/>
            <a:chExt cx="2015858" cy="668970"/>
          </a:xfrm>
        </p:grpSpPr>
        <p:sp>
          <p:nvSpPr>
            <p:cNvPr id="98" name="TextBox 97"/>
            <p:cNvSpPr txBox="1"/>
            <p:nvPr/>
          </p:nvSpPr>
          <p:spPr>
            <a:xfrm>
              <a:off x="5937679" y="4895566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US" altLang="zh-CN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ales</a:t>
              </a:r>
            </a:p>
            <a:p>
              <a:pPr algn="ctr"/>
              <a:r>
                <a:rPr lang="en-US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0.28</a:t>
              </a:r>
              <a:endParaRPr lang="id-ID" sz="16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77413" y="5427467"/>
              <a:ext cx="2015858" cy="1370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EE595D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CDCF02D-8D29-A542-BC4B-0CC5831D03B4}"/>
              </a:ext>
            </a:extLst>
          </p:cNvPr>
          <p:cNvGrpSpPr/>
          <p:nvPr/>
        </p:nvGrpSpPr>
        <p:grpSpPr>
          <a:xfrm>
            <a:off x="2906796" y="2653643"/>
            <a:ext cx="8076318" cy="1750361"/>
            <a:chOff x="7094277" y="1502038"/>
            <a:chExt cx="8076318" cy="1741008"/>
          </a:xfrm>
        </p:grpSpPr>
        <p:sp>
          <p:nvSpPr>
            <p:cNvPr id="102" name="Rectangle 101"/>
            <p:cNvSpPr/>
            <p:nvPr/>
          </p:nvSpPr>
          <p:spPr>
            <a:xfrm>
              <a:off x="7094277" y="3105634"/>
              <a:ext cx="2029806" cy="137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5170595" y="1502038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590930" y="258261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</a:rPr>
                <a:t>Supplies</a:t>
              </a:r>
              <a:endParaRPr lang="id-ID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583" y="1578611"/>
              <a:ext cx="787077" cy="787077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E58DDB9-4A4E-F04C-A4FD-99DF237A2384}"/>
              </a:ext>
            </a:extLst>
          </p:cNvPr>
          <p:cNvGrpSpPr/>
          <p:nvPr/>
        </p:nvGrpSpPr>
        <p:grpSpPr>
          <a:xfrm>
            <a:off x="6947718" y="2637152"/>
            <a:ext cx="2022832" cy="1766852"/>
            <a:chOff x="9324699" y="3807137"/>
            <a:chExt cx="2022832" cy="176685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1347531" y="3807137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15546" y="4895566"/>
              <a:ext cx="1434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Tech Service</a:t>
              </a:r>
            </a:p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0.33</a:t>
              </a:r>
              <a:endParaRPr lang="id-ID" sz="16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324699" y="5436920"/>
              <a:ext cx="2015858" cy="1370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8B0E12"/>
                </a:solidFill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906251" y="4270248"/>
            <a:ext cx="2015858" cy="133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969696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22104" y="2638341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933482" y="2695513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92055" y="372677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Equipment</a:t>
            </a:r>
            <a:endParaRPr lang="id-ID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32695" y="3740117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8B0E12"/>
                </a:solidFill>
              </a:rPr>
              <a:t>Invoicing</a:t>
            </a:r>
          </a:p>
          <a:p>
            <a:pPr algn="ctr"/>
            <a:r>
              <a:rPr lang="en-US" sz="1600" b="1" dirty="0">
                <a:solidFill>
                  <a:srgbClr val="8B0E12"/>
                </a:solidFill>
              </a:rPr>
              <a:t>0.29</a:t>
            </a:r>
          </a:p>
          <a:p>
            <a:pPr algn="ctr"/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967256" y="4271640"/>
            <a:ext cx="2015858" cy="1321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950226" y="2628343"/>
            <a:ext cx="0" cy="164876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906246" y="2617488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6" y="2595904"/>
            <a:ext cx="1033042" cy="10330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9" y="2735548"/>
            <a:ext cx="786384" cy="78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8" y="2790409"/>
            <a:ext cx="731523" cy="731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77" y="2712018"/>
            <a:ext cx="813816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58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HIGHER EDUCATION - PERFORMANCE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421212" y="1086630"/>
            <a:ext cx="10515600" cy="487123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Sales and tech communication, helpful responses, remote tech support, and ease of help of invoicing </a:t>
            </a:r>
            <a:r>
              <a:rPr lang="en-US" sz="2000" dirty="0"/>
              <a:t>in higher education are significantly lower than other attributes.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1544944" y="2377095"/>
            <a:ext cx="23584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200" kern="0" dirty="0">
                <a:solidFill>
                  <a:srgbClr val="7F7F7F"/>
                </a:solidFill>
                <a:latin typeface="+mn-lt"/>
              </a:rPr>
              <a:t>Communications and helpful response – </a:t>
            </a:r>
            <a:r>
              <a:rPr lang="en-US" altLang="en-US" sz="1200" i="1" kern="0" dirty="0">
                <a:solidFill>
                  <a:srgbClr val="7F7F7F"/>
                </a:solidFill>
                <a:latin typeface="+mn-lt"/>
              </a:rPr>
              <a:t>low ratings</a:t>
            </a:r>
            <a:endParaRPr kumimoji="0" lang="id-ID" altLang="en-US" sz="1200" b="0" i="1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1544943" y="2045357"/>
            <a:ext cx="177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F49093"/>
                </a:solidFill>
                <a:ea typeface="Raleway" panose="020B0003030101060003" pitchFamily="2" charset="0"/>
              </a:rPr>
              <a:t>Sales</a:t>
            </a:r>
            <a:r>
              <a:rPr lang="zh-Hans" altLang="en-US" sz="1600" dirty="0">
                <a:solidFill>
                  <a:srgbClr val="F49093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F49093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F49093"/>
              </a:solidFill>
              <a:ea typeface="Raleway" panose="020B0003030101060003" pitchFamily="2" charset="0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519534" y="3308997"/>
            <a:ext cx="2732087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Sales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 flipV="1">
            <a:off x="2794278" y="3475099"/>
            <a:ext cx="1109127" cy="343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519534" y="2048840"/>
            <a:ext cx="958427" cy="960120"/>
          </a:xfrm>
          <a:prstGeom prst="round2DiagRect">
            <a:avLst/>
          </a:prstGeom>
          <a:solidFill>
            <a:srgbClr val="F4909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9041"/>
              </p:ext>
            </p:extLst>
          </p:nvPr>
        </p:nvGraphicFramePr>
        <p:xfrm>
          <a:off x="421212" y="3712105"/>
          <a:ext cx="3669006" cy="265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8" y="2206228"/>
            <a:ext cx="610978" cy="6109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5391694" y="2361197"/>
            <a:ext cx="235688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Hans" sz="12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Communication and remote support – </a:t>
            </a:r>
            <a:r>
              <a:rPr kumimoji="0" lang="en-US" altLang="zh-Hans" sz="12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low ratings</a:t>
            </a:r>
            <a:endParaRPr kumimoji="0" lang="id-ID" altLang="en-US" sz="1200" b="0" i="1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5391692" y="2029459"/>
            <a:ext cx="2179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EE595D"/>
                </a:solidFill>
                <a:ea typeface="Raleway" panose="020B0003030101060003" pitchFamily="2" charset="0"/>
              </a:rPr>
              <a:t>Tech Service</a:t>
            </a:r>
            <a:r>
              <a:rPr lang="zh-Hans" altLang="en-US" sz="1600" dirty="0">
                <a:solidFill>
                  <a:srgbClr val="EE595D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EE595D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EE595D"/>
              </a:solidFill>
              <a:ea typeface="Raleway" panose="020B0003030101060003" pitchFamily="2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4366284" y="3293099"/>
            <a:ext cx="298664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T</a:t>
            </a:r>
            <a:r>
              <a:rPr lang="en-US" altLang="zh-CN" sz="1500" dirty="0">
                <a:solidFill>
                  <a:prstClr val="black"/>
                </a:solidFill>
              </a:rPr>
              <a:t>ech Service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>
            <a:off x="7234833" y="3470526"/>
            <a:ext cx="592273" cy="452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4366284" y="2032942"/>
            <a:ext cx="958427" cy="960120"/>
          </a:xfrm>
          <a:prstGeom prst="round2DiagRect">
            <a:avLst/>
          </a:prstGeom>
          <a:solidFill>
            <a:srgbClr val="EE595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124008"/>
              </p:ext>
            </p:extLst>
          </p:nvPr>
        </p:nvGraphicFramePr>
        <p:xfrm>
          <a:off x="4289311" y="3664416"/>
          <a:ext cx="3703125" cy="270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9216938" y="2373612"/>
            <a:ext cx="264359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Hans" sz="12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Ease of help </a:t>
            </a:r>
            <a:r>
              <a:rPr kumimoji="0" lang="en-US" altLang="zh-Hans" sz="12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–</a:t>
            </a:r>
            <a:r>
              <a:rPr kumimoji="0" lang="en-US" altLang="zh-Hans" sz="1200" b="0" i="1" u="none" strike="noStrike" kern="0" cap="none" spc="0" normalizeH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low rating</a:t>
            </a:r>
            <a:endParaRPr kumimoji="0" lang="id-ID" altLang="en-US" sz="1200" b="0" i="1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9216937" y="2041874"/>
            <a:ext cx="177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8B0E12"/>
                </a:solidFill>
                <a:ea typeface="Raleway" panose="020B0003030101060003" pitchFamily="2" charset="0"/>
              </a:rPr>
              <a:t>Invoicing</a:t>
            </a:r>
            <a:r>
              <a:rPr lang="zh-Hans" altLang="en-US" sz="1600" dirty="0">
                <a:solidFill>
                  <a:srgbClr val="8B0E12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8B0E12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8B0E12"/>
              </a:solidFill>
              <a:ea typeface="Raleway" panose="020B0003030101060003" pitchFamily="2" charset="0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8191528" y="3305514"/>
            <a:ext cx="2732087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Invoicing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 flipV="1">
            <a:off x="10785987" y="3471616"/>
            <a:ext cx="789412" cy="343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8191528" y="2045357"/>
            <a:ext cx="958427" cy="960120"/>
          </a:xfrm>
          <a:prstGeom prst="round2DiagRect">
            <a:avLst/>
          </a:prstGeom>
          <a:solidFill>
            <a:srgbClr val="8B0E1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42617"/>
              </p:ext>
            </p:extLst>
          </p:nvPr>
        </p:nvGraphicFramePr>
        <p:xfrm>
          <a:off x="8191529" y="3644577"/>
          <a:ext cx="3669006" cy="265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421212" y="5196769"/>
            <a:ext cx="3546887" cy="7525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22" y="2226945"/>
            <a:ext cx="574940" cy="5749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4310794" y="5196769"/>
            <a:ext cx="3546887" cy="7525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72" y="2215836"/>
            <a:ext cx="581730" cy="5817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8252588" y="5543543"/>
            <a:ext cx="3546887" cy="370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CB100D-9852-F244-90E4-BD8017297137}"/>
              </a:ext>
            </a:extLst>
          </p:cNvPr>
          <p:cNvCxnSpPr>
            <a:cxnSpLocks/>
          </p:cNvCxnSpPr>
          <p:nvPr/>
        </p:nvCxnSpPr>
        <p:spPr>
          <a:xfrm>
            <a:off x="3526299" y="5317764"/>
            <a:ext cx="1499427" cy="0"/>
          </a:xfrm>
          <a:prstGeom prst="straightConnector1">
            <a:avLst/>
          </a:prstGeom>
          <a:ln w="50800">
            <a:solidFill>
              <a:srgbClr val="F8F8F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8385"/>
            <a:ext cx="111645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HIGHER EDUCATION - RECOMMENDATION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25515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83529"/>
                </a:solidFill>
              </a:rPr>
              <a:t>Face-to-face communication and more phone calls </a:t>
            </a:r>
            <a:r>
              <a:rPr lang="en-US" altLang="zh-CN" sz="2000" dirty="0"/>
              <a:t>might improve communication.</a:t>
            </a:r>
            <a:endParaRPr lang="en-US" sz="20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1A28A42-C776-3742-82A7-7D2A907F3846}"/>
              </a:ext>
            </a:extLst>
          </p:cNvPr>
          <p:cNvSpPr/>
          <p:nvPr/>
        </p:nvSpPr>
        <p:spPr>
          <a:xfrm>
            <a:off x="497011" y="2453963"/>
            <a:ext cx="3355658" cy="1171537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70B734E-F818-1A47-92A8-DFD4FB176C84}"/>
              </a:ext>
            </a:extLst>
          </p:cNvPr>
          <p:cNvSpPr/>
          <p:nvPr/>
        </p:nvSpPr>
        <p:spPr>
          <a:xfrm>
            <a:off x="519895" y="4601162"/>
            <a:ext cx="3332774" cy="1037299"/>
          </a:xfrm>
          <a:prstGeom prst="roundRect">
            <a:avLst>
              <a:gd name="adj" fmla="val 20028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Title 13"/>
          <p:cNvSpPr txBox="1">
            <a:spLocks/>
          </p:cNvSpPr>
          <p:nvPr/>
        </p:nvSpPr>
        <p:spPr bwMode="auto">
          <a:xfrm>
            <a:off x="550221" y="4676079"/>
            <a:ext cx="3360813" cy="92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chemeClr val="accent4"/>
                </a:solidFill>
                <a:latin typeface="+mj-lt"/>
                <a:cs typeface="Lato Regular"/>
              </a:rPr>
              <a:t>Number of Machine-Tech</a:t>
            </a:r>
          </a:p>
          <a:p>
            <a:pPr>
              <a:defRPr/>
            </a:pPr>
            <a:r>
              <a:rPr lang="en-US" sz="1400" b="1" dirty="0">
                <a:latin typeface="+mn-lt"/>
              </a:rPr>
              <a:t># of office printers (+)(*)</a:t>
            </a:r>
          </a:p>
          <a:p>
            <a:pPr>
              <a:defRPr/>
            </a:pPr>
            <a:r>
              <a:rPr lang="en-US" sz="1400" b="1" dirty="0">
                <a:latin typeface="+mn-lt"/>
              </a:rPr>
              <a:t># of Office Mono Machines (+)(*)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B70B734E-F818-1A47-92A8-DFD4FB176C84}"/>
              </a:ext>
            </a:extLst>
          </p:cNvPr>
          <p:cNvSpPr/>
          <p:nvPr/>
        </p:nvSpPr>
        <p:spPr>
          <a:xfrm>
            <a:off x="486564" y="1651601"/>
            <a:ext cx="3364717" cy="690103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3"/>
          <p:cNvSpPr txBox="1">
            <a:spLocks/>
          </p:cNvSpPr>
          <p:nvPr/>
        </p:nvSpPr>
        <p:spPr bwMode="auto">
          <a:xfrm>
            <a:off x="497011" y="1637181"/>
            <a:ext cx="3648793" cy="7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  <a:latin typeface="+mj-lt"/>
                <a:cs typeface="Lato Regular"/>
              </a:rPr>
              <a:t>Onsite Communication – Sales</a:t>
            </a:r>
          </a:p>
          <a:p>
            <a:r>
              <a:rPr lang="en-US" sz="1400" b="1" dirty="0">
                <a:latin typeface="+mn-lt"/>
              </a:rPr>
              <a:t>Quarterly Business Review </a:t>
            </a:r>
            <a:r>
              <a:rPr lang="en-US" sz="1400" dirty="0">
                <a:latin typeface="+mn-lt"/>
              </a:rPr>
              <a:t>(+)(**)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2DEC4A-F44B-2F4B-A435-86A0C842B780}"/>
              </a:ext>
            </a:extLst>
          </p:cNvPr>
          <p:cNvGrpSpPr/>
          <p:nvPr/>
        </p:nvGrpSpPr>
        <p:grpSpPr>
          <a:xfrm>
            <a:off x="4444634" y="1996652"/>
            <a:ext cx="3299557" cy="3363239"/>
            <a:chOff x="2468155" y="1786192"/>
            <a:chExt cx="3667255" cy="373803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FC140FA-E56D-2B48-947B-86DD09E33539}"/>
                </a:ext>
              </a:extLst>
            </p:cNvPr>
            <p:cNvGrpSpPr/>
            <p:nvPr/>
          </p:nvGrpSpPr>
          <p:grpSpPr>
            <a:xfrm>
              <a:off x="2468155" y="1786192"/>
              <a:ext cx="3667255" cy="3738034"/>
              <a:chOff x="2468155" y="1786192"/>
              <a:chExt cx="3667255" cy="3738034"/>
            </a:xfrm>
          </p:grpSpPr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2475212" y="3659525"/>
                <a:ext cx="1830804" cy="1864701"/>
              </a:xfrm>
              <a:custGeom>
                <a:avLst/>
                <a:gdLst>
                  <a:gd name="T0" fmla="*/ 32 w 263"/>
                  <a:gd name="T1" fmla="*/ 0 h 263"/>
                  <a:gd name="T2" fmla="*/ 30 w 263"/>
                  <a:gd name="T3" fmla="*/ 12 h 263"/>
                  <a:gd name="T4" fmla="*/ 14 w 263"/>
                  <a:gd name="T5" fmla="*/ 20 h 263"/>
                  <a:gd name="T6" fmla="*/ 0 w 263"/>
                  <a:gd name="T7" fmla="*/ 26 h 263"/>
                  <a:gd name="T8" fmla="*/ 9 w 263"/>
                  <a:gd name="T9" fmla="*/ 53 h 263"/>
                  <a:gd name="T10" fmla="*/ 29 w 263"/>
                  <a:gd name="T11" fmla="*/ 50 h 263"/>
                  <a:gd name="T12" fmla="*/ 40 w 263"/>
                  <a:gd name="T13" fmla="*/ 62 h 263"/>
                  <a:gd name="T14" fmla="*/ 37 w 263"/>
                  <a:gd name="T15" fmla="*/ 79 h 263"/>
                  <a:gd name="T16" fmla="*/ 19 w 263"/>
                  <a:gd name="T17" fmla="*/ 86 h 263"/>
                  <a:gd name="T18" fmla="*/ 25 w 263"/>
                  <a:gd name="T19" fmla="*/ 114 h 263"/>
                  <a:gd name="T20" fmla="*/ 39 w 263"/>
                  <a:gd name="T21" fmla="*/ 112 h 263"/>
                  <a:gd name="T22" fmla="*/ 57 w 263"/>
                  <a:gd name="T23" fmla="*/ 111 h 263"/>
                  <a:gd name="T24" fmla="*/ 66 w 263"/>
                  <a:gd name="T25" fmla="*/ 127 h 263"/>
                  <a:gd name="T26" fmla="*/ 56 w 263"/>
                  <a:gd name="T27" fmla="*/ 142 h 263"/>
                  <a:gd name="T28" fmla="*/ 48 w 263"/>
                  <a:gd name="T29" fmla="*/ 153 h 263"/>
                  <a:gd name="T30" fmla="*/ 70 w 263"/>
                  <a:gd name="T31" fmla="*/ 172 h 263"/>
                  <a:gd name="T32" fmla="*/ 84 w 263"/>
                  <a:gd name="T33" fmla="*/ 161 h 263"/>
                  <a:gd name="T34" fmla="*/ 100 w 263"/>
                  <a:gd name="T35" fmla="*/ 166 h 263"/>
                  <a:gd name="T36" fmla="*/ 106 w 263"/>
                  <a:gd name="T37" fmla="*/ 182 h 263"/>
                  <a:gd name="T38" fmla="*/ 95 w 263"/>
                  <a:gd name="T39" fmla="*/ 196 h 263"/>
                  <a:gd name="T40" fmla="*/ 113 w 263"/>
                  <a:gd name="T41" fmla="*/ 217 h 263"/>
                  <a:gd name="T42" fmla="*/ 124 w 263"/>
                  <a:gd name="T43" fmla="*/ 210 h 263"/>
                  <a:gd name="T44" fmla="*/ 139 w 263"/>
                  <a:gd name="T45" fmla="*/ 200 h 263"/>
                  <a:gd name="T46" fmla="*/ 155 w 263"/>
                  <a:gd name="T47" fmla="*/ 209 h 263"/>
                  <a:gd name="T48" fmla="*/ 154 w 263"/>
                  <a:gd name="T49" fmla="*/ 227 h 263"/>
                  <a:gd name="T50" fmla="*/ 153 w 263"/>
                  <a:gd name="T51" fmla="*/ 240 h 263"/>
                  <a:gd name="T52" fmla="*/ 181 w 263"/>
                  <a:gd name="T53" fmla="*/ 245 h 263"/>
                  <a:gd name="T54" fmla="*/ 187 w 263"/>
                  <a:gd name="T55" fmla="*/ 229 h 263"/>
                  <a:gd name="T56" fmla="*/ 204 w 263"/>
                  <a:gd name="T57" fmla="*/ 225 h 263"/>
                  <a:gd name="T58" fmla="*/ 217 w 263"/>
                  <a:gd name="T59" fmla="*/ 237 h 263"/>
                  <a:gd name="T60" fmla="*/ 215 w 263"/>
                  <a:gd name="T61" fmla="*/ 254 h 263"/>
                  <a:gd name="T62" fmla="*/ 241 w 263"/>
                  <a:gd name="T63" fmla="*/ 263 h 263"/>
                  <a:gd name="T64" fmla="*/ 246 w 263"/>
                  <a:gd name="T65" fmla="*/ 252 h 263"/>
                  <a:gd name="T66" fmla="*/ 254 w 263"/>
                  <a:gd name="T67" fmla="*/ 235 h 263"/>
                  <a:gd name="T68" fmla="*/ 263 w 263"/>
                  <a:gd name="T69" fmla="*/ 11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3" h="263">
                    <a:moveTo>
                      <a:pt x="1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2"/>
                      <a:pt x="32" y="3"/>
                    </a:cubicBezTo>
                    <a:cubicBezTo>
                      <a:pt x="32" y="5"/>
                      <a:pt x="31" y="9"/>
                      <a:pt x="30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17" y="20"/>
                      <a:pt x="1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52"/>
                      <a:pt x="6" y="53"/>
                      <a:pt x="9" y="53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1" y="49"/>
                      <a:pt x="26" y="49"/>
                      <a:pt x="29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0" y="60"/>
                      <a:pt x="40" y="62"/>
                    </a:cubicBezTo>
                    <a:cubicBezTo>
                      <a:pt x="41" y="65"/>
                      <a:pt x="41" y="69"/>
                      <a:pt x="41" y="72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4" y="81"/>
                      <a:pt x="30" y="83"/>
                      <a:pt x="27" y="84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6" y="87"/>
                      <a:pt x="14" y="90"/>
                      <a:pt x="16" y="9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6" y="117"/>
                      <a:pt x="29" y="118"/>
                      <a:pt x="32" y="116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1"/>
                      <a:pt x="46" y="109"/>
                      <a:pt x="49" y="109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9" y="113"/>
                      <a:pt x="62" y="116"/>
                      <a:pt x="64" y="118"/>
                    </a:cubicBezTo>
                    <a:cubicBezTo>
                      <a:pt x="65" y="120"/>
                      <a:pt x="66" y="124"/>
                      <a:pt x="66" y="127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3" y="138"/>
                      <a:pt x="59" y="141"/>
                      <a:pt x="56" y="142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7" y="148"/>
                      <a:pt x="46" y="151"/>
                      <a:pt x="48" y="153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4"/>
                      <a:pt x="67" y="174"/>
                      <a:pt x="70" y="172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7" y="164"/>
                      <a:pt x="81" y="162"/>
                      <a:pt x="84" y="161"/>
                    </a:cubicBezTo>
                    <a:cubicBezTo>
                      <a:pt x="92" y="161"/>
                      <a:pt x="92" y="161"/>
                      <a:pt x="92" y="161"/>
                    </a:cubicBezTo>
                    <a:cubicBezTo>
                      <a:pt x="95" y="162"/>
                      <a:pt x="99" y="164"/>
                      <a:pt x="100" y="166"/>
                    </a:cubicBezTo>
                    <a:cubicBezTo>
                      <a:pt x="102" y="167"/>
                      <a:pt x="104" y="171"/>
                      <a:pt x="106" y="174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4" y="185"/>
                      <a:pt x="102" y="189"/>
                      <a:pt x="100" y="191"/>
                    </a:cubicBezTo>
                    <a:cubicBezTo>
                      <a:pt x="95" y="196"/>
                      <a:pt x="95" y="196"/>
                      <a:pt x="95" y="196"/>
                    </a:cubicBezTo>
                    <a:cubicBezTo>
                      <a:pt x="92" y="198"/>
                      <a:pt x="93" y="202"/>
                      <a:pt x="95" y="204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16" y="219"/>
                      <a:pt x="119" y="218"/>
                      <a:pt x="120" y="216"/>
                    </a:cubicBezTo>
                    <a:cubicBezTo>
                      <a:pt x="124" y="210"/>
                      <a:pt x="124" y="210"/>
                      <a:pt x="124" y="210"/>
                    </a:cubicBezTo>
                    <a:cubicBezTo>
                      <a:pt x="125" y="207"/>
                      <a:pt x="129" y="203"/>
                      <a:pt x="131" y="202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42" y="200"/>
                      <a:pt x="146" y="201"/>
                      <a:pt x="148" y="202"/>
                    </a:cubicBezTo>
                    <a:cubicBezTo>
                      <a:pt x="150" y="203"/>
                      <a:pt x="154" y="206"/>
                      <a:pt x="155" y="209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7" y="220"/>
                      <a:pt x="156" y="225"/>
                      <a:pt x="154" y="227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49" y="236"/>
                      <a:pt x="150" y="239"/>
                      <a:pt x="153" y="240"/>
                    </a:cubicBezTo>
                    <a:cubicBezTo>
                      <a:pt x="174" y="248"/>
                      <a:pt x="174" y="248"/>
                      <a:pt x="174" y="248"/>
                    </a:cubicBezTo>
                    <a:cubicBezTo>
                      <a:pt x="177" y="249"/>
                      <a:pt x="180" y="248"/>
                      <a:pt x="181" y="245"/>
                    </a:cubicBezTo>
                    <a:cubicBezTo>
                      <a:pt x="182" y="239"/>
                      <a:pt x="182" y="239"/>
                      <a:pt x="182" y="239"/>
                    </a:cubicBezTo>
                    <a:cubicBezTo>
                      <a:pt x="183" y="236"/>
                      <a:pt x="185" y="231"/>
                      <a:pt x="187" y="229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197" y="224"/>
                      <a:pt x="202" y="225"/>
                      <a:pt x="204" y="225"/>
                    </a:cubicBezTo>
                    <a:cubicBezTo>
                      <a:pt x="206" y="226"/>
                      <a:pt x="210" y="228"/>
                      <a:pt x="213" y="230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7" y="240"/>
                      <a:pt x="217" y="245"/>
                      <a:pt x="216" y="248"/>
                    </a:cubicBezTo>
                    <a:cubicBezTo>
                      <a:pt x="215" y="254"/>
                      <a:pt x="215" y="254"/>
                      <a:pt x="215" y="254"/>
                    </a:cubicBezTo>
                    <a:cubicBezTo>
                      <a:pt x="214" y="257"/>
                      <a:pt x="216" y="260"/>
                      <a:pt x="219" y="260"/>
                    </a:cubicBezTo>
                    <a:cubicBezTo>
                      <a:pt x="241" y="263"/>
                      <a:pt x="241" y="263"/>
                      <a:pt x="241" y="263"/>
                    </a:cubicBezTo>
                    <a:cubicBezTo>
                      <a:pt x="244" y="263"/>
                      <a:pt x="246" y="261"/>
                      <a:pt x="246" y="258"/>
                    </a:cubicBezTo>
                    <a:cubicBezTo>
                      <a:pt x="246" y="252"/>
                      <a:pt x="246" y="252"/>
                      <a:pt x="246" y="252"/>
                    </a:cubicBezTo>
                    <a:cubicBezTo>
                      <a:pt x="246" y="249"/>
                      <a:pt x="247" y="244"/>
                      <a:pt x="249" y="241"/>
                    </a:cubicBezTo>
                    <a:cubicBezTo>
                      <a:pt x="254" y="235"/>
                      <a:pt x="254" y="235"/>
                      <a:pt x="254" y="235"/>
                    </a:cubicBezTo>
                    <a:cubicBezTo>
                      <a:pt x="257" y="234"/>
                      <a:pt x="260" y="233"/>
                      <a:pt x="263" y="233"/>
                    </a:cubicBezTo>
                    <a:cubicBezTo>
                      <a:pt x="263" y="114"/>
                      <a:pt x="263" y="114"/>
                      <a:pt x="263" y="114"/>
                    </a:cubicBezTo>
                    <a:cubicBezTo>
                      <a:pt x="200" y="114"/>
                      <a:pt x="148" y="63"/>
                      <a:pt x="14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6"/>
              <p:cNvSpPr>
                <a:spLocks/>
              </p:cNvSpPr>
              <p:nvPr/>
            </p:nvSpPr>
            <p:spPr bwMode="auto">
              <a:xfrm>
                <a:off x="4306017" y="3659525"/>
                <a:ext cx="1829393" cy="1864701"/>
              </a:xfrm>
              <a:custGeom>
                <a:avLst/>
                <a:gdLst>
                  <a:gd name="T0" fmla="*/ 250 w 263"/>
                  <a:gd name="T1" fmla="*/ 19 h 263"/>
                  <a:gd name="T2" fmla="*/ 233 w 263"/>
                  <a:gd name="T3" fmla="*/ 11 h 263"/>
                  <a:gd name="T4" fmla="*/ 231 w 263"/>
                  <a:gd name="T5" fmla="*/ 0 h 263"/>
                  <a:gd name="T6" fmla="*/ 0 w 263"/>
                  <a:gd name="T7" fmla="*/ 114 h 263"/>
                  <a:gd name="T8" fmla="*/ 0 w 263"/>
                  <a:gd name="T9" fmla="*/ 233 h 263"/>
                  <a:gd name="T10" fmla="*/ 10 w 263"/>
                  <a:gd name="T11" fmla="*/ 235 h 263"/>
                  <a:gd name="T12" fmla="*/ 18 w 263"/>
                  <a:gd name="T13" fmla="*/ 252 h 263"/>
                  <a:gd name="T14" fmla="*/ 24 w 263"/>
                  <a:gd name="T15" fmla="*/ 263 h 263"/>
                  <a:gd name="T16" fmla="*/ 50 w 263"/>
                  <a:gd name="T17" fmla="*/ 253 h 263"/>
                  <a:gd name="T18" fmla="*/ 48 w 263"/>
                  <a:gd name="T19" fmla="*/ 237 h 263"/>
                  <a:gd name="T20" fmla="*/ 61 w 263"/>
                  <a:gd name="T21" fmla="*/ 225 h 263"/>
                  <a:gd name="T22" fmla="*/ 77 w 263"/>
                  <a:gd name="T23" fmla="*/ 229 h 263"/>
                  <a:gd name="T24" fmla="*/ 84 w 263"/>
                  <a:gd name="T25" fmla="*/ 244 h 263"/>
                  <a:gd name="T26" fmla="*/ 111 w 263"/>
                  <a:gd name="T27" fmla="*/ 239 h 263"/>
                  <a:gd name="T28" fmla="*/ 110 w 263"/>
                  <a:gd name="T29" fmla="*/ 227 h 263"/>
                  <a:gd name="T30" fmla="*/ 109 w 263"/>
                  <a:gd name="T31" fmla="*/ 208 h 263"/>
                  <a:gd name="T32" fmla="*/ 125 w 263"/>
                  <a:gd name="T33" fmla="*/ 199 h 263"/>
                  <a:gd name="T34" fmla="*/ 141 w 263"/>
                  <a:gd name="T35" fmla="*/ 209 h 263"/>
                  <a:gd name="T36" fmla="*/ 151 w 263"/>
                  <a:gd name="T37" fmla="*/ 216 h 263"/>
                  <a:gd name="T38" fmla="*/ 169 w 263"/>
                  <a:gd name="T39" fmla="*/ 195 h 263"/>
                  <a:gd name="T40" fmla="*/ 159 w 263"/>
                  <a:gd name="T41" fmla="*/ 181 h 263"/>
                  <a:gd name="T42" fmla="*/ 164 w 263"/>
                  <a:gd name="T43" fmla="*/ 165 h 263"/>
                  <a:gd name="T44" fmla="*/ 180 w 263"/>
                  <a:gd name="T45" fmla="*/ 160 h 263"/>
                  <a:gd name="T46" fmla="*/ 194 w 263"/>
                  <a:gd name="T47" fmla="*/ 170 h 263"/>
                  <a:gd name="T48" fmla="*/ 215 w 263"/>
                  <a:gd name="T49" fmla="*/ 152 h 263"/>
                  <a:gd name="T50" fmla="*/ 208 w 263"/>
                  <a:gd name="T51" fmla="*/ 141 h 263"/>
                  <a:gd name="T52" fmla="*/ 198 w 263"/>
                  <a:gd name="T53" fmla="*/ 126 h 263"/>
                  <a:gd name="T54" fmla="*/ 207 w 263"/>
                  <a:gd name="T55" fmla="*/ 110 h 263"/>
                  <a:gd name="T56" fmla="*/ 225 w 263"/>
                  <a:gd name="T57" fmla="*/ 111 h 263"/>
                  <a:gd name="T58" fmla="*/ 239 w 263"/>
                  <a:gd name="T59" fmla="*/ 113 h 263"/>
                  <a:gd name="T60" fmla="*/ 244 w 263"/>
                  <a:gd name="T61" fmla="*/ 85 h 263"/>
                  <a:gd name="T62" fmla="*/ 227 w 263"/>
                  <a:gd name="T63" fmla="*/ 78 h 263"/>
                  <a:gd name="T64" fmla="*/ 223 w 263"/>
                  <a:gd name="T65" fmla="*/ 61 h 263"/>
                  <a:gd name="T66" fmla="*/ 235 w 263"/>
                  <a:gd name="T67" fmla="*/ 49 h 263"/>
                  <a:gd name="T68" fmla="*/ 238 w 263"/>
                  <a:gd name="T69" fmla="*/ 48 h 263"/>
                  <a:gd name="T70" fmla="*/ 253 w 263"/>
                  <a:gd name="T71" fmla="*/ 51 h 263"/>
                  <a:gd name="T72" fmla="*/ 263 w 263"/>
                  <a:gd name="T73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3">
                    <a:moveTo>
                      <a:pt x="258" y="19"/>
                    </a:moveTo>
                    <a:cubicBezTo>
                      <a:pt x="250" y="19"/>
                      <a:pt x="250" y="19"/>
                      <a:pt x="250" y="19"/>
                    </a:cubicBezTo>
                    <a:cubicBezTo>
                      <a:pt x="247" y="19"/>
                      <a:pt x="242" y="18"/>
                      <a:pt x="239" y="17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2" y="8"/>
                      <a:pt x="231" y="4"/>
                      <a:pt x="231" y="2"/>
                    </a:cubicBezTo>
                    <a:cubicBezTo>
                      <a:pt x="231" y="1"/>
                      <a:pt x="231" y="0"/>
                      <a:pt x="231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63"/>
                      <a:pt x="63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3"/>
                      <a:pt x="1" y="233"/>
                      <a:pt x="1" y="233"/>
                    </a:cubicBezTo>
                    <a:cubicBezTo>
                      <a:pt x="3" y="233"/>
                      <a:pt x="7" y="234"/>
                      <a:pt x="10" y="235"/>
                    </a:cubicBezTo>
                    <a:cubicBezTo>
                      <a:pt x="16" y="241"/>
                      <a:pt x="16" y="241"/>
                      <a:pt x="16" y="241"/>
                    </a:cubicBezTo>
                    <a:cubicBezTo>
                      <a:pt x="17" y="244"/>
                      <a:pt x="18" y="249"/>
                      <a:pt x="18" y="252"/>
                    </a:cubicBezTo>
                    <a:cubicBezTo>
                      <a:pt x="18" y="258"/>
                      <a:pt x="18" y="258"/>
                      <a:pt x="18" y="258"/>
                    </a:cubicBezTo>
                    <a:cubicBezTo>
                      <a:pt x="18" y="261"/>
                      <a:pt x="21" y="263"/>
                      <a:pt x="24" y="263"/>
                    </a:cubicBezTo>
                    <a:cubicBezTo>
                      <a:pt x="46" y="260"/>
                      <a:pt x="46" y="260"/>
                      <a:pt x="46" y="260"/>
                    </a:cubicBezTo>
                    <a:cubicBezTo>
                      <a:pt x="49" y="259"/>
                      <a:pt x="51" y="256"/>
                      <a:pt x="50" y="253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8" y="245"/>
                      <a:pt x="47" y="240"/>
                      <a:pt x="48" y="237"/>
                    </a:cubicBez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8" y="226"/>
                      <a:pt x="61" y="225"/>
                    </a:cubicBezTo>
                    <a:cubicBezTo>
                      <a:pt x="63" y="224"/>
                      <a:pt x="67" y="224"/>
                      <a:pt x="70" y="225"/>
                    </a:cubicBezTo>
                    <a:cubicBezTo>
                      <a:pt x="77" y="229"/>
                      <a:pt x="77" y="229"/>
                      <a:pt x="77" y="229"/>
                    </a:cubicBezTo>
                    <a:cubicBezTo>
                      <a:pt x="79" y="231"/>
                      <a:pt x="82" y="235"/>
                      <a:pt x="82" y="238"/>
                    </a:cubicBezTo>
                    <a:cubicBezTo>
                      <a:pt x="84" y="244"/>
                      <a:pt x="84" y="244"/>
                      <a:pt x="84" y="244"/>
                    </a:cubicBezTo>
                    <a:cubicBezTo>
                      <a:pt x="85" y="247"/>
                      <a:pt x="88" y="249"/>
                      <a:pt x="90" y="248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4" y="238"/>
                      <a:pt x="115" y="235"/>
                      <a:pt x="114" y="232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09" y="224"/>
                      <a:pt x="107" y="219"/>
                      <a:pt x="107" y="216"/>
                    </a:cubicBezTo>
                    <a:cubicBezTo>
                      <a:pt x="109" y="208"/>
                      <a:pt x="109" y="208"/>
                      <a:pt x="109" y="208"/>
                    </a:cubicBezTo>
                    <a:cubicBezTo>
                      <a:pt x="111" y="206"/>
                      <a:pt x="114" y="203"/>
                      <a:pt x="116" y="202"/>
                    </a:cubicBezTo>
                    <a:cubicBezTo>
                      <a:pt x="118" y="201"/>
                      <a:pt x="122" y="199"/>
                      <a:pt x="125" y="199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6" y="203"/>
                      <a:pt x="139" y="206"/>
                      <a:pt x="141" y="209"/>
                    </a:cubicBezTo>
                    <a:cubicBezTo>
                      <a:pt x="144" y="215"/>
                      <a:pt x="144" y="215"/>
                      <a:pt x="144" y="215"/>
                    </a:cubicBezTo>
                    <a:cubicBezTo>
                      <a:pt x="145" y="217"/>
                      <a:pt x="149" y="218"/>
                      <a:pt x="151" y="216"/>
                    </a:cubicBezTo>
                    <a:cubicBezTo>
                      <a:pt x="169" y="202"/>
                      <a:pt x="169" y="202"/>
                      <a:pt x="169" y="202"/>
                    </a:cubicBezTo>
                    <a:cubicBezTo>
                      <a:pt x="171" y="201"/>
                      <a:pt x="171" y="197"/>
                      <a:pt x="169" y="195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63" y="188"/>
                      <a:pt x="160" y="184"/>
                      <a:pt x="159" y="181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60" y="170"/>
                      <a:pt x="162" y="167"/>
                      <a:pt x="164" y="165"/>
                    </a:cubicBezTo>
                    <a:cubicBezTo>
                      <a:pt x="166" y="163"/>
                      <a:pt x="169" y="161"/>
                      <a:pt x="172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3" y="161"/>
                      <a:pt x="187" y="164"/>
                      <a:pt x="189" y="166"/>
                    </a:cubicBezTo>
                    <a:cubicBezTo>
                      <a:pt x="194" y="170"/>
                      <a:pt x="194" y="170"/>
                      <a:pt x="194" y="170"/>
                    </a:cubicBezTo>
                    <a:cubicBezTo>
                      <a:pt x="196" y="173"/>
                      <a:pt x="200" y="172"/>
                      <a:pt x="202" y="170"/>
                    </a:cubicBezTo>
                    <a:cubicBezTo>
                      <a:pt x="215" y="152"/>
                      <a:pt x="215" y="152"/>
                      <a:pt x="215" y="152"/>
                    </a:cubicBezTo>
                    <a:cubicBezTo>
                      <a:pt x="217" y="150"/>
                      <a:pt x="217" y="146"/>
                      <a:pt x="214" y="145"/>
                    </a:cubicBezTo>
                    <a:cubicBezTo>
                      <a:pt x="208" y="141"/>
                      <a:pt x="208" y="141"/>
                      <a:pt x="208" y="141"/>
                    </a:cubicBezTo>
                    <a:cubicBezTo>
                      <a:pt x="205" y="140"/>
                      <a:pt x="202" y="137"/>
                      <a:pt x="200" y="134"/>
                    </a:cubicBezTo>
                    <a:cubicBezTo>
                      <a:pt x="198" y="126"/>
                      <a:pt x="198" y="126"/>
                      <a:pt x="198" y="126"/>
                    </a:cubicBezTo>
                    <a:cubicBezTo>
                      <a:pt x="198" y="123"/>
                      <a:pt x="199" y="119"/>
                      <a:pt x="200" y="117"/>
                    </a:cubicBezTo>
                    <a:cubicBezTo>
                      <a:pt x="202" y="115"/>
                      <a:pt x="205" y="112"/>
                      <a:pt x="207" y="110"/>
                    </a:cubicBezTo>
                    <a:cubicBezTo>
                      <a:pt x="215" y="108"/>
                      <a:pt x="215" y="108"/>
                      <a:pt x="215" y="108"/>
                    </a:cubicBezTo>
                    <a:cubicBezTo>
                      <a:pt x="218" y="108"/>
                      <a:pt x="223" y="110"/>
                      <a:pt x="225" y="111"/>
                    </a:cubicBezTo>
                    <a:cubicBezTo>
                      <a:pt x="232" y="115"/>
                      <a:pt x="232" y="115"/>
                      <a:pt x="232" y="115"/>
                    </a:cubicBezTo>
                    <a:cubicBezTo>
                      <a:pt x="234" y="116"/>
                      <a:pt x="237" y="115"/>
                      <a:pt x="239" y="113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9" y="89"/>
                      <a:pt x="247" y="86"/>
                      <a:pt x="244" y="85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4" y="82"/>
                      <a:pt x="230" y="80"/>
                      <a:pt x="227" y="78"/>
                    </a:cubicBezTo>
                    <a:cubicBezTo>
                      <a:pt x="223" y="71"/>
                      <a:pt x="223" y="71"/>
                      <a:pt x="223" y="71"/>
                    </a:cubicBezTo>
                    <a:cubicBezTo>
                      <a:pt x="223" y="68"/>
                      <a:pt x="223" y="64"/>
                      <a:pt x="223" y="61"/>
                    </a:cubicBezTo>
                    <a:cubicBezTo>
                      <a:pt x="224" y="59"/>
                      <a:pt x="226" y="55"/>
                      <a:pt x="228" y="53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6" y="49"/>
                      <a:pt x="237" y="48"/>
                      <a:pt x="238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41" y="48"/>
                      <a:pt x="244" y="49"/>
                      <a:pt x="246" y="49"/>
                    </a:cubicBezTo>
                    <a:cubicBezTo>
                      <a:pt x="253" y="51"/>
                      <a:pt x="253" y="51"/>
                      <a:pt x="253" y="51"/>
                    </a:cubicBezTo>
                    <a:cubicBezTo>
                      <a:pt x="256" y="52"/>
                      <a:pt x="259" y="50"/>
                      <a:pt x="260" y="47"/>
                    </a:cubicBezTo>
                    <a:cubicBezTo>
                      <a:pt x="263" y="24"/>
                      <a:pt x="263" y="24"/>
                      <a:pt x="263" y="24"/>
                    </a:cubicBezTo>
                    <a:cubicBezTo>
                      <a:pt x="263" y="21"/>
                      <a:pt x="261" y="19"/>
                      <a:pt x="258" y="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7"/>
              <p:cNvSpPr>
                <a:spLocks/>
              </p:cNvSpPr>
              <p:nvPr/>
            </p:nvSpPr>
            <p:spPr bwMode="auto">
              <a:xfrm>
                <a:off x="4306017" y="1786192"/>
                <a:ext cx="1829393" cy="1873333"/>
              </a:xfrm>
              <a:custGeom>
                <a:avLst/>
                <a:gdLst>
                  <a:gd name="T0" fmla="*/ 254 w 263"/>
                  <a:gd name="T1" fmla="*/ 216 h 264"/>
                  <a:gd name="T2" fmla="*/ 235 w 263"/>
                  <a:gd name="T3" fmla="*/ 218 h 264"/>
                  <a:gd name="T4" fmla="*/ 223 w 263"/>
                  <a:gd name="T5" fmla="*/ 206 h 264"/>
                  <a:gd name="T6" fmla="*/ 227 w 263"/>
                  <a:gd name="T7" fmla="*/ 189 h 264"/>
                  <a:gd name="T8" fmla="*/ 245 w 263"/>
                  <a:gd name="T9" fmla="*/ 182 h 264"/>
                  <a:gd name="T10" fmla="*/ 240 w 263"/>
                  <a:gd name="T11" fmla="*/ 154 h 264"/>
                  <a:gd name="T12" fmla="*/ 225 w 263"/>
                  <a:gd name="T13" fmla="*/ 156 h 264"/>
                  <a:gd name="T14" fmla="*/ 207 w 263"/>
                  <a:gd name="T15" fmla="*/ 157 h 264"/>
                  <a:gd name="T16" fmla="*/ 197 w 263"/>
                  <a:gd name="T17" fmla="*/ 141 h 264"/>
                  <a:gd name="T18" fmla="*/ 207 w 263"/>
                  <a:gd name="T19" fmla="*/ 126 h 264"/>
                  <a:gd name="T20" fmla="*/ 217 w 263"/>
                  <a:gd name="T21" fmla="*/ 114 h 264"/>
                  <a:gd name="T22" fmla="*/ 196 w 263"/>
                  <a:gd name="T23" fmla="*/ 95 h 264"/>
                  <a:gd name="T24" fmla="*/ 180 w 263"/>
                  <a:gd name="T25" fmla="*/ 108 h 264"/>
                  <a:gd name="T26" fmla="*/ 163 w 263"/>
                  <a:gd name="T27" fmla="*/ 102 h 264"/>
                  <a:gd name="T28" fmla="*/ 158 w 263"/>
                  <a:gd name="T29" fmla="*/ 86 h 264"/>
                  <a:gd name="T30" fmla="*/ 171 w 263"/>
                  <a:gd name="T31" fmla="*/ 70 h 264"/>
                  <a:gd name="T32" fmla="*/ 152 w 263"/>
                  <a:gd name="T33" fmla="*/ 48 h 264"/>
                  <a:gd name="T34" fmla="*/ 140 w 263"/>
                  <a:gd name="T35" fmla="*/ 59 h 264"/>
                  <a:gd name="T36" fmla="*/ 124 w 263"/>
                  <a:gd name="T37" fmla="*/ 69 h 264"/>
                  <a:gd name="T38" fmla="*/ 108 w 263"/>
                  <a:gd name="T39" fmla="*/ 59 h 264"/>
                  <a:gd name="T40" fmla="*/ 109 w 263"/>
                  <a:gd name="T41" fmla="*/ 41 h 264"/>
                  <a:gd name="T42" fmla="*/ 113 w 263"/>
                  <a:gd name="T43" fmla="*/ 25 h 264"/>
                  <a:gd name="T44" fmla="*/ 84 w 263"/>
                  <a:gd name="T45" fmla="*/ 19 h 264"/>
                  <a:gd name="T46" fmla="*/ 76 w 263"/>
                  <a:gd name="T47" fmla="*/ 39 h 264"/>
                  <a:gd name="T48" fmla="*/ 60 w 263"/>
                  <a:gd name="T49" fmla="*/ 43 h 264"/>
                  <a:gd name="T50" fmla="*/ 47 w 263"/>
                  <a:gd name="T51" fmla="*/ 31 h 264"/>
                  <a:gd name="T52" fmla="*/ 47 w 263"/>
                  <a:gd name="T53" fmla="*/ 29 h 264"/>
                  <a:gd name="T54" fmla="*/ 50 w 263"/>
                  <a:gd name="T55" fmla="*/ 10 h 264"/>
                  <a:gd name="T56" fmla="*/ 23 w 263"/>
                  <a:gd name="T57" fmla="*/ 0 h 264"/>
                  <a:gd name="T58" fmla="*/ 17 w 263"/>
                  <a:gd name="T59" fmla="*/ 17 h 264"/>
                  <a:gd name="T60" fmla="*/ 9 w 263"/>
                  <a:gd name="T61" fmla="*/ 33 h 264"/>
                  <a:gd name="T62" fmla="*/ 0 w 263"/>
                  <a:gd name="T63" fmla="*/ 35 h 264"/>
                  <a:gd name="T64" fmla="*/ 0 w 263"/>
                  <a:gd name="T65" fmla="*/ 149 h 264"/>
                  <a:gd name="T66" fmla="*/ 114 w 263"/>
                  <a:gd name="T67" fmla="*/ 264 h 264"/>
                  <a:gd name="T68" fmla="*/ 233 w 263"/>
                  <a:gd name="T69" fmla="*/ 256 h 264"/>
                  <a:gd name="T70" fmla="*/ 250 w 263"/>
                  <a:gd name="T71" fmla="*/ 248 h 264"/>
                  <a:gd name="T72" fmla="*/ 263 w 263"/>
                  <a:gd name="T73" fmla="*/ 2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4">
                    <a:moveTo>
                      <a:pt x="260" y="220"/>
                    </a:moveTo>
                    <a:cubicBezTo>
                      <a:pt x="260" y="217"/>
                      <a:pt x="257" y="215"/>
                      <a:pt x="254" y="216"/>
                    </a:cubicBezTo>
                    <a:cubicBezTo>
                      <a:pt x="246" y="218"/>
                      <a:pt x="246" y="218"/>
                      <a:pt x="246" y="218"/>
                    </a:cubicBezTo>
                    <a:cubicBezTo>
                      <a:pt x="243" y="219"/>
                      <a:pt x="238" y="219"/>
                      <a:pt x="235" y="218"/>
                    </a:cubicBezTo>
                    <a:cubicBezTo>
                      <a:pt x="228" y="214"/>
                      <a:pt x="228" y="214"/>
                      <a:pt x="228" y="214"/>
                    </a:cubicBezTo>
                    <a:cubicBezTo>
                      <a:pt x="226" y="212"/>
                      <a:pt x="224" y="208"/>
                      <a:pt x="223" y="206"/>
                    </a:cubicBezTo>
                    <a:cubicBezTo>
                      <a:pt x="223" y="203"/>
                      <a:pt x="222" y="199"/>
                      <a:pt x="223" y="196"/>
                    </a:cubicBezTo>
                    <a:cubicBezTo>
                      <a:pt x="227" y="189"/>
                      <a:pt x="227" y="189"/>
                      <a:pt x="227" y="189"/>
                    </a:cubicBezTo>
                    <a:cubicBezTo>
                      <a:pt x="229" y="187"/>
                      <a:pt x="234" y="185"/>
                      <a:pt x="237" y="184"/>
                    </a:cubicBezTo>
                    <a:cubicBezTo>
                      <a:pt x="245" y="182"/>
                      <a:pt x="245" y="182"/>
                      <a:pt x="245" y="182"/>
                    </a:cubicBezTo>
                    <a:cubicBezTo>
                      <a:pt x="248" y="181"/>
                      <a:pt x="250" y="178"/>
                      <a:pt x="249" y="175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39" y="151"/>
                      <a:pt x="236" y="150"/>
                      <a:pt x="233" y="151"/>
                    </a:cubicBezTo>
                    <a:cubicBezTo>
                      <a:pt x="225" y="156"/>
                      <a:pt x="225" y="156"/>
                      <a:pt x="225" y="156"/>
                    </a:cubicBezTo>
                    <a:cubicBezTo>
                      <a:pt x="222" y="158"/>
                      <a:pt x="218" y="159"/>
                      <a:pt x="215" y="159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204" y="155"/>
                      <a:pt x="201" y="152"/>
                      <a:pt x="200" y="150"/>
                    </a:cubicBezTo>
                    <a:cubicBezTo>
                      <a:pt x="199" y="148"/>
                      <a:pt x="198" y="144"/>
                      <a:pt x="197" y="141"/>
                    </a:cubicBezTo>
                    <a:cubicBezTo>
                      <a:pt x="199" y="133"/>
                      <a:pt x="199" y="133"/>
                      <a:pt x="199" y="133"/>
                    </a:cubicBezTo>
                    <a:cubicBezTo>
                      <a:pt x="201" y="130"/>
                      <a:pt x="205" y="127"/>
                      <a:pt x="207" y="126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8" y="119"/>
                      <a:pt x="219" y="116"/>
                      <a:pt x="217" y="114"/>
                    </a:cubicBezTo>
                    <a:cubicBezTo>
                      <a:pt x="203" y="95"/>
                      <a:pt x="203" y="95"/>
                      <a:pt x="203" y="95"/>
                    </a:cubicBezTo>
                    <a:cubicBezTo>
                      <a:pt x="201" y="93"/>
                      <a:pt x="198" y="92"/>
                      <a:pt x="196" y="95"/>
                    </a:cubicBezTo>
                    <a:cubicBezTo>
                      <a:pt x="189" y="102"/>
                      <a:pt x="189" y="102"/>
                      <a:pt x="189" y="102"/>
                    </a:cubicBezTo>
                    <a:cubicBezTo>
                      <a:pt x="187" y="104"/>
                      <a:pt x="183" y="106"/>
                      <a:pt x="180" y="108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69" y="106"/>
                      <a:pt x="165" y="104"/>
                      <a:pt x="163" y="102"/>
                    </a:cubicBezTo>
                    <a:cubicBezTo>
                      <a:pt x="161" y="101"/>
                      <a:pt x="159" y="97"/>
                      <a:pt x="158" y="94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3"/>
                      <a:pt x="162" y="79"/>
                      <a:pt x="164" y="77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3" y="68"/>
                      <a:pt x="173" y="64"/>
                      <a:pt x="171" y="62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50" y="46"/>
                      <a:pt x="147" y="47"/>
                      <a:pt x="145" y="49"/>
                    </a:cubicBezTo>
                    <a:cubicBezTo>
                      <a:pt x="140" y="59"/>
                      <a:pt x="140" y="59"/>
                      <a:pt x="140" y="59"/>
                    </a:cubicBezTo>
                    <a:cubicBezTo>
                      <a:pt x="138" y="61"/>
                      <a:pt x="135" y="65"/>
                      <a:pt x="133" y="66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2" y="68"/>
                      <a:pt x="117" y="67"/>
                      <a:pt x="115" y="66"/>
                    </a:cubicBezTo>
                    <a:cubicBezTo>
                      <a:pt x="113" y="65"/>
                      <a:pt x="110" y="62"/>
                      <a:pt x="108" y="59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48"/>
                      <a:pt x="108" y="44"/>
                      <a:pt x="109" y="41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6" y="29"/>
                      <a:pt x="115" y="26"/>
                      <a:pt x="113" y="2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8" y="14"/>
                      <a:pt x="85" y="16"/>
                      <a:pt x="84" y="1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2"/>
                      <a:pt x="78" y="37"/>
                      <a:pt x="76" y="39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6" y="44"/>
                      <a:pt x="62" y="44"/>
                      <a:pt x="60" y="43"/>
                    </a:cubicBezTo>
                    <a:cubicBezTo>
                      <a:pt x="57" y="42"/>
                      <a:pt x="53" y="40"/>
                      <a:pt x="51" y="3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7" y="30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6"/>
                      <a:pt x="47" y="23"/>
                      <a:pt x="47" y="2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1" y="7"/>
                      <a:pt x="49" y="4"/>
                      <a:pt x="46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2"/>
                      <a:pt x="17" y="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6" y="24"/>
                      <a:pt x="15" y="27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4"/>
                      <a:pt x="2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63" y="149"/>
                      <a:pt x="114" y="200"/>
                      <a:pt x="114" y="264"/>
                    </a:cubicBezTo>
                    <a:cubicBezTo>
                      <a:pt x="114" y="264"/>
                      <a:pt x="114" y="264"/>
                      <a:pt x="114" y="264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32" y="261"/>
                      <a:pt x="232" y="258"/>
                      <a:pt x="233" y="256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42" y="249"/>
                      <a:pt x="247" y="248"/>
                      <a:pt x="250" y="248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61" y="248"/>
                      <a:pt x="263" y="246"/>
                      <a:pt x="263" y="243"/>
                    </a:cubicBezTo>
                    <a:lnTo>
                      <a:pt x="260" y="22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2468155" y="1786192"/>
                <a:ext cx="1837861" cy="1873333"/>
              </a:xfrm>
              <a:custGeom>
                <a:avLst/>
                <a:gdLst>
                  <a:gd name="T0" fmla="*/ 248 w 264"/>
                  <a:gd name="T1" fmla="*/ 27 h 264"/>
                  <a:gd name="T2" fmla="*/ 246 w 264"/>
                  <a:gd name="T3" fmla="*/ 5 h 264"/>
                  <a:gd name="T4" fmla="*/ 217 w 264"/>
                  <a:gd name="T5" fmla="*/ 3 h 264"/>
                  <a:gd name="T6" fmla="*/ 216 w 264"/>
                  <a:gd name="T7" fmla="*/ 21 h 264"/>
                  <a:gd name="T8" fmla="*/ 213 w 264"/>
                  <a:gd name="T9" fmla="*/ 39 h 264"/>
                  <a:gd name="T10" fmla="*/ 194 w 264"/>
                  <a:gd name="T11" fmla="*/ 44 h 264"/>
                  <a:gd name="T12" fmla="*/ 182 w 264"/>
                  <a:gd name="T13" fmla="*/ 30 h 264"/>
                  <a:gd name="T14" fmla="*/ 173 w 264"/>
                  <a:gd name="T15" fmla="*/ 15 h 264"/>
                  <a:gd name="T16" fmla="*/ 149 w 264"/>
                  <a:gd name="T17" fmla="*/ 32 h 264"/>
                  <a:gd name="T18" fmla="*/ 158 w 264"/>
                  <a:gd name="T19" fmla="*/ 52 h 264"/>
                  <a:gd name="T20" fmla="*/ 148 w 264"/>
                  <a:gd name="T21" fmla="*/ 66 h 264"/>
                  <a:gd name="T22" fmla="*/ 131 w 264"/>
                  <a:gd name="T23" fmla="*/ 67 h 264"/>
                  <a:gd name="T24" fmla="*/ 118 w 264"/>
                  <a:gd name="T25" fmla="*/ 49 h 264"/>
                  <a:gd name="T26" fmla="*/ 92 w 264"/>
                  <a:gd name="T27" fmla="*/ 62 h 264"/>
                  <a:gd name="T28" fmla="*/ 100 w 264"/>
                  <a:gd name="T29" fmla="*/ 78 h 264"/>
                  <a:gd name="T30" fmla="*/ 106 w 264"/>
                  <a:gd name="T31" fmla="*/ 95 h 264"/>
                  <a:gd name="T32" fmla="*/ 92 w 264"/>
                  <a:gd name="T33" fmla="*/ 108 h 264"/>
                  <a:gd name="T34" fmla="*/ 75 w 264"/>
                  <a:gd name="T35" fmla="*/ 102 h 264"/>
                  <a:gd name="T36" fmla="*/ 60 w 264"/>
                  <a:gd name="T37" fmla="*/ 95 h 264"/>
                  <a:gd name="T38" fmla="*/ 47 w 264"/>
                  <a:gd name="T39" fmla="*/ 121 h 264"/>
                  <a:gd name="T40" fmla="*/ 65 w 264"/>
                  <a:gd name="T41" fmla="*/ 134 h 264"/>
                  <a:gd name="T42" fmla="*/ 64 w 264"/>
                  <a:gd name="T43" fmla="*/ 151 h 264"/>
                  <a:gd name="T44" fmla="*/ 49 w 264"/>
                  <a:gd name="T45" fmla="*/ 160 h 264"/>
                  <a:gd name="T46" fmla="*/ 30 w 264"/>
                  <a:gd name="T47" fmla="*/ 152 h 264"/>
                  <a:gd name="T48" fmla="*/ 14 w 264"/>
                  <a:gd name="T49" fmla="*/ 176 h 264"/>
                  <a:gd name="T50" fmla="*/ 28 w 264"/>
                  <a:gd name="T51" fmla="*/ 185 h 264"/>
                  <a:gd name="T52" fmla="*/ 41 w 264"/>
                  <a:gd name="T53" fmla="*/ 197 h 264"/>
                  <a:gd name="T54" fmla="*/ 37 w 264"/>
                  <a:gd name="T55" fmla="*/ 215 h 264"/>
                  <a:gd name="T56" fmla="*/ 19 w 264"/>
                  <a:gd name="T57" fmla="*/ 219 h 264"/>
                  <a:gd name="T58" fmla="*/ 3 w 264"/>
                  <a:gd name="T59" fmla="*/ 220 h 264"/>
                  <a:gd name="T60" fmla="*/ 5 w 264"/>
                  <a:gd name="T61" fmla="*/ 249 h 264"/>
                  <a:gd name="T62" fmla="*/ 25 w 264"/>
                  <a:gd name="T63" fmla="*/ 251 h 264"/>
                  <a:gd name="T64" fmla="*/ 33 w 264"/>
                  <a:gd name="T65" fmla="*/ 264 h 264"/>
                  <a:gd name="T66" fmla="*/ 149 w 264"/>
                  <a:gd name="T67" fmla="*/ 264 h 264"/>
                  <a:gd name="T68" fmla="*/ 264 w 264"/>
                  <a:gd name="T69" fmla="*/ 3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4" h="264">
                    <a:moveTo>
                      <a:pt x="254" y="33"/>
                    </a:moveTo>
                    <a:cubicBezTo>
                      <a:pt x="248" y="27"/>
                      <a:pt x="248" y="27"/>
                      <a:pt x="248" y="27"/>
                    </a:cubicBezTo>
                    <a:cubicBezTo>
                      <a:pt x="247" y="24"/>
                      <a:pt x="246" y="20"/>
                      <a:pt x="246" y="17"/>
                    </a:cubicBezTo>
                    <a:cubicBezTo>
                      <a:pt x="246" y="5"/>
                      <a:pt x="246" y="5"/>
                      <a:pt x="246" y="5"/>
                    </a:cubicBezTo>
                    <a:cubicBezTo>
                      <a:pt x="246" y="2"/>
                      <a:pt x="244" y="0"/>
                      <a:pt x="241" y="0"/>
                    </a:cubicBezTo>
                    <a:cubicBezTo>
                      <a:pt x="217" y="3"/>
                      <a:pt x="217" y="3"/>
                      <a:pt x="217" y="3"/>
                    </a:cubicBezTo>
                    <a:cubicBezTo>
                      <a:pt x="214" y="4"/>
                      <a:pt x="212" y="7"/>
                      <a:pt x="213" y="10"/>
                    </a:cubicBezTo>
                    <a:cubicBezTo>
                      <a:pt x="216" y="21"/>
                      <a:pt x="216" y="21"/>
                      <a:pt x="216" y="21"/>
                    </a:cubicBezTo>
                    <a:cubicBezTo>
                      <a:pt x="217" y="24"/>
                      <a:pt x="217" y="28"/>
                      <a:pt x="217" y="3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0" y="41"/>
                      <a:pt x="206" y="43"/>
                      <a:pt x="204" y="43"/>
                    </a:cubicBezTo>
                    <a:cubicBezTo>
                      <a:pt x="202" y="44"/>
                      <a:pt x="197" y="44"/>
                      <a:pt x="194" y="44"/>
                    </a:cubicBezTo>
                    <a:cubicBezTo>
                      <a:pt x="187" y="39"/>
                      <a:pt x="187" y="39"/>
                      <a:pt x="187" y="39"/>
                    </a:cubicBezTo>
                    <a:cubicBezTo>
                      <a:pt x="185" y="37"/>
                      <a:pt x="183" y="33"/>
                      <a:pt x="182" y="30"/>
                    </a:cubicBezTo>
                    <a:cubicBezTo>
                      <a:pt x="179" y="19"/>
                      <a:pt x="179" y="19"/>
                      <a:pt x="179" y="19"/>
                    </a:cubicBezTo>
                    <a:cubicBezTo>
                      <a:pt x="179" y="16"/>
                      <a:pt x="176" y="14"/>
                      <a:pt x="173" y="1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48" y="26"/>
                      <a:pt x="147" y="29"/>
                      <a:pt x="149" y="3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6" y="44"/>
                      <a:pt x="157" y="49"/>
                      <a:pt x="158" y="52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4" y="62"/>
                      <a:pt x="151" y="65"/>
                      <a:pt x="148" y="66"/>
                    </a:cubicBezTo>
                    <a:cubicBezTo>
                      <a:pt x="146" y="68"/>
                      <a:pt x="142" y="69"/>
                      <a:pt x="139" y="6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29" y="65"/>
                      <a:pt x="125" y="62"/>
                      <a:pt x="124" y="5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7" y="47"/>
                      <a:pt x="114" y="46"/>
                      <a:pt x="111" y="48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8"/>
                      <a:pt x="92" y="70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2" y="80"/>
                      <a:pt x="105" y="84"/>
                      <a:pt x="106" y="87"/>
                    </a:cubicBezTo>
                    <a:cubicBezTo>
                      <a:pt x="106" y="95"/>
                      <a:pt x="106" y="95"/>
                      <a:pt x="106" y="95"/>
                    </a:cubicBezTo>
                    <a:cubicBezTo>
                      <a:pt x="105" y="98"/>
                      <a:pt x="102" y="102"/>
                      <a:pt x="101" y="103"/>
                    </a:cubicBezTo>
                    <a:cubicBezTo>
                      <a:pt x="99" y="105"/>
                      <a:pt x="95" y="107"/>
                      <a:pt x="92" y="108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1" y="107"/>
                      <a:pt x="77" y="105"/>
                      <a:pt x="75" y="102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5" y="93"/>
                      <a:pt x="62" y="93"/>
                      <a:pt x="60" y="95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4" y="117"/>
                      <a:pt x="45" y="120"/>
                      <a:pt x="47" y="121"/>
                    </a:cubicBezTo>
                    <a:cubicBezTo>
                      <a:pt x="57" y="127"/>
                      <a:pt x="57" y="127"/>
                      <a:pt x="57" y="127"/>
                    </a:cubicBezTo>
                    <a:cubicBezTo>
                      <a:pt x="59" y="128"/>
                      <a:pt x="63" y="131"/>
                      <a:pt x="65" y="134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7" y="145"/>
                      <a:pt x="65" y="149"/>
                      <a:pt x="64" y="151"/>
                    </a:cubicBezTo>
                    <a:cubicBezTo>
                      <a:pt x="63" y="153"/>
                      <a:pt x="60" y="156"/>
                      <a:pt x="58" y="158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6" y="160"/>
                      <a:pt x="42" y="159"/>
                      <a:pt x="39" y="157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28" y="150"/>
                      <a:pt x="24" y="151"/>
                      <a:pt x="23" y="154"/>
                    </a:cubicBezTo>
                    <a:cubicBezTo>
                      <a:pt x="14" y="176"/>
                      <a:pt x="14" y="176"/>
                      <a:pt x="14" y="176"/>
                    </a:cubicBezTo>
                    <a:cubicBezTo>
                      <a:pt x="13" y="179"/>
                      <a:pt x="15" y="182"/>
                      <a:pt x="18" y="182"/>
                    </a:cubicBezTo>
                    <a:cubicBezTo>
                      <a:pt x="28" y="185"/>
                      <a:pt x="28" y="185"/>
                      <a:pt x="28" y="185"/>
                    </a:cubicBezTo>
                    <a:cubicBezTo>
                      <a:pt x="31" y="186"/>
                      <a:pt x="35" y="188"/>
                      <a:pt x="37" y="190"/>
                    </a:cubicBezTo>
                    <a:cubicBezTo>
                      <a:pt x="41" y="197"/>
                      <a:pt x="41" y="197"/>
                      <a:pt x="41" y="197"/>
                    </a:cubicBezTo>
                    <a:cubicBezTo>
                      <a:pt x="42" y="200"/>
                      <a:pt x="42" y="205"/>
                      <a:pt x="41" y="207"/>
                    </a:cubicBezTo>
                    <a:cubicBezTo>
                      <a:pt x="41" y="209"/>
                      <a:pt x="39" y="213"/>
                      <a:pt x="37" y="215"/>
                    </a:cubicBezTo>
                    <a:cubicBezTo>
                      <a:pt x="29" y="220"/>
                      <a:pt x="29" y="220"/>
                      <a:pt x="29" y="220"/>
                    </a:cubicBezTo>
                    <a:cubicBezTo>
                      <a:pt x="26" y="220"/>
                      <a:pt x="22" y="220"/>
                      <a:pt x="19" y="219"/>
                    </a:cubicBezTo>
                    <a:cubicBezTo>
                      <a:pt x="9" y="216"/>
                      <a:pt x="9" y="216"/>
                      <a:pt x="9" y="216"/>
                    </a:cubicBezTo>
                    <a:cubicBezTo>
                      <a:pt x="6" y="216"/>
                      <a:pt x="4" y="217"/>
                      <a:pt x="3" y="220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2" y="249"/>
                      <a:pt x="5" y="249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8" y="249"/>
                      <a:pt x="23" y="250"/>
                      <a:pt x="25" y="251"/>
                    </a:cubicBezTo>
                    <a:cubicBezTo>
                      <a:pt x="31" y="257"/>
                      <a:pt x="31" y="257"/>
                      <a:pt x="31" y="257"/>
                    </a:cubicBezTo>
                    <a:cubicBezTo>
                      <a:pt x="32" y="259"/>
                      <a:pt x="33" y="261"/>
                      <a:pt x="33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00"/>
                      <a:pt x="201" y="149"/>
                      <a:pt x="264" y="149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61" y="35"/>
                      <a:pt x="257" y="34"/>
                      <a:pt x="254" y="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692B578-8E7D-4644-946D-54BA05FD8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330" y="4286263"/>
              <a:ext cx="565309" cy="442214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1B821482-BA8B-904A-8409-E5383CC4E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2540" y="2565673"/>
              <a:ext cx="471422" cy="497803"/>
            </a:xfrm>
            <a:custGeom>
              <a:avLst/>
              <a:gdLst>
                <a:gd name="T0" fmla="*/ 1468 w 1504"/>
                <a:gd name="T1" fmla="*/ 510 h 1558"/>
                <a:gd name="T2" fmla="*/ 1053 w 1504"/>
                <a:gd name="T3" fmla="*/ 418 h 1558"/>
                <a:gd name="T4" fmla="*/ 1044 w 1504"/>
                <a:gd name="T5" fmla="*/ 292 h 1558"/>
                <a:gd name="T6" fmla="*/ 460 w 1504"/>
                <a:gd name="T7" fmla="*/ 292 h 1558"/>
                <a:gd name="T8" fmla="*/ 451 w 1504"/>
                <a:gd name="T9" fmla="*/ 418 h 1558"/>
                <a:gd name="T10" fmla="*/ 36 w 1504"/>
                <a:gd name="T11" fmla="*/ 510 h 1558"/>
                <a:gd name="T12" fmla="*/ 0 w 1504"/>
                <a:gd name="T13" fmla="*/ 691 h 1558"/>
                <a:gd name="T14" fmla="*/ 73 w 1504"/>
                <a:gd name="T15" fmla="*/ 1108 h 1558"/>
                <a:gd name="T16" fmla="*/ 182 w 1504"/>
                <a:gd name="T17" fmla="*/ 1454 h 1558"/>
                <a:gd name="T18" fmla="*/ 327 w 1504"/>
                <a:gd name="T19" fmla="*/ 1454 h 1558"/>
                <a:gd name="T20" fmla="*/ 436 w 1504"/>
                <a:gd name="T21" fmla="*/ 1108 h 1558"/>
                <a:gd name="T22" fmla="*/ 508 w 1504"/>
                <a:gd name="T23" fmla="*/ 1094 h 1558"/>
                <a:gd name="T24" fmla="*/ 655 w 1504"/>
                <a:gd name="T25" fmla="*/ 1558 h 1558"/>
                <a:gd name="T26" fmla="*/ 849 w 1504"/>
                <a:gd name="T27" fmla="*/ 1558 h 1558"/>
                <a:gd name="T28" fmla="*/ 996 w 1504"/>
                <a:gd name="T29" fmla="*/ 1094 h 1558"/>
                <a:gd name="T30" fmla="*/ 1068 w 1504"/>
                <a:gd name="T31" fmla="*/ 1108 h 1558"/>
                <a:gd name="T32" fmla="*/ 1177 w 1504"/>
                <a:gd name="T33" fmla="*/ 1454 h 1558"/>
                <a:gd name="T34" fmla="*/ 1322 w 1504"/>
                <a:gd name="T35" fmla="*/ 1454 h 1558"/>
                <a:gd name="T36" fmla="*/ 1431 w 1504"/>
                <a:gd name="T37" fmla="*/ 1108 h 1558"/>
                <a:gd name="T38" fmla="*/ 1504 w 1504"/>
                <a:gd name="T39" fmla="*/ 691 h 1558"/>
                <a:gd name="T40" fmla="*/ 218 w 1504"/>
                <a:gd name="T41" fmla="*/ 1048 h 1558"/>
                <a:gd name="T42" fmla="*/ 182 w 1504"/>
                <a:gd name="T43" fmla="*/ 1381 h 1558"/>
                <a:gd name="T44" fmla="*/ 145 w 1504"/>
                <a:gd name="T45" fmla="*/ 1054 h 1558"/>
                <a:gd name="T46" fmla="*/ 73 w 1504"/>
                <a:gd name="T47" fmla="*/ 691 h 1558"/>
                <a:gd name="T48" fmla="*/ 109 w 1504"/>
                <a:gd name="T49" fmla="*/ 510 h 1558"/>
                <a:gd name="T50" fmla="*/ 400 w 1504"/>
                <a:gd name="T51" fmla="*/ 510 h 1558"/>
                <a:gd name="T52" fmla="*/ 411 w 1504"/>
                <a:gd name="T53" fmla="*/ 637 h 1558"/>
                <a:gd name="T54" fmla="*/ 430 w 1504"/>
                <a:gd name="T55" fmla="*/ 1009 h 1558"/>
                <a:gd name="T56" fmla="*/ 363 w 1504"/>
                <a:gd name="T57" fmla="*/ 1345 h 1558"/>
                <a:gd name="T58" fmla="*/ 291 w 1504"/>
                <a:gd name="T59" fmla="*/ 1345 h 1558"/>
                <a:gd name="T60" fmla="*/ 703 w 1504"/>
                <a:gd name="T61" fmla="*/ 1014 h 1558"/>
                <a:gd name="T62" fmla="*/ 655 w 1504"/>
                <a:gd name="T63" fmla="*/ 1461 h 1558"/>
                <a:gd name="T64" fmla="*/ 606 w 1504"/>
                <a:gd name="T65" fmla="*/ 1023 h 1558"/>
                <a:gd name="T66" fmla="*/ 508 w 1504"/>
                <a:gd name="T67" fmla="*/ 691 h 1558"/>
                <a:gd name="T68" fmla="*/ 508 w 1504"/>
                <a:gd name="T69" fmla="*/ 535 h 1558"/>
                <a:gd name="T70" fmla="*/ 557 w 1504"/>
                <a:gd name="T71" fmla="*/ 292 h 1558"/>
                <a:gd name="T72" fmla="*/ 947 w 1504"/>
                <a:gd name="T73" fmla="*/ 292 h 1558"/>
                <a:gd name="T74" fmla="*/ 996 w 1504"/>
                <a:gd name="T75" fmla="*/ 535 h 1558"/>
                <a:gd name="T76" fmla="*/ 996 w 1504"/>
                <a:gd name="T77" fmla="*/ 925 h 1558"/>
                <a:gd name="T78" fmla="*/ 898 w 1504"/>
                <a:gd name="T79" fmla="*/ 1412 h 1558"/>
                <a:gd name="T80" fmla="*/ 801 w 1504"/>
                <a:gd name="T81" fmla="*/ 1412 h 1558"/>
                <a:gd name="T82" fmla="*/ 703 w 1504"/>
                <a:gd name="T83" fmla="*/ 1014 h 1558"/>
                <a:gd name="T84" fmla="*/ 1213 w 1504"/>
                <a:gd name="T85" fmla="*/ 1345 h 1558"/>
                <a:gd name="T86" fmla="*/ 1141 w 1504"/>
                <a:gd name="T87" fmla="*/ 1345 h 1558"/>
                <a:gd name="T88" fmla="*/ 1073 w 1504"/>
                <a:gd name="T89" fmla="*/ 1009 h 1558"/>
                <a:gd name="T90" fmla="*/ 1093 w 1504"/>
                <a:gd name="T91" fmla="*/ 637 h 1558"/>
                <a:gd name="T92" fmla="*/ 1104 w 1504"/>
                <a:gd name="T93" fmla="*/ 510 h 1558"/>
                <a:gd name="T94" fmla="*/ 1395 w 1504"/>
                <a:gd name="T95" fmla="*/ 510 h 1558"/>
                <a:gd name="T96" fmla="*/ 1431 w 1504"/>
                <a:gd name="T97" fmla="*/ 691 h 1558"/>
                <a:gd name="T98" fmla="*/ 1359 w 1504"/>
                <a:gd name="T99" fmla="*/ 1054 h 1558"/>
                <a:gd name="T100" fmla="*/ 1322 w 1504"/>
                <a:gd name="T101" fmla="*/ 1381 h 1558"/>
                <a:gd name="T102" fmla="*/ 1286 w 1504"/>
                <a:gd name="T103" fmla="*/ 1048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4" h="1558">
                  <a:moveTo>
                    <a:pt x="1455" y="583"/>
                  </a:moveTo>
                  <a:cubicBezTo>
                    <a:pt x="1463" y="559"/>
                    <a:pt x="1468" y="535"/>
                    <a:pt x="1468" y="510"/>
                  </a:cubicBezTo>
                  <a:cubicBezTo>
                    <a:pt x="1468" y="390"/>
                    <a:pt x="1370" y="292"/>
                    <a:pt x="1250" y="292"/>
                  </a:cubicBezTo>
                  <a:cubicBezTo>
                    <a:pt x="1163" y="292"/>
                    <a:pt x="1088" y="344"/>
                    <a:pt x="1053" y="418"/>
                  </a:cubicBezTo>
                  <a:cubicBezTo>
                    <a:pt x="1045" y="408"/>
                    <a:pt x="1037" y="398"/>
                    <a:pt x="1027" y="390"/>
                  </a:cubicBezTo>
                  <a:cubicBezTo>
                    <a:pt x="1038" y="358"/>
                    <a:pt x="1044" y="325"/>
                    <a:pt x="1044" y="292"/>
                  </a:cubicBezTo>
                  <a:cubicBezTo>
                    <a:pt x="1044" y="131"/>
                    <a:pt x="913" y="0"/>
                    <a:pt x="752" y="0"/>
                  </a:cubicBezTo>
                  <a:cubicBezTo>
                    <a:pt x="591" y="0"/>
                    <a:pt x="460" y="131"/>
                    <a:pt x="460" y="292"/>
                  </a:cubicBezTo>
                  <a:cubicBezTo>
                    <a:pt x="460" y="325"/>
                    <a:pt x="466" y="358"/>
                    <a:pt x="477" y="390"/>
                  </a:cubicBezTo>
                  <a:cubicBezTo>
                    <a:pt x="467" y="398"/>
                    <a:pt x="459" y="408"/>
                    <a:pt x="451" y="418"/>
                  </a:cubicBezTo>
                  <a:cubicBezTo>
                    <a:pt x="416" y="344"/>
                    <a:pt x="341" y="292"/>
                    <a:pt x="254" y="292"/>
                  </a:cubicBezTo>
                  <a:cubicBezTo>
                    <a:pt x="134" y="292"/>
                    <a:pt x="36" y="390"/>
                    <a:pt x="36" y="510"/>
                  </a:cubicBezTo>
                  <a:cubicBezTo>
                    <a:pt x="36" y="535"/>
                    <a:pt x="41" y="559"/>
                    <a:pt x="49" y="583"/>
                  </a:cubicBezTo>
                  <a:cubicBezTo>
                    <a:pt x="19" y="609"/>
                    <a:pt x="0" y="648"/>
                    <a:pt x="0" y="691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0" y="1036"/>
                    <a:pt x="29" y="1082"/>
                    <a:pt x="73" y="1108"/>
                  </a:cubicBezTo>
                  <a:cubicBezTo>
                    <a:pt x="73" y="1345"/>
                    <a:pt x="73" y="1345"/>
                    <a:pt x="73" y="1345"/>
                  </a:cubicBezTo>
                  <a:cubicBezTo>
                    <a:pt x="73" y="1405"/>
                    <a:pt x="122" y="1454"/>
                    <a:pt x="182" y="1454"/>
                  </a:cubicBezTo>
                  <a:cubicBezTo>
                    <a:pt x="209" y="1454"/>
                    <a:pt x="235" y="1443"/>
                    <a:pt x="254" y="1426"/>
                  </a:cubicBezTo>
                  <a:cubicBezTo>
                    <a:pt x="273" y="1443"/>
                    <a:pt x="299" y="1454"/>
                    <a:pt x="327" y="1454"/>
                  </a:cubicBezTo>
                  <a:cubicBezTo>
                    <a:pt x="387" y="1454"/>
                    <a:pt x="436" y="1405"/>
                    <a:pt x="436" y="1345"/>
                  </a:cubicBezTo>
                  <a:cubicBezTo>
                    <a:pt x="436" y="1108"/>
                    <a:pt x="436" y="1108"/>
                    <a:pt x="436" y="1108"/>
                  </a:cubicBezTo>
                  <a:cubicBezTo>
                    <a:pt x="452" y="1098"/>
                    <a:pt x="465" y="1085"/>
                    <a:pt x="477" y="1070"/>
                  </a:cubicBezTo>
                  <a:cubicBezTo>
                    <a:pt x="487" y="1079"/>
                    <a:pt x="497" y="1087"/>
                    <a:pt x="508" y="1094"/>
                  </a:cubicBezTo>
                  <a:cubicBezTo>
                    <a:pt x="508" y="1412"/>
                    <a:pt x="508" y="1412"/>
                    <a:pt x="508" y="1412"/>
                  </a:cubicBezTo>
                  <a:cubicBezTo>
                    <a:pt x="508" y="1493"/>
                    <a:pt x="574" y="1558"/>
                    <a:pt x="655" y="1558"/>
                  </a:cubicBezTo>
                  <a:cubicBezTo>
                    <a:pt x="692" y="1558"/>
                    <a:pt x="726" y="1544"/>
                    <a:pt x="752" y="1521"/>
                  </a:cubicBezTo>
                  <a:cubicBezTo>
                    <a:pt x="778" y="1544"/>
                    <a:pt x="812" y="1558"/>
                    <a:pt x="849" y="1558"/>
                  </a:cubicBezTo>
                  <a:cubicBezTo>
                    <a:pt x="930" y="1558"/>
                    <a:pt x="996" y="1493"/>
                    <a:pt x="996" y="1412"/>
                  </a:cubicBezTo>
                  <a:cubicBezTo>
                    <a:pt x="996" y="1094"/>
                    <a:pt x="996" y="1094"/>
                    <a:pt x="996" y="1094"/>
                  </a:cubicBezTo>
                  <a:cubicBezTo>
                    <a:pt x="1007" y="1087"/>
                    <a:pt x="1017" y="1079"/>
                    <a:pt x="1027" y="1070"/>
                  </a:cubicBezTo>
                  <a:cubicBezTo>
                    <a:pt x="1039" y="1085"/>
                    <a:pt x="1052" y="1098"/>
                    <a:pt x="1068" y="1108"/>
                  </a:cubicBezTo>
                  <a:cubicBezTo>
                    <a:pt x="1068" y="1345"/>
                    <a:pt x="1068" y="1345"/>
                    <a:pt x="1068" y="1345"/>
                  </a:cubicBezTo>
                  <a:cubicBezTo>
                    <a:pt x="1068" y="1405"/>
                    <a:pt x="1117" y="1454"/>
                    <a:pt x="1177" y="1454"/>
                  </a:cubicBezTo>
                  <a:cubicBezTo>
                    <a:pt x="1205" y="1454"/>
                    <a:pt x="1230" y="1443"/>
                    <a:pt x="1250" y="1426"/>
                  </a:cubicBezTo>
                  <a:cubicBezTo>
                    <a:pt x="1269" y="1443"/>
                    <a:pt x="1295" y="1454"/>
                    <a:pt x="1322" y="1454"/>
                  </a:cubicBezTo>
                  <a:cubicBezTo>
                    <a:pt x="1382" y="1454"/>
                    <a:pt x="1431" y="1405"/>
                    <a:pt x="1431" y="1345"/>
                  </a:cubicBezTo>
                  <a:cubicBezTo>
                    <a:pt x="1431" y="1108"/>
                    <a:pt x="1431" y="1108"/>
                    <a:pt x="1431" y="1108"/>
                  </a:cubicBezTo>
                  <a:cubicBezTo>
                    <a:pt x="1475" y="1082"/>
                    <a:pt x="1504" y="1036"/>
                    <a:pt x="1504" y="982"/>
                  </a:cubicBezTo>
                  <a:cubicBezTo>
                    <a:pt x="1504" y="691"/>
                    <a:pt x="1504" y="691"/>
                    <a:pt x="1504" y="691"/>
                  </a:cubicBezTo>
                  <a:cubicBezTo>
                    <a:pt x="1504" y="648"/>
                    <a:pt x="1485" y="609"/>
                    <a:pt x="1455" y="583"/>
                  </a:cubicBezTo>
                  <a:close/>
                  <a:moveTo>
                    <a:pt x="218" y="1048"/>
                  </a:moveTo>
                  <a:cubicBezTo>
                    <a:pt x="218" y="1345"/>
                    <a:pt x="218" y="1345"/>
                    <a:pt x="218" y="1345"/>
                  </a:cubicBezTo>
                  <a:cubicBezTo>
                    <a:pt x="218" y="1365"/>
                    <a:pt x="202" y="1381"/>
                    <a:pt x="182" y="1381"/>
                  </a:cubicBezTo>
                  <a:cubicBezTo>
                    <a:pt x="162" y="1381"/>
                    <a:pt x="145" y="1365"/>
                    <a:pt x="145" y="1345"/>
                  </a:cubicBezTo>
                  <a:cubicBezTo>
                    <a:pt x="145" y="1054"/>
                    <a:pt x="145" y="1054"/>
                    <a:pt x="145" y="1054"/>
                  </a:cubicBezTo>
                  <a:cubicBezTo>
                    <a:pt x="105" y="1054"/>
                    <a:pt x="73" y="1022"/>
                    <a:pt x="73" y="982"/>
                  </a:cubicBezTo>
                  <a:cubicBezTo>
                    <a:pt x="73" y="691"/>
                    <a:pt x="73" y="691"/>
                    <a:pt x="73" y="691"/>
                  </a:cubicBezTo>
                  <a:cubicBezTo>
                    <a:pt x="73" y="651"/>
                    <a:pt x="105" y="619"/>
                    <a:pt x="145" y="619"/>
                  </a:cubicBezTo>
                  <a:cubicBezTo>
                    <a:pt x="145" y="619"/>
                    <a:pt x="109" y="590"/>
                    <a:pt x="109" y="510"/>
                  </a:cubicBezTo>
                  <a:cubicBezTo>
                    <a:pt x="109" y="430"/>
                    <a:pt x="174" y="365"/>
                    <a:pt x="254" y="365"/>
                  </a:cubicBezTo>
                  <a:cubicBezTo>
                    <a:pt x="334" y="365"/>
                    <a:pt x="400" y="432"/>
                    <a:pt x="400" y="510"/>
                  </a:cubicBezTo>
                  <a:cubicBezTo>
                    <a:pt x="400" y="588"/>
                    <a:pt x="363" y="619"/>
                    <a:pt x="363" y="619"/>
                  </a:cubicBezTo>
                  <a:cubicBezTo>
                    <a:pt x="382" y="619"/>
                    <a:pt x="398" y="626"/>
                    <a:pt x="411" y="637"/>
                  </a:cubicBezTo>
                  <a:cubicBezTo>
                    <a:pt x="411" y="925"/>
                    <a:pt x="411" y="925"/>
                    <a:pt x="411" y="925"/>
                  </a:cubicBezTo>
                  <a:cubicBezTo>
                    <a:pt x="411" y="955"/>
                    <a:pt x="418" y="984"/>
                    <a:pt x="430" y="1009"/>
                  </a:cubicBezTo>
                  <a:cubicBezTo>
                    <a:pt x="420" y="1036"/>
                    <a:pt x="394" y="1054"/>
                    <a:pt x="363" y="1054"/>
                  </a:cubicBezTo>
                  <a:cubicBezTo>
                    <a:pt x="363" y="1345"/>
                    <a:pt x="363" y="1345"/>
                    <a:pt x="363" y="1345"/>
                  </a:cubicBezTo>
                  <a:cubicBezTo>
                    <a:pt x="363" y="1365"/>
                    <a:pt x="347" y="1381"/>
                    <a:pt x="327" y="1381"/>
                  </a:cubicBezTo>
                  <a:cubicBezTo>
                    <a:pt x="307" y="1381"/>
                    <a:pt x="291" y="1365"/>
                    <a:pt x="291" y="1345"/>
                  </a:cubicBezTo>
                  <a:cubicBezTo>
                    <a:pt x="291" y="1048"/>
                    <a:pt x="291" y="1048"/>
                    <a:pt x="291" y="1048"/>
                  </a:cubicBezTo>
                  <a:moveTo>
                    <a:pt x="703" y="1014"/>
                  </a:moveTo>
                  <a:cubicBezTo>
                    <a:pt x="703" y="1412"/>
                    <a:pt x="703" y="1412"/>
                    <a:pt x="703" y="1412"/>
                  </a:cubicBezTo>
                  <a:cubicBezTo>
                    <a:pt x="703" y="1439"/>
                    <a:pt x="682" y="1461"/>
                    <a:pt x="655" y="1461"/>
                  </a:cubicBezTo>
                  <a:cubicBezTo>
                    <a:pt x="628" y="1461"/>
                    <a:pt x="606" y="1439"/>
                    <a:pt x="606" y="1412"/>
                  </a:cubicBezTo>
                  <a:cubicBezTo>
                    <a:pt x="606" y="1023"/>
                    <a:pt x="606" y="1023"/>
                    <a:pt x="606" y="1023"/>
                  </a:cubicBezTo>
                  <a:cubicBezTo>
                    <a:pt x="552" y="1023"/>
                    <a:pt x="509" y="979"/>
                    <a:pt x="508" y="926"/>
                  </a:cubicBezTo>
                  <a:cubicBezTo>
                    <a:pt x="508" y="691"/>
                    <a:pt x="508" y="691"/>
                    <a:pt x="508" y="691"/>
                  </a:cubicBezTo>
                  <a:cubicBezTo>
                    <a:pt x="508" y="691"/>
                    <a:pt x="508" y="691"/>
                    <a:pt x="508" y="690"/>
                  </a:cubicBezTo>
                  <a:cubicBezTo>
                    <a:pt x="508" y="535"/>
                    <a:pt x="508" y="535"/>
                    <a:pt x="508" y="535"/>
                  </a:cubicBezTo>
                  <a:cubicBezTo>
                    <a:pt x="508" y="482"/>
                    <a:pt x="552" y="438"/>
                    <a:pt x="606" y="438"/>
                  </a:cubicBezTo>
                  <a:cubicBezTo>
                    <a:pt x="606" y="438"/>
                    <a:pt x="557" y="400"/>
                    <a:pt x="557" y="292"/>
                  </a:cubicBezTo>
                  <a:cubicBezTo>
                    <a:pt x="557" y="184"/>
                    <a:pt x="644" y="97"/>
                    <a:pt x="752" y="97"/>
                  </a:cubicBezTo>
                  <a:cubicBezTo>
                    <a:pt x="860" y="97"/>
                    <a:pt x="947" y="187"/>
                    <a:pt x="947" y="292"/>
                  </a:cubicBezTo>
                  <a:cubicBezTo>
                    <a:pt x="947" y="397"/>
                    <a:pt x="898" y="438"/>
                    <a:pt x="898" y="438"/>
                  </a:cubicBezTo>
                  <a:cubicBezTo>
                    <a:pt x="952" y="438"/>
                    <a:pt x="996" y="482"/>
                    <a:pt x="996" y="535"/>
                  </a:cubicBezTo>
                  <a:cubicBezTo>
                    <a:pt x="996" y="691"/>
                    <a:pt x="996" y="691"/>
                    <a:pt x="996" y="691"/>
                  </a:cubicBezTo>
                  <a:cubicBezTo>
                    <a:pt x="996" y="925"/>
                    <a:pt x="996" y="925"/>
                    <a:pt x="996" y="925"/>
                  </a:cubicBezTo>
                  <a:cubicBezTo>
                    <a:pt x="996" y="979"/>
                    <a:pt x="952" y="1023"/>
                    <a:pt x="898" y="1023"/>
                  </a:cubicBezTo>
                  <a:cubicBezTo>
                    <a:pt x="898" y="1412"/>
                    <a:pt x="898" y="1412"/>
                    <a:pt x="898" y="1412"/>
                  </a:cubicBezTo>
                  <a:cubicBezTo>
                    <a:pt x="898" y="1439"/>
                    <a:pt x="876" y="1461"/>
                    <a:pt x="849" y="1461"/>
                  </a:cubicBezTo>
                  <a:cubicBezTo>
                    <a:pt x="822" y="1461"/>
                    <a:pt x="801" y="1439"/>
                    <a:pt x="801" y="1412"/>
                  </a:cubicBezTo>
                  <a:cubicBezTo>
                    <a:pt x="801" y="1014"/>
                    <a:pt x="801" y="1014"/>
                    <a:pt x="801" y="1014"/>
                  </a:cubicBezTo>
                  <a:lnTo>
                    <a:pt x="703" y="1014"/>
                  </a:lnTo>
                  <a:close/>
                  <a:moveTo>
                    <a:pt x="1213" y="1048"/>
                  </a:moveTo>
                  <a:cubicBezTo>
                    <a:pt x="1213" y="1345"/>
                    <a:pt x="1213" y="1345"/>
                    <a:pt x="1213" y="1345"/>
                  </a:cubicBezTo>
                  <a:cubicBezTo>
                    <a:pt x="1213" y="1365"/>
                    <a:pt x="1197" y="1381"/>
                    <a:pt x="1177" y="1381"/>
                  </a:cubicBezTo>
                  <a:cubicBezTo>
                    <a:pt x="1157" y="1381"/>
                    <a:pt x="1141" y="1365"/>
                    <a:pt x="1141" y="1345"/>
                  </a:cubicBezTo>
                  <a:cubicBezTo>
                    <a:pt x="1141" y="1054"/>
                    <a:pt x="1141" y="1054"/>
                    <a:pt x="1141" y="1054"/>
                  </a:cubicBezTo>
                  <a:cubicBezTo>
                    <a:pt x="1110" y="1054"/>
                    <a:pt x="1084" y="1036"/>
                    <a:pt x="1073" y="1009"/>
                  </a:cubicBezTo>
                  <a:cubicBezTo>
                    <a:pt x="1086" y="984"/>
                    <a:pt x="1093" y="955"/>
                    <a:pt x="1093" y="925"/>
                  </a:cubicBezTo>
                  <a:cubicBezTo>
                    <a:pt x="1093" y="637"/>
                    <a:pt x="1093" y="637"/>
                    <a:pt x="1093" y="637"/>
                  </a:cubicBezTo>
                  <a:cubicBezTo>
                    <a:pt x="1106" y="626"/>
                    <a:pt x="1122" y="619"/>
                    <a:pt x="1141" y="619"/>
                  </a:cubicBezTo>
                  <a:cubicBezTo>
                    <a:pt x="1141" y="619"/>
                    <a:pt x="1104" y="590"/>
                    <a:pt x="1104" y="510"/>
                  </a:cubicBezTo>
                  <a:cubicBezTo>
                    <a:pt x="1104" y="430"/>
                    <a:pt x="1170" y="365"/>
                    <a:pt x="1250" y="365"/>
                  </a:cubicBezTo>
                  <a:cubicBezTo>
                    <a:pt x="1330" y="365"/>
                    <a:pt x="1395" y="431"/>
                    <a:pt x="1395" y="510"/>
                  </a:cubicBezTo>
                  <a:cubicBezTo>
                    <a:pt x="1395" y="589"/>
                    <a:pt x="1359" y="619"/>
                    <a:pt x="1359" y="619"/>
                  </a:cubicBezTo>
                  <a:cubicBezTo>
                    <a:pt x="1399" y="619"/>
                    <a:pt x="1431" y="651"/>
                    <a:pt x="1431" y="691"/>
                  </a:cubicBezTo>
                  <a:cubicBezTo>
                    <a:pt x="1431" y="982"/>
                    <a:pt x="1431" y="982"/>
                    <a:pt x="1431" y="982"/>
                  </a:cubicBezTo>
                  <a:cubicBezTo>
                    <a:pt x="1431" y="1022"/>
                    <a:pt x="1399" y="1054"/>
                    <a:pt x="1359" y="1054"/>
                  </a:cubicBezTo>
                  <a:cubicBezTo>
                    <a:pt x="1359" y="1345"/>
                    <a:pt x="1359" y="1345"/>
                    <a:pt x="1359" y="1345"/>
                  </a:cubicBezTo>
                  <a:cubicBezTo>
                    <a:pt x="1359" y="1365"/>
                    <a:pt x="1342" y="1381"/>
                    <a:pt x="1322" y="1381"/>
                  </a:cubicBezTo>
                  <a:cubicBezTo>
                    <a:pt x="1302" y="1381"/>
                    <a:pt x="1286" y="1365"/>
                    <a:pt x="1286" y="1345"/>
                  </a:cubicBezTo>
                  <a:cubicBezTo>
                    <a:pt x="1286" y="1048"/>
                    <a:pt x="1286" y="1048"/>
                    <a:pt x="1286" y="1048"/>
                  </a:cubicBezTo>
                  <a:lnTo>
                    <a:pt x="1213" y="10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787B0C-E43B-EF44-BCEB-3CC842E0839B}"/>
                </a:ext>
              </a:extLst>
            </p:cNvPr>
            <p:cNvGrpSpPr/>
            <p:nvPr/>
          </p:nvGrpSpPr>
          <p:grpSpPr>
            <a:xfrm>
              <a:off x="3252357" y="4320129"/>
              <a:ext cx="453539" cy="490310"/>
              <a:chOff x="7404100" y="3633788"/>
              <a:chExt cx="628651" cy="666751"/>
            </a:xfrm>
            <a:solidFill>
              <a:schemeClr val="bg2"/>
            </a:solidFill>
          </p:grpSpPr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29D32F8E-1F6B-B047-A386-9A120180D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04100" y="3870326"/>
                <a:ext cx="427038" cy="430213"/>
              </a:xfrm>
              <a:custGeom>
                <a:avLst/>
                <a:gdLst>
                  <a:gd name="T0" fmla="*/ 115 w 136"/>
                  <a:gd name="T1" fmla="*/ 94 h 137"/>
                  <a:gd name="T2" fmla="*/ 119 w 136"/>
                  <a:gd name="T3" fmla="*/ 83 h 137"/>
                  <a:gd name="T4" fmla="*/ 136 w 136"/>
                  <a:gd name="T5" fmla="*/ 77 h 137"/>
                  <a:gd name="T6" fmla="*/ 136 w 136"/>
                  <a:gd name="T7" fmla="*/ 68 h 137"/>
                  <a:gd name="T8" fmla="*/ 136 w 136"/>
                  <a:gd name="T9" fmla="*/ 60 h 137"/>
                  <a:gd name="T10" fmla="*/ 119 w 136"/>
                  <a:gd name="T11" fmla="*/ 54 h 137"/>
                  <a:gd name="T12" fmla="*/ 115 w 136"/>
                  <a:gd name="T13" fmla="*/ 43 h 137"/>
                  <a:gd name="T14" fmla="*/ 122 w 136"/>
                  <a:gd name="T15" fmla="*/ 27 h 137"/>
                  <a:gd name="T16" fmla="*/ 110 w 136"/>
                  <a:gd name="T17" fmla="*/ 14 h 137"/>
                  <a:gd name="T18" fmla="*/ 94 w 136"/>
                  <a:gd name="T19" fmla="*/ 22 h 137"/>
                  <a:gd name="T20" fmla="*/ 83 w 136"/>
                  <a:gd name="T21" fmla="*/ 18 h 137"/>
                  <a:gd name="T22" fmla="*/ 77 w 136"/>
                  <a:gd name="T23" fmla="*/ 1 h 137"/>
                  <a:gd name="T24" fmla="*/ 68 w 136"/>
                  <a:gd name="T25" fmla="*/ 0 h 137"/>
                  <a:gd name="T26" fmla="*/ 59 w 136"/>
                  <a:gd name="T27" fmla="*/ 1 h 137"/>
                  <a:gd name="T28" fmla="*/ 53 w 136"/>
                  <a:gd name="T29" fmla="*/ 18 h 137"/>
                  <a:gd name="T30" fmla="*/ 43 w 136"/>
                  <a:gd name="T31" fmla="*/ 22 h 137"/>
                  <a:gd name="T32" fmla="*/ 26 w 136"/>
                  <a:gd name="T33" fmla="*/ 14 h 137"/>
                  <a:gd name="T34" fmla="*/ 14 w 136"/>
                  <a:gd name="T35" fmla="*/ 27 h 137"/>
                  <a:gd name="T36" fmla="*/ 22 w 136"/>
                  <a:gd name="T37" fmla="*/ 43 h 137"/>
                  <a:gd name="T38" fmla="*/ 17 w 136"/>
                  <a:gd name="T39" fmla="*/ 54 h 137"/>
                  <a:gd name="T40" fmla="*/ 0 w 136"/>
                  <a:gd name="T41" fmla="*/ 60 h 137"/>
                  <a:gd name="T42" fmla="*/ 0 w 136"/>
                  <a:gd name="T43" fmla="*/ 68 h 137"/>
                  <a:gd name="T44" fmla="*/ 0 w 136"/>
                  <a:gd name="T45" fmla="*/ 77 h 137"/>
                  <a:gd name="T46" fmla="*/ 17 w 136"/>
                  <a:gd name="T47" fmla="*/ 83 h 137"/>
                  <a:gd name="T48" fmla="*/ 22 w 136"/>
                  <a:gd name="T49" fmla="*/ 94 h 137"/>
                  <a:gd name="T50" fmla="*/ 14 w 136"/>
                  <a:gd name="T51" fmla="*/ 110 h 137"/>
                  <a:gd name="T52" fmla="*/ 26 w 136"/>
                  <a:gd name="T53" fmla="*/ 123 h 137"/>
                  <a:gd name="T54" fmla="*/ 43 w 136"/>
                  <a:gd name="T55" fmla="*/ 115 h 137"/>
                  <a:gd name="T56" fmla="*/ 53 w 136"/>
                  <a:gd name="T57" fmla="*/ 119 h 137"/>
                  <a:gd name="T58" fmla="*/ 59 w 136"/>
                  <a:gd name="T59" fmla="*/ 136 h 137"/>
                  <a:gd name="T60" fmla="*/ 68 w 136"/>
                  <a:gd name="T61" fmla="*/ 137 h 137"/>
                  <a:gd name="T62" fmla="*/ 77 w 136"/>
                  <a:gd name="T63" fmla="*/ 136 h 137"/>
                  <a:gd name="T64" fmla="*/ 83 w 136"/>
                  <a:gd name="T65" fmla="*/ 119 h 137"/>
                  <a:gd name="T66" fmla="*/ 94 w 136"/>
                  <a:gd name="T67" fmla="*/ 115 h 137"/>
                  <a:gd name="T68" fmla="*/ 110 w 136"/>
                  <a:gd name="T69" fmla="*/ 123 h 137"/>
                  <a:gd name="T70" fmla="*/ 122 w 136"/>
                  <a:gd name="T71" fmla="*/ 110 h 137"/>
                  <a:gd name="T72" fmla="*/ 115 w 136"/>
                  <a:gd name="T73" fmla="*/ 94 h 137"/>
                  <a:gd name="T74" fmla="*/ 68 w 136"/>
                  <a:gd name="T75" fmla="*/ 92 h 137"/>
                  <a:gd name="T76" fmla="*/ 44 w 136"/>
                  <a:gd name="T77" fmla="*/ 68 h 137"/>
                  <a:gd name="T78" fmla="*/ 68 w 136"/>
                  <a:gd name="T79" fmla="*/ 45 h 137"/>
                  <a:gd name="T80" fmla="*/ 92 w 136"/>
                  <a:gd name="T81" fmla="*/ 68 h 137"/>
                  <a:gd name="T82" fmla="*/ 68 w 136"/>
                  <a:gd name="T83" fmla="*/ 9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6" h="137">
                    <a:moveTo>
                      <a:pt x="115" y="94"/>
                    </a:moveTo>
                    <a:cubicBezTo>
                      <a:pt x="116" y="91"/>
                      <a:pt x="118" y="87"/>
                      <a:pt x="119" y="8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136" y="74"/>
                      <a:pt x="136" y="71"/>
                      <a:pt x="136" y="68"/>
                    </a:cubicBezTo>
                    <a:cubicBezTo>
                      <a:pt x="136" y="65"/>
                      <a:pt x="136" y="63"/>
                      <a:pt x="136" y="60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8" y="50"/>
                      <a:pt x="116" y="46"/>
                      <a:pt x="115" y="43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19" y="22"/>
                      <a:pt x="115" y="18"/>
                      <a:pt x="110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0" y="20"/>
                      <a:pt x="87" y="19"/>
                      <a:pt x="83" y="18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4" y="0"/>
                      <a:pt x="71" y="0"/>
                      <a:pt x="68" y="0"/>
                    </a:cubicBezTo>
                    <a:cubicBezTo>
                      <a:pt x="65" y="0"/>
                      <a:pt x="62" y="0"/>
                      <a:pt x="59" y="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0" y="19"/>
                      <a:pt x="46" y="20"/>
                      <a:pt x="43" y="22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2" y="18"/>
                      <a:pt x="18" y="22"/>
                      <a:pt x="14" y="27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6"/>
                      <a:pt x="18" y="50"/>
                      <a:pt x="17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3"/>
                      <a:pt x="0" y="65"/>
                      <a:pt x="0" y="68"/>
                    </a:cubicBezTo>
                    <a:cubicBezTo>
                      <a:pt x="0" y="71"/>
                      <a:pt x="0" y="74"/>
                      <a:pt x="0" y="77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7"/>
                      <a:pt x="20" y="91"/>
                      <a:pt x="22" y="94"/>
                    </a:cubicBezTo>
                    <a:cubicBezTo>
                      <a:pt x="14" y="110"/>
                      <a:pt x="14" y="110"/>
                      <a:pt x="14" y="110"/>
                    </a:cubicBezTo>
                    <a:cubicBezTo>
                      <a:pt x="18" y="115"/>
                      <a:pt x="22" y="119"/>
                      <a:pt x="26" y="123"/>
                    </a:cubicBezTo>
                    <a:cubicBezTo>
                      <a:pt x="43" y="115"/>
                      <a:pt x="43" y="115"/>
                      <a:pt x="43" y="115"/>
                    </a:cubicBezTo>
                    <a:cubicBezTo>
                      <a:pt x="46" y="117"/>
                      <a:pt x="50" y="118"/>
                      <a:pt x="53" y="119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2" y="137"/>
                      <a:pt x="65" y="137"/>
                      <a:pt x="68" y="137"/>
                    </a:cubicBezTo>
                    <a:cubicBezTo>
                      <a:pt x="71" y="137"/>
                      <a:pt x="74" y="137"/>
                      <a:pt x="77" y="136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7" y="118"/>
                      <a:pt x="90" y="117"/>
                      <a:pt x="94" y="115"/>
                    </a:cubicBezTo>
                    <a:cubicBezTo>
                      <a:pt x="110" y="123"/>
                      <a:pt x="110" y="123"/>
                      <a:pt x="110" y="123"/>
                    </a:cubicBezTo>
                    <a:cubicBezTo>
                      <a:pt x="115" y="119"/>
                      <a:pt x="119" y="115"/>
                      <a:pt x="122" y="110"/>
                    </a:cubicBezTo>
                    <a:lnTo>
                      <a:pt x="115" y="94"/>
                    </a:lnTo>
                    <a:close/>
                    <a:moveTo>
                      <a:pt x="68" y="92"/>
                    </a:moveTo>
                    <a:cubicBezTo>
                      <a:pt x="55" y="92"/>
                      <a:pt x="44" y="82"/>
                      <a:pt x="44" y="68"/>
                    </a:cubicBezTo>
                    <a:cubicBezTo>
                      <a:pt x="44" y="55"/>
                      <a:pt x="55" y="45"/>
                      <a:pt x="68" y="45"/>
                    </a:cubicBezTo>
                    <a:cubicBezTo>
                      <a:pt x="81" y="45"/>
                      <a:pt x="92" y="55"/>
                      <a:pt x="92" y="68"/>
                    </a:cubicBezTo>
                    <a:cubicBezTo>
                      <a:pt x="92" y="82"/>
                      <a:pt x="81" y="92"/>
                      <a:pt x="68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C3328CCC-9FCF-7542-8EA8-468A6B5EB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08888" y="3633788"/>
                <a:ext cx="282575" cy="282575"/>
              </a:xfrm>
              <a:custGeom>
                <a:avLst/>
                <a:gdLst>
                  <a:gd name="T0" fmla="*/ 4 w 90"/>
                  <a:gd name="T1" fmla="*/ 67 h 90"/>
                  <a:gd name="T2" fmla="*/ 16 w 90"/>
                  <a:gd name="T3" fmla="*/ 67 h 90"/>
                  <a:gd name="T4" fmla="*/ 22 w 90"/>
                  <a:gd name="T5" fmla="*/ 73 h 90"/>
                  <a:gd name="T6" fmla="*/ 21 w 90"/>
                  <a:gd name="T7" fmla="*/ 85 h 90"/>
                  <a:gd name="T8" fmla="*/ 26 w 90"/>
                  <a:gd name="T9" fmla="*/ 88 h 90"/>
                  <a:gd name="T10" fmla="*/ 32 w 90"/>
                  <a:gd name="T11" fmla="*/ 90 h 90"/>
                  <a:gd name="T12" fmla="*/ 40 w 90"/>
                  <a:gd name="T13" fmla="*/ 81 h 90"/>
                  <a:gd name="T14" fmla="*/ 48 w 90"/>
                  <a:gd name="T15" fmla="*/ 81 h 90"/>
                  <a:gd name="T16" fmla="*/ 56 w 90"/>
                  <a:gd name="T17" fmla="*/ 90 h 90"/>
                  <a:gd name="T18" fmla="*/ 67 w 90"/>
                  <a:gd name="T19" fmla="*/ 86 h 90"/>
                  <a:gd name="T20" fmla="*/ 67 w 90"/>
                  <a:gd name="T21" fmla="*/ 74 h 90"/>
                  <a:gd name="T22" fmla="*/ 73 w 90"/>
                  <a:gd name="T23" fmla="*/ 68 h 90"/>
                  <a:gd name="T24" fmla="*/ 85 w 90"/>
                  <a:gd name="T25" fmla="*/ 69 h 90"/>
                  <a:gd name="T26" fmla="*/ 87 w 90"/>
                  <a:gd name="T27" fmla="*/ 64 h 90"/>
                  <a:gd name="T28" fmla="*/ 89 w 90"/>
                  <a:gd name="T29" fmla="*/ 58 h 90"/>
                  <a:gd name="T30" fmla="*/ 81 w 90"/>
                  <a:gd name="T31" fmla="*/ 50 h 90"/>
                  <a:gd name="T32" fmla="*/ 81 w 90"/>
                  <a:gd name="T33" fmla="*/ 42 h 90"/>
                  <a:gd name="T34" fmla="*/ 90 w 90"/>
                  <a:gd name="T35" fmla="*/ 34 h 90"/>
                  <a:gd name="T36" fmla="*/ 86 w 90"/>
                  <a:gd name="T37" fmla="*/ 23 h 90"/>
                  <a:gd name="T38" fmla="*/ 73 w 90"/>
                  <a:gd name="T39" fmla="*/ 23 h 90"/>
                  <a:gd name="T40" fmla="*/ 68 w 90"/>
                  <a:gd name="T41" fmla="*/ 17 h 90"/>
                  <a:gd name="T42" fmla="*/ 69 w 90"/>
                  <a:gd name="T43" fmla="*/ 5 h 90"/>
                  <a:gd name="T44" fmla="*/ 63 w 90"/>
                  <a:gd name="T45" fmla="*/ 3 h 90"/>
                  <a:gd name="T46" fmla="*/ 58 w 90"/>
                  <a:gd name="T47" fmla="*/ 0 h 90"/>
                  <a:gd name="T48" fmla="*/ 49 w 90"/>
                  <a:gd name="T49" fmla="*/ 9 h 90"/>
                  <a:gd name="T50" fmla="*/ 41 w 90"/>
                  <a:gd name="T51" fmla="*/ 9 h 90"/>
                  <a:gd name="T52" fmla="*/ 33 w 90"/>
                  <a:gd name="T53" fmla="*/ 0 h 90"/>
                  <a:gd name="T54" fmla="*/ 22 w 90"/>
                  <a:gd name="T55" fmla="*/ 4 h 90"/>
                  <a:gd name="T56" fmla="*/ 23 w 90"/>
                  <a:gd name="T57" fmla="*/ 17 h 90"/>
                  <a:gd name="T58" fmla="*/ 17 w 90"/>
                  <a:gd name="T59" fmla="*/ 22 h 90"/>
                  <a:gd name="T60" fmla="*/ 5 w 90"/>
                  <a:gd name="T61" fmla="*/ 21 h 90"/>
                  <a:gd name="T62" fmla="*/ 2 w 90"/>
                  <a:gd name="T63" fmla="*/ 27 h 90"/>
                  <a:gd name="T64" fmla="*/ 0 w 90"/>
                  <a:gd name="T65" fmla="*/ 32 h 90"/>
                  <a:gd name="T66" fmla="*/ 9 w 90"/>
                  <a:gd name="T67" fmla="*/ 40 h 90"/>
                  <a:gd name="T68" fmla="*/ 9 w 90"/>
                  <a:gd name="T69" fmla="*/ 48 h 90"/>
                  <a:gd name="T70" fmla="*/ 0 w 90"/>
                  <a:gd name="T71" fmla="*/ 56 h 90"/>
                  <a:gd name="T72" fmla="*/ 4 w 90"/>
                  <a:gd name="T73" fmla="*/ 67 h 90"/>
                  <a:gd name="T74" fmla="*/ 30 w 90"/>
                  <a:gd name="T75" fmla="*/ 39 h 90"/>
                  <a:gd name="T76" fmla="*/ 51 w 90"/>
                  <a:gd name="T77" fmla="*/ 30 h 90"/>
                  <a:gd name="T78" fmla="*/ 60 w 90"/>
                  <a:gd name="T79" fmla="*/ 52 h 90"/>
                  <a:gd name="T80" fmla="*/ 38 w 90"/>
                  <a:gd name="T81" fmla="*/ 60 h 90"/>
                  <a:gd name="T82" fmla="*/ 30 w 90"/>
                  <a:gd name="T83" fmla="*/ 3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" h="90">
                    <a:moveTo>
                      <a:pt x="4" y="67"/>
                    </a:move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9"/>
                      <a:pt x="20" y="71"/>
                      <a:pt x="22" y="73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3" y="86"/>
                      <a:pt x="25" y="87"/>
                      <a:pt x="26" y="88"/>
                    </a:cubicBezTo>
                    <a:cubicBezTo>
                      <a:pt x="28" y="88"/>
                      <a:pt x="30" y="89"/>
                      <a:pt x="32" y="90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3" y="81"/>
                      <a:pt x="46" y="81"/>
                      <a:pt x="48" y="81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60" y="89"/>
                      <a:pt x="64" y="88"/>
                      <a:pt x="67" y="86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9" y="72"/>
                      <a:pt x="71" y="70"/>
                      <a:pt x="73" y="68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6" y="67"/>
                      <a:pt x="87" y="65"/>
                      <a:pt x="87" y="64"/>
                    </a:cubicBezTo>
                    <a:cubicBezTo>
                      <a:pt x="88" y="62"/>
                      <a:pt x="89" y="60"/>
                      <a:pt x="89" y="58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47"/>
                      <a:pt x="81" y="44"/>
                      <a:pt x="81" y="42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0"/>
                      <a:pt x="87" y="26"/>
                      <a:pt x="86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2" y="21"/>
                      <a:pt x="70" y="19"/>
                      <a:pt x="68" y="17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7" y="4"/>
                      <a:pt x="65" y="3"/>
                      <a:pt x="63" y="3"/>
                    </a:cubicBezTo>
                    <a:cubicBezTo>
                      <a:pt x="62" y="2"/>
                      <a:pt x="60" y="1"/>
                      <a:pt x="58" y="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7" y="9"/>
                      <a:pt x="44" y="9"/>
                      <a:pt x="41" y="9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1"/>
                      <a:pt x="26" y="3"/>
                      <a:pt x="22" y="4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1" y="18"/>
                      <a:pt x="19" y="20"/>
                      <a:pt x="17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3"/>
                      <a:pt x="3" y="25"/>
                      <a:pt x="2" y="27"/>
                    </a:cubicBezTo>
                    <a:cubicBezTo>
                      <a:pt x="2" y="28"/>
                      <a:pt x="1" y="30"/>
                      <a:pt x="0" y="32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3"/>
                      <a:pt x="9" y="46"/>
                      <a:pt x="9" y="4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" y="60"/>
                      <a:pt x="2" y="64"/>
                      <a:pt x="4" y="67"/>
                    </a:cubicBezTo>
                    <a:close/>
                    <a:moveTo>
                      <a:pt x="30" y="39"/>
                    </a:moveTo>
                    <a:cubicBezTo>
                      <a:pt x="34" y="30"/>
                      <a:pt x="43" y="27"/>
                      <a:pt x="51" y="30"/>
                    </a:cubicBezTo>
                    <a:cubicBezTo>
                      <a:pt x="60" y="34"/>
                      <a:pt x="63" y="43"/>
                      <a:pt x="60" y="52"/>
                    </a:cubicBezTo>
                    <a:cubicBezTo>
                      <a:pt x="56" y="60"/>
                      <a:pt x="47" y="63"/>
                      <a:pt x="38" y="60"/>
                    </a:cubicBezTo>
                    <a:cubicBezTo>
                      <a:pt x="30" y="56"/>
                      <a:pt x="26" y="47"/>
                      <a:pt x="3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724DBF25-1B5F-1942-92F8-DD40F3E2F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05738" y="3832226"/>
                <a:ext cx="227013" cy="228600"/>
              </a:xfrm>
              <a:custGeom>
                <a:avLst/>
                <a:gdLst>
                  <a:gd name="T0" fmla="*/ 63 w 72"/>
                  <a:gd name="T1" fmla="*/ 44 h 73"/>
                  <a:gd name="T2" fmla="*/ 72 w 72"/>
                  <a:gd name="T3" fmla="*/ 41 h 73"/>
                  <a:gd name="T4" fmla="*/ 72 w 72"/>
                  <a:gd name="T5" fmla="*/ 36 h 73"/>
                  <a:gd name="T6" fmla="*/ 72 w 72"/>
                  <a:gd name="T7" fmla="*/ 31 h 73"/>
                  <a:gd name="T8" fmla="*/ 63 w 72"/>
                  <a:gd name="T9" fmla="*/ 28 h 73"/>
                  <a:gd name="T10" fmla="*/ 60 w 72"/>
                  <a:gd name="T11" fmla="*/ 23 h 73"/>
                  <a:gd name="T12" fmla="*/ 64 w 72"/>
                  <a:gd name="T13" fmla="*/ 14 h 73"/>
                  <a:gd name="T14" fmla="*/ 58 w 72"/>
                  <a:gd name="T15" fmla="*/ 8 h 73"/>
                  <a:gd name="T16" fmla="*/ 49 w 72"/>
                  <a:gd name="T17" fmla="*/ 12 h 73"/>
                  <a:gd name="T18" fmla="*/ 43 w 72"/>
                  <a:gd name="T19" fmla="*/ 10 h 73"/>
                  <a:gd name="T20" fmla="*/ 40 w 72"/>
                  <a:gd name="T21" fmla="*/ 1 h 73"/>
                  <a:gd name="T22" fmla="*/ 35 w 72"/>
                  <a:gd name="T23" fmla="*/ 0 h 73"/>
                  <a:gd name="T24" fmla="*/ 31 w 72"/>
                  <a:gd name="T25" fmla="*/ 1 h 73"/>
                  <a:gd name="T26" fmla="*/ 28 w 72"/>
                  <a:gd name="T27" fmla="*/ 10 h 73"/>
                  <a:gd name="T28" fmla="*/ 22 w 72"/>
                  <a:gd name="T29" fmla="*/ 12 h 73"/>
                  <a:gd name="T30" fmla="*/ 13 w 72"/>
                  <a:gd name="T31" fmla="*/ 8 h 73"/>
                  <a:gd name="T32" fmla="*/ 7 w 72"/>
                  <a:gd name="T33" fmla="*/ 15 h 73"/>
                  <a:gd name="T34" fmla="*/ 11 w 72"/>
                  <a:gd name="T35" fmla="*/ 24 h 73"/>
                  <a:gd name="T36" fmla="*/ 9 w 72"/>
                  <a:gd name="T37" fmla="*/ 29 h 73"/>
                  <a:gd name="T38" fmla="*/ 0 w 72"/>
                  <a:gd name="T39" fmla="*/ 33 h 73"/>
                  <a:gd name="T40" fmla="*/ 0 w 72"/>
                  <a:gd name="T41" fmla="*/ 37 h 73"/>
                  <a:gd name="T42" fmla="*/ 0 w 72"/>
                  <a:gd name="T43" fmla="*/ 42 h 73"/>
                  <a:gd name="T44" fmla="*/ 9 w 72"/>
                  <a:gd name="T45" fmla="*/ 45 h 73"/>
                  <a:gd name="T46" fmla="*/ 12 w 72"/>
                  <a:gd name="T47" fmla="*/ 51 h 73"/>
                  <a:gd name="T48" fmla="*/ 8 w 72"/>
                  <a:gd name="T49" fmla="*/ 59 h 73"/>
                  <a:gd name="T50" fmla="*/ 15 w 72"/>
                  <a:gd name="T51" fmla="*/ 66 h 73"/>
                  <a:gd name="T52" fmla="*/ 23 w 72"/>
                  <a:gd name="T53" fmla="*/ 62 h 73"/>
                  <a:gd name="T54" fmla="*/ 29 w 72"/>
                  <a:gd name="T55" fmla="*/ 64 h 73"/>
                  <a:gd name="T56" fmla="*/ 32 w 72"/>
                  <a:gd name="T57" fmla="*/ 73 h 73"/>
                  <a:gd name="T58" fmla="*/ 37 w 72"/>
                  <a:gd name="T59" fmla="*/ 73 h 73"/>
                  <a:gd name="T60" fmla="*/ 41 w 72"/>
                  <a:gd name="T61" fmla="*/ 72 h 73"/>
                  <a:gd name="T62" fmla="*/ 44 w 72"/>
                  <a:gd name="T63" fmla="*/ 63 h 73"/>
                  <a:gd name="T64" fmla="*/ 50 w 72"/>
                  <a:gd name="T65" fmla="*/ 61 h 73"/>
                  <a:gd name="T66" fmla="*/ 59 w 72"/>
                  <a:gd name="T67" fmla="*/ 65 h 73"/>
                  <a:gd name="T68" fmla="*/ 65 w 72"/>
                  <a:gd name="T69" fmla="*/ 58 h 73"/>
                  <a:gd name="T70" fmla="*/ 61 w 72"/>
                  <a:gd name="T71" fmla="*/ 50 h 73"/>
                  <a:gd name="T72" fmla="*/ 63 w 72"/>
                  <a:gd name="T73" fmla="*/ 44 h 73"/>
                  <a:gd name="T74" fmla="*/ 36 w 72"/>
                  <a:gd name="T75" fmla="*/ 49 h 73"/>
                  <a:gd name="T76" fmla="*/ 23 w 72"/>
                  <a:gd name="T77" fmla="*/ 37 h 73"/>
                  <a:gd name="T78" fmla="*/ 36 w 72"/>
                  <a:gd name="T79" fmla="*/ 24 h 73"/>
                  <a:gd name="T80" fmla="*/ 49 w 72"/>
                  <a:gd name="T81" fmla="*/ 36 h 73"/>
                  <a:gd name="T82" fmla="*/ 36 w 72"/>
                  <a:gd name="T83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73">
                    <a:moveTo>
                      <a:pt x="63" y="44"/>
                    </a:move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39"/>
                      <a:pt x="72" y="37"/>
                      <a:pt x="72" y="36"/>
                    </a:cubicBezTo>
                    <a:cubicBezTo>
                      <a:pt x="72" y="34"/>
                      <a:pt x="72" y="33"/>
                      <a:pt x="72" y="31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6"/>
                      <a:pt x="61" y="24"/>
                      <a:pt x="60" y="23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2" y="12"/>
                      <a:pt x="60" y="9"/>
                      <a:pt x="58" y="8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11"/>
                      <a:pt x="45" y="10"/>
                      <a:pt x="43" y="1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0"/>
                      <a:pt x="32" y="1"/>
                      <a:pt x="31" y="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6" y="10"/>
                      <a:pt x="24" y="11"/>
                      <a:pt x="22" y="12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1" y="10"/>
                      <a:pt x="9" y="13"/>
                      <a:pt x="7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7"/>
                      <a:pt x="9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0" y="47"/>
                      <a:pt x="11" y="49"/>
                      <a:pt x="12" y="51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10" y="62"/>
                      <a:pt x="12" y="64"/>
                      <a:pt x="15" y="66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5" y="62"/>
                      <a:pt x="27" y="63"/>
                      <a:pt x="29" y="6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4" y="73"/>
                      <a:pt x="35" y="73"/>
                      <a:pt x="37" y="73"/>
                    </a:cubicBezTo>
                    <a:cubicBezTo>
                      <a:pt x="38" y="73"/>
                      <a:pt x="40" y="73"/>
                      <a:pt x="41" y="7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6" y="63"/>
                      <a:pt x="48" y="62"/>
                      <a:pt x="50" y="61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61" y="63"/>
                      <a:pt x="63" y="61"/>
                      <a:pt x="65" y="58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8"/>
                      <a:pt x="63" y="46"/>
                      <a:pt x="63" y="44"/>
                    </a:cubicBezTo>
                    <a:close/>
                    <a:moveTo>
                      <a:pt x="36" y="49"/>
                    </a:moveTo>
                    <a:cubicBezTo>
                      <a:pt x="29" y="49"/>
                      <a:pt x="24" y="44"/>
                      <a:pt x="23" y="37"/>
                    </a:cubicBezTo>
                    <a:cubicBezTo>
                      <a:pt x="23" y="30"/>
                      <a:pt x="29" y="24"/>
                      <a:pt x="36" y="24"/>
                    </a:cubicBezTo>
                    <a:cubicBezTo>
                      <a:pt x="43" y="24"/>
                      <a:pt x="49" y="29"/>
                      <a:pt x="49" y="36"/>
                    </a:cubicBezTo>
                    <a:cubicBezTo>
                      <a:pt x="49" y="43"/>
                      <a:pt x="43" y="49"/>
                      <a:pt x="36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5" name="Freeform 264">
              <a:extLst>
                <a:ext uri="{FF2B5EF4-FFF2-40B4-BE49-F238E27FC236}">
                  <a16:creationId xmlns:a16="http://schemas.microsoft.com/office/drawing/2014/main" id="{7DC52F7D-36AC-DC48-AA99-5F8EB6F6D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304" y="2498460"/>
              <a:ext cx="507459" cy="561587"/>
            </a:xfrm>
            <a:custGeom>
              <a:avLst/>
              <a:gdLst>
                <a:gd name="T0" fmla="*/ 20 w 74"/>
                <a:gd name="T1" fmla="*/ 17 h 77"/>
                <a:gd name="T2" fmla="*/ 36 w 74"/>
                <a:gd name="T3" fmla="*/ 14 h 77"/>
                <a:gd name="T4" fmla="*/ 37 w 74"/>
                <a:gd name="T5" fmla="*/ 0 h 77"/>
                <a:gd name="T6" fmla="*/ 38 w 74"/>
                <a:gd name="T7" fmla="*/ 14 h 77"/>
                <a:gd name="T8" fmla="*/ 54 w 74"/>
                <a:gd name="T9" fmla="*/ 17 h 77"/>
                <a:gd name="T10" fmla="*/ 59 w 74"/>
                <a:gd name="T11" fmla="*/ 22 h 77"/>
                <a:gd name="T12" fmla="*/ 57 w 74"/>
                <a:gd name="T13" fmla="*/ 22 h 77"/>
                <a:gd name="T14" fmla="*/ 37 w 74"/>
                <a:gd name="T15" fmla="*/ 22 h 77"/>
                <a:gd name="T16" fmla="*/ 17 w 74"/>
                <a:gd name="T17" fmla="*/ 22 h 77"/>
                <a:gd name="T18" fmla="*/ 15 w 74"/>
                <a:gd name="T19" fmla="*/ 22 h 77"/>
                <a:gd name="T20" fmla="*/ 73 w 74"/>
                <a:gd name="T21" fmla="*/ 69 h 77"/>
                <a:gd name="T22" fmla="*/ 53 w 74"/>
                <a:gd name="T23" fmla="*/ 56 h 77"/>
                <a:gd name="T24" fmla="*/ 44 w 74"/>
                <a:gd name="T25" fmla="*/ 52 h 77"/>
                <a:gd name="T26" fmla="*/ 52 w 74"/>
                <a:gd name="T27" fmla="*/ 48 h 77"/>
                <a:gd name="T28" fmla="*/ 53 w 74"/>
                <a:gd name="T29" fmla="*/ 47 h 77"/>
                <a:gd name="T30" fmla="*/ 51 w 74"/>
                <a:gd name="T31" fmla="*/ 41 h 77"/>
                <a:gd name="T32" fmla="*/ 51 w 74"/>
                <a:gd name="T33" fmla="*/ 36 h 77"/>
                <a:gd name="T34" fmla="*/ 64 w 74"/>
                <a:gd name="T35" fmla="*/ 37 h 77"/>
                <a:gd name="T36" fmla="*/ 62 w 74"/>
                <a:gd name="T37" fmla="*/ 44 h 77"/>
                <a:gd name="T38" fmla="*/ 62 w 74"/>
                <a:gd name="T39" fmla="*/ 48 h 77"/>
                <a:gd name="T40" fmla="*/ 65 w 74"/>
                <a:gd name="T41" fmla="*/ 48 h 77"/>
                <a:gd name="T42" fmla="*/ 57 w 74"/>
                <a:gd name="T43" fmla="*/ 52 h 77"/>
                <a:gd name="T44" fmla="*/ 57 w 74"/>
                <a:gd name="T45" fmla="*/ 52 h 77"/>
                <a:gd name="T46" fmla="*/ 59 w 74"/>
                <a:gd name="T47" fmla="*/ 57 h 77"/>
                <a:gd name="T48" fmla="*/ 54 w 74"/>
                <a:gd name="T49" fmla="*/ 76 h 77"/>
                <a:gd name="T50" fmla="*/ 21 w 74"/>
                <a:gd name="T51" fmla="*/ 77 h 77"/>
                <a:gd name="T52" fmla="*/ 20 w 74"/>
                <a:gd name="T53" fmla="*/ 77 h 77"/>
                <a:gd name="T54" fmla="*/ 23 w 74"/>
                <a:gd name="T55" fmla="*/ 57 h 77"/>
                <a:gd name="T56" fmla="*/ 31 w 74"/>
                <a:gd name="T57" fmla="*/ 54 h 77"/>
                <a:gd name="T58" fmla="*/ 32 w 74"/>
                <a:gd name="T59" fmla="*/ 52 h 77"/>
                <a:gd name="T60" fmla="*/ 29 w 74"/>
                <a:gd name="T61" fmla="*/ 44 h 77"/>
                <a:gd name="T62" fmla="*/ 37 w 74"/>
                <a:gd name="T63" fmla="*/ 33 h 77"/>
                <a:gd name="T64" fmla="*/ 45 w 74"/>
                <a:gd name="T65" fmla="*/ 44 h 77"/>
                <a:gd name="T66" fmla="*/ 42 w 74"/>
                <a:gd name="T67" fmla="*/ 54 h 77"/>
                <a:gd name="T68" fmla="*/ 42 w 74"/>
                <a:gd name="T69" fmla="*/ 54 h 77"/>
                <a:gd name="T70" fmla="*/ 51 w 74"/>
                <a:gd name="T71" fmla="*/ 57 h 77"/>
                <a:gd name="T72" fmla="*/ 35 w 74"/>
                <a:gd name="T73" fmla="*/ 63 h 77"/>
                <a:gd name="T74" fmla="*/ 38 w 74"/>
                <a:gd name="T75" fmla="*/ 58 h 77"/>
                <a:gd name="T76" fmla="*/ 21 w 74"/>
                <a:gd name="T77" fmla="*/ 56 h 77"/>
                <a:gd name="T78" fmla="*/ 1 w 74"/>
                <a:gd name="T79" fmla="*/ 69 h 77"/>
                <a:gd name="T80" fmla="*/ 0 w 74"/>
                <a:gd name="T81" fmla="*/ 69 h 77"/>
                <a:gd name="T82" fmla="*/ 9 w 74"/>
                <a:gd name="T83" fmla="*/ 48 h 77"/>
                <a:gd name="T84" fmla="*/ 11 w 74"/>
                <a:gd name="T85" fmla="*/ 47 h 77"/>
                <a:gd name="T86" fmla="*/ 12 w 74"/>
                <a:gd name="T87" fmla="*/ 44 h 77"/>
                <a:gd name="T88" fmla="*/ 9 w 74"/>
                <a:gd name="T89" fmla="*/ 37 h 77"/>
                <a:gd name="T90" fmla="*/ 23 w 74"/>
                <a:gd name="T91" fmla="*/ 36 h 77"/>
                <a:gd name="T92" fmla="*/ 22 w 74"/>
                <a:gd name="T93" fmla="*/ 41 h 77"/>
                <a:gd name="T94" fmla="*/ 21 w 74"/>
                <a:gd name="T95" fmla="*/ 48 h 77"/>
                <a:gd name="T96" fmla="*/ 22 w 74"/>
                <a:gd name="T97" fmla="*/ 48 h 77"/>
                <a:gd name="T98" fmla="*/ 30 w 74"/>
                <a:gd name="T99" fmla="*/ 52 h 77"/>
                <a:gd name="T100" fmla="*/ 21 w 74"/>
                <a:gd name="T101" fmla="*/ 56 h 77"/>
                <a:gd name="T102" fmla="*/ 14 w 74"/>
                <a:gd name="T103" fmla="*/ 56 h 77"/>
                <a:gd name="T104" fmla="*/ 17 w 74"/>
                <a:gd name="T105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77">
                  <a:moveTo>
                    <a:pt x="11" y="18"/>
                  </a:moveTo>
                  <a:cubicBezTo>
                    <a:pt x="11" y="15"/>
                    <a:pt x="13" y="13"/>
                    <a:pt x="16" y="13"/>
                  </a:cubicBezTo>
                  <a:cubicBezTo>
                    <a:pt x="18" y="13"/>
                    <a:pt x="19" y="15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9"/>
                    <a:pt x="32" y="7"/>
                    <a:pt x="32" y="5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39" y="0"/>
                    <a:pt x="41" y="2"/>
                    <a:pt x="41" y="5"/>
                  </a:cubicBezTo>
                  <a:cubicBezTo>
                    <a:pt x="41" y="7"/>
                    <a:pt x="40" y="9"/>
                    <a:pt x="38" y="9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40" y="15"/>
                    <a:pt x="41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6" y="13"/>
                    <a:pt x="58" y="13"/>
                  </a:cubicBezTo>
                  <a:cubicBezTo>
                    <a:pt x="60" y="13"/>
                    <a:pt x="62" y="15"/>
                    <a:pt x="62" y="18"/>
                  </a:cubicBezTo>
                  <a:cubicBezTo>
                    <a:pt x="62" y="20"/>
                    <a:pt x="61" y="22"/>
                    <a:pt x="59" y="2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5" y="22"/>
                    <a:pt x="54" y="20"/>
                    <a:pt x="5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39" y="22"/>
                    <a:pt x="37" y="22"/>
                  </a:cubicBezTo>
                  <a:cubicBezTo>
                    <a:pt x="35" y="22"/>
                    <a:pt x="33" y="21"/>
                    <a:pt x="33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18" y="22"/>
                    <a:pt x="17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1" y="20"/>
                    <a:pt x="11" y="18"/>
                  </a:cubicBezTo>
                  <a:close/>
                  <a:moveTo>
                    <a:pt x="74" y="68"/>
                  </a:moveTo>
                  <a:cubicBezTo>
                    <a:pt x="74" y="69"/>
                    <a:pt x="74" y="69"/>
                    <a:pt x="73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4" y="58"/>
                    <a:pt x="53" y="57"/>
                    <a:pt x="53" y="56"/>
                  </a:cubicBezTo>
                  <a:cubicBezTo>
                    <a:pt x="51" y="55"/>
                    <a:pt x="49" y="54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5" y="50"/>
                    <a:pt x="48" y="49"/>
                    <a:pt x="50" y="48"/>
                  </a:cubicBezTo>
                  <a:cubicBezTo>
                    <a:pt x="51" y="48"/>
                    <a:pt x="52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8"/>
                    <a:pt x="53" y="48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3" y="47"/>
                    <a:pt x="53" y="46"/>
                  </a:cubicBezTo>
                  <a:cubicBezTo>
                    <a:pt x="53" y="45"/>
                    <a:pt x="53" y="45"/>
                    <a:pt x="53" y="44"/>
                  </a:cubicBezTo>
                  <a:cubicBezTo>
                    <a:pt x="53" y="43"/>
                    <a:pt x="52" y="42"/>
                    <a:pt x="51" y="41"/>
                  </a:cubicBezTo>
                  <a:cubicBezTo>
                    <a:pt x="51" y="41"/>
                    <a:pt x="50" y="40"/>
                    <a:pt x="50" y="39"/>
                  </a:cubicBezTo>
                  <a:cubicBezTo>
                    <a:pt x="50" y="38"/>
                    <a:pt x="50" y="37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1"/>
                    <a:pt x="53" y="28"/>
                    <a:pt x="58" y="28"/>
                  </a:cubicBezTo>
                  <a:cubicBezTo>
                    <a:pt x="62" y="28"/>
                    <a:pt x="64" y="31"/>
                    <a:pt x="64" y="36"/>
                  </a:cubicBezTo>
                  <a:cubicBezTo>
                    <a:pt x="64" y="36"/>
                    <a:pt x="64" y="37"/>
                    <a:pt x="64" y="37"/>
                  </a:cubicBezTo>
                  <a:cubicBezTo>
                    <a:pt x="65" y="37"/>
                    <a:pt x="65" y="38"/>
                    <a:pt x="65" y="39"/>
                  </a:cubicBezTo>
                  <a:cubicBezTo>
                    <a:pt x="65" y="40"/>
                    <a:pt x="64" y="41"/>
                    <a:pt x="64" y="41"/>
                  </a:cubicBezTo>
                  <a:cubicBezTo>
                    <a:pt x="63" y="42"/>
                    <a:pt x="63" y="43"/>
                    <a:pt x="62" y="44"/>
                  </a:cubicBezTo>
                  <a:cubicBezTo>
                    <a:pt x="62" y="46"/>
                    <a:pt x="62" y="47"/>
                    <a:pt x="62" y="47"/>
                  </a:cubicBezTo>
                  <a:cubicBezTo>
                    <a:pt x="62" y="47"/>
                    <a:pt x="62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4" y="48"/>
                    <a:pt x="65" y="48"/>
                  </a:cubicBezTo>
                  <a:cubicBezTo>
                    <a:pt x="67" y="49"/>
                    <a:pt x="70" y="50"/>
                    <a:pt x="71" y="51"/>
                  </a:cubicBezTo>
                  <a:cubicBezTo>
                    <a:pt x="72" y="53"/>
                    <a:pt x="73" y="66"/>
                    <a:pt x="74" y="68"/>
                  </a:cubicBezTo>
                  <a:close/>
                  <a:moveTo>
                    <a:pt x="57" y="52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7" y="52"/>
                  </a:lnTo>
                  <a:close/>
                  <a:moveTo>
                    <a:pt x="62" y="49"/>
                  </a:moveTo>
                  <a:cubicBezTo>
                    <a:pt x="58" y="52"/>
                    <a:pt x="58" y="52"/>
                    <a:pt x="58" y="52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62" y="49"/>
                  </a:lnTo>
                  <a:close/>
                  <a:moveTo>
                    <a:pt x="51" y="57"/>
                  </a:moveTo>
                  <a:cubicBezTo>
                    <a:pt x="53" y="59"/>
                    <a:pt x="54" y="73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4" y="77"/>
                    <a:pt x="53" y="77"/>
                    <a:pt x="53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1" y="59"/>
                    <a:pt x="23" y="57"/>
                  </a:cubicBezTo>
                  <a:cubicBezTo>
                    <a:pt x="24" y="56"/>
                    <a:pt x="26" y="55"/>
                    <a:pt x="29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2" y="51"/>
                    <a:pt x="32" y="51"/>
                    <a:pt x="32" y="50"/>
                  </a:cubicBezTo>
                  <a:cubicBezTo>
                    <a:pt x="31" y="49"/>
                    <a:pt x="31" y="48"/>
                    <a:pt x="30" y="47"/>
                  </a:cubicBezTo>
                  <a:cubicBezTo>
                    <a:pt x="30" y="46"/>
                    <a:pt x="29" y="46"/>
                    <a:pt x="29" y="44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29" y="42"/>
                    <a:pt x="29" y="42"/>
                    <a:pt x="29" y="41"/>
                  </a:cubicBezTo>
                  <a:cubicBezTo>
                    <a:pt x="29" y="37"/>
                    <a:pt x="32" y="33"/>
                    <a:pt x="37" y="33"/>
                  </a:cubicBezTo>
                  <a:cubicBezTo>
                    <a:pt x="41" y="33"/>
                    <a:pt x="44" y="37"/>
                    <a:pt x="44" y="41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3"/>
                    <a:pt x="45" y="43"/>
                    <a:pt x="45" y="44"/>
                  </a:cubicBezTo>
                  <a:cubicBezTo>
                    <a:pt x="44" y="46"/>
                    <a:pt x="44" y="46"/>
                    <a:pt x="43" y="47"/>
                  </a:cubicBezTo>
                  <a:cubicBezTo>
                    <a:pt x="43" y="48"/>
                    <a:pt x="42" y="49"/>
                    <a:pt x="41" y="50"/>
                  </a:cubicBezTo>
                  <a:cubicBezTo>
                    <a:pt x="41" y="52"/>
                    <a:pt x="42" y="53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3" y="54"/>
                  </a:cubicBezTo>
                  <a:cubicBezTo>
                    <a:pt x="43" y="54"/>
                    <a:pt x="44" y="54"/>
                    <a:pt x="45" y="55"/>
                  </a:cubicBezTo>
                  <a:cubicBezTo>
                    <a:pt x="47" y="55"/>
                    <a:pt x="50" y="56"/>
                    <a:pt x="51" y="57"/>
                  </a:cubicBezTo>
                  <a:close/>
                  <a:moveTo>
                    <a:pt x="36" y="58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5" y="63"/>
                    <a:pt x="35" y="63"/>
                    <a:pt x="35" y="63"/>
                  </a:cubicBezTo>
                  <a:lnTo>
                    <a:pt x="36" y="58"/>
                  </a:lnTo>
                  <a:close/>
                  <a:moveTo>
                    <a:pt x="41" y="55"/>
                  </a:moveTo>
                  <a:cubicBezTo>
                    <a:pt x="38" y="58"/>
                    <a:pt x="38" y="58"/>
                    <a:pt x="38" y="58"/>
                  </a:cubicBezTo>
                  <a:cubicBezTo>
                    <a:pt x="39" y="64"/>
                    <a:pt x="39" y="64"/>
                    <a:pt x="39" y="64"/>
                  </a:cubicBezTo>
                  <a:lnTo>
                    <a:pt x="41" y="55"/>
                  </a:lnTo>
                  <a:close/>
                  <a:moveTo>
                    <a:pt x="21" y="56"/>
                  </a:moveTo>
                  <a:cubicBezTo>
                    <a:pt x="21" y="57"/>
                    <a:pt x="19" y="58"/>
                    <a:pt x="18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8"/>
                  </a:cubicBezTo>
                  <a:cubicBezTo>
                    <a:pt x="0" y="66"/>
                    <a:pt x="1" y="53"/>
                    <a:pt x="3" y="51"/>
                  </a:cubicBezTo>
                  <a:cubicBezTo>
                    <a:pt x="4" y="50"/>
                    <a:pt x="6" y="49"/>
                    <a:pt x="9" y="48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7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9" y="40"/>
                    <a:pt x="9" y="39"/>
                  </a:cubicBezTo>
                  <a:cubicBezTo>
                    <a:pt x="8" y="38"/>
                    <a:pt x="9" y="37"/>
                    <a:pt x="9" y="37"/>
                  </a:cubicBezTo>
                  <a:cubicBezTo>
                    <a:pt x="9" y="37"/>
                    <a:pt x="9" y="36"/>
                    <a:pt x="9" y="36"/>
                  </a:cubicBezTo>
                  <a:cubicBezTo>
                    <a:pt x="9" y="31"/>
                    <a:pt x="12" y="28"/>
                    <a:pt x="16" y="28"/>
                  </a:cubicBezTo>
                  <a:cubicBezTo>
                    <a:pt x="20" y="28"/>
                    <a:pt x="23" y="31"/>
                    <a:pt x="23" y="36"/>
                  </a:cubicBezTo>
                  <a:cubicBezTo>
                    <a:pt x="23" y="36"/>
                    <a:pt x="23" y="37"/>
                    <a:pt x="23" y="37"/>
                  </a:cubicBezTo>
                  <a:cubicBezTo>
                    <a:pt x="23" y="37"/>
                    <a:pt x="24" y="38"/>
                    <a:pt x="23" y="39"/>
                  </a:cubicBezTo>
                  <a:cubicBezTo>
                    <a:pt x="23" y="40"/>
                    <a:pt x="22" y="41"/>
                    <a:pt x="22" y="41"/>
                  </a:cubicBezTo>
                  <a:cubicBezTo>
                    <a:pt x="22" y="42"/>
                    <a:pt x="21" y="43"/>
                    <a:pt x="20" y="44"/>
                  </a:cubicBezTo>
                  <a:cubicBezTo>
                    <a:pt x="20" y="46"/>
                    <a:pt x="20" y="47"/>
                    <a:pt x="21" y="47"/>
                  </a:cubicBezTo>
                  <a:cubicBezTo>
                    <a:pt x="21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2" y="48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6" y="49"/>
                    <a:pt x="28" y="50"/>
                    <a:pt x="29" y="51"/>
                  </a:cubicBezTo>
                  <a:cubicBezTo>
                    <a:pt x="30" y="51"/>
                    <a:pt x="30" y="52"/>
                    <a:pt x="30" y="52"/>
                  </a:cubicBezTo>
                  <a:cubicBezTo>
                    <a:pt x="30" y="52"/>
                    <a:pt x="29" y="52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5" y="54"/>
                    <a:pt x="22" y="55"/>
                    <a:pt x="21" y="56"/>
                  </a:cubicBezTo>
                  <a:close/>
                  <a:moveTo>
                    <a:pt x="15" y="52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4" y="56"/>
                    <a:pt x="14" y="56"/>
                    <a:pt x="14" y="56"/>
                  </a:cubicBezTo>
                  <a:lnTo>
                    <a:pt x="15" y="52"/>
                  </a:lnTo>
                  <a:close/>
                  <a:moveTo>
                    <a:pt x="20" y="4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8" y="57"/>
                    <a:pt x="18" y="57"/>
                    <a:pt x="18" y="57"/>
                  </a:cubicBezTo>
                  <a:lnTo>
                    <a:pt x="20" y="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B9E6B7-50C7-9A45-99A7-6122C82FBC49}"/>
              </a:ext>
            </a:extLst>
          </p:cNvPr>
          <p:cNvSpPr txBox="1"/>
          <p:nvPr/>
        </p:nvSpPr>
        <p:spPr>
          <a:xfrm>
            <a:off x="691956" y="6146591"/>
            <a:ext cx="7426803" cy="3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Note: (+/-) refers to coefficients; (*/**) refers to significant level.</a:t>
            </a:r>
          </a:p>
        </p:txBody>
      </p:sp>
      <p:sp>
        <p:nvSpPr>
          <p:cNvPr id="95" name="Title 13"/>
          <p:cNvSpPr txBox="1">
            <a:spLocks/>
          </p:cNvSpPr>
          <p:nvPr/>
        </p:nvSpPr>
        <p:spPr bwMode="auto">
          <a:xfrm>
            <a:off x="510630" y="2447631"/>
            <a:ext cx="3051498" cy="113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  <a:latin typeface="+mj-lt"/>
                <a:cs typeface="Lato Regular"/>
              </a:rPr>
              <a:t>Number of Calls – Sales</a:t>
            </a:r>
          </a:p>
          <a:p>
            <a:r>
              <a:rPr lang="en-US" sz="1400" b="1" dirty="0">
                <a:latin typeface="+mn-lt"/>
              </a:rPr>
              <a:t>Customer Care Call </a:t>
            </a:r>
            <a:r>
              <a:rPr lang="en-US" sz="1400" dirty="0">
                <a:latin typeface="+mn-lt"/>
              </a:rPr>
              <a:t>(+)(**)</a:t>
            </a:r>
          </a:p>
          <a:p>
            <a:pPr lvl="0">
              <a:defRPr/>
            </a:pPr>
            <a:r>
              <a:rPr lang="en-US" sz="1400" b="1" dirty="0">
                <a:latin typeface="+mn-lt"/>
              </a:rPr>
              <a:t>2017-Call </a:t>
            </a:r>
            <a:r>
              <a:rPr lang="en-US" sz="1400" dirty="0">
                <a:latin typeface="+mn-lt"/>
              </a:rPr>
              <a:t>(+)(*)</a:t>
            </a:r>
          </a:p>
          <a:p>
            <a:pPr lvl="0">
              <a:defRPr/>
            </a:pPr>
            <a:r>
              <a:rPr lang="en-US" sz="1400" b="1" dirty="0">
                <a:latin typeface="+mn-lt"/>
              </a:rPr>
              <a:t>Telemarketing </a:t>
            </a:r>
            <a:r>
              <a:rPr lang="en-US" sz="1400" dirty="0">
                <a:latin typeface="+mn-lt"/>
              </a:rPr>
              <a:t>(+)(*)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70B734E-F818-1A47-92A8-DFD4FB176C84}"/>
              </a:ext>
            </a:extLst>
          </p:cNvPr>
          <p:cNvSpPr/>
          <p:nvPr/>
        </p:nvSpPr>
        <p:spPr>
          <a:xfrm>
            <a:off x="498082" y="3786340"/>
            <a:ext cx="3381775" cy="67651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Title 13"/>
          <p:cNvSpPr txBox="1">
            <a:spLocks/>
          </p:cNvSpPr>
          <p:nvPr/>
        </p:nvSpPr>
        <p:spPr bwMode="auto">
          <a:xfrm>
            <a:off x="519894" y="3760616"/>
            <a:ext cx="3532711" cy="92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chemeClr val="accent3"/>
                </a:solidFill>
                <a:latin typeface="+mj-lt"/>
                <a:cs typeface="Lato Regular"/>
              </a:rPr>
              <a:t>Page Volume – Sales</a:t>
            </a:r>
          </a:p>
          <a:p>
            <a:pPr>
              <a:defRPr/>
            </a:pPr>
            <a:r>
              <a:rPr lang="en-US" sz="1400" b="1" dirty="0">
                <a:latin typeface="+mn-lt"/>
              </a:rPr>
              <a:t>Average Monthly page volume (+)(*)</a:t>
            </a:r>
          </a:p>
          <a:p>
            <a:pPr>
              <a:defRPr/>
            </a:pPr>
            <a:endParaRPr lang="en-US" sz="1400" b="1" dirty="0">
              <a:latin typeface="+mn-lt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AB8231-E956-3E43-8A94-C23CBD101E3E}"/>
              </a:ext>
            </a:extLst>
          </p:cNvPr>
          <p:cNvGrpSpPr/>
          <p:nvPr/>
        </p:nvGrpSpPr>
        <p:grpSpPr>
          <a:xfrm>
            <a:off x="7889791" y="1524344"/>
            <a:ext cx="720725" cy="719138"/>
            <a:chOff x="3429000" y="4987925"/>
            <a:chExt cx="720725" cy="719138"/>
          </a:xfrm>
        </p:grpSpPr>
        <p:sp>
          <p:nvSpPr>
            <p:cNvPr id="101" name="Round Diagonal Corner Rectangle 100">
              <a:extLst>
                <a:ext uri="{FF2B5EF4-FFF2-40B4-BE49-F238E27FC236}">
                  <a16:creationId xmlns:a16="http://schemas.microsoft.com/office/drawing/2014/main" id="{0B46A1E8-C27D-DB4B-A844-0599053956E4}"/>
                </a:ext>
              </a:extLst>
            </p:cNvPr>
            <p:cNvSpPr/>
            <p:nvPr/>
          </p:nvSpPr>
          <p:spPr>
            <a:xfrm flipV="1">
              <a:off x="3429000" y="4987925"/>
              <a:ext cx="720725" cy="719138"/>
            </a:xfrm>
            <a:prstGeom prst="round2Diag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7341ED-BEEF-BD4F-B28D-506ED677C02C}"/>
                </a:ext>
              </a:extLst>
            </p:cNvPr>
            <p:cNvGrpSpPr/>
            <p:nvPr/>
          </p:nvGrpSpPr>
          <p:grpSpPr>
            <a:xfrm>
              <a:off x="3595838" y="5188255"/>
              <a:ext cx="431800" cy="311150"/>
              <a:chOff x="2713038" y="622300"/>
              <a:chExt cx="431800" cy="311150"/>
            </a:xfrm>
            <a:solidFill>
              <a:schemeClr val="bg2"/>
            </a:solidFill>
          </p:grpSpPr>
          <p:sp>
            <p:nvSpPr>
              <p:cNvPr id="103" name="Freeform 16">
                <a:extLst>
                  <a:ext uri="{FF2B5EF4-FFF2-40B4-BE49-F238E27FC236}">
                    <a16:creationId xmlns:a16="http://schemas.microsoft.com/office/drawing/2014/main" id="{6DED49CF-DCF9-AB45-890E-BE0BD8B42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038" y="654050"/>
                <a:ext cx="185738" cy="247650"/>
              </a:xfrm>
              <a:custGeom>
                <a:avLst/>
                <a:gdLst>
                  <a:gd name="T0" fmla="*/ 44 w 48"/>
                  <a:gd name="T1" fmla="*/ 56 h 64"/>
                  <a:gd name="T2" fmla="*/ 8 w 48"/>
                  <a:gd name="T3" fmla="*/ 56 h 64"/>
                  <a:gd name="T4" fmla="*/ 8 w 48"/>
                  <a:gd name="T5" fmla="*/ 8 h 64"/>
                  <a:gd name="T6" fmla="*/ 40 w 48"/>
                  <a:gd name="T7" fmla="*/ 8 h 64"/>
                  <a:gd name="T8" fmla="*/ 44 w 48"/>
                  <a:gd name="T9" fmla="*/ 4 h 64"/>
                  <a:gd name="T10" fmla="*/ 40 w 48"/>
                  <a:gd name="T11" fmla="*/ 0 h 64"/>
                  <a:gd name="T12" fmla="*/ 8 w 48"/>
                  <a:gd name="T13" fmla="*/ 0 h 64"/>
                  <a:gd name="T14" fmla="*/ 0 w 48"/>
                  <a:gd name="T15" fmla="*/ 8 h 64"/>
                  <a:gd name="T16" fmla="*/ 0 w 48"/>
                  <a:gd name="T17" fmla="*/ 56 h 64"/>
                  <a:gd name="T18" fmla="*/ 8 w 48"/>
                  <a:gd name="T19" fmla="*/ 64 h 64"/>
                  <a:gd name="T20" fmla="*/ 44 w 48"/>
                  <a:gd name="T21" fmla="*/ 64 h 64"/>
                  <a:gd name="T22" fmla="*/ 48 w 48"/>
                  <a:gd name="T23" fmla="*/ 60 h 64"/>
                  <a:gd name="T24" fmla="*/ 44 w 48"/>
                  <a:gd name="T25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64">
                    <a:moveTo>
                      <a:pt x="44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8"/>
                      <a:pt x="44" y="6"/>
                      <a:pt x="44" y="4"/>
                    </a:cubicBezTo>
                    <a:cubicBezTo>
                      <a:pt x="44" y="2"/>
                      <a:pt x="42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6" y="64"/>
                      <a:pt x="48" y="62"/>
                      <a:pt x="48" y="60"/>
                    </a:cubicBezTo>
                    <a:cubicBezTo>
                      <a:pt x="48" y="58"/>
                      <a:pt x="46" y="56"/>
                      <a:pt x="4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04" name="Freeform 17">
                <a:extLst>
                  <a:ext uri="{FF2B5EF4-FFF2-40B4-BE49-F238E27FC236}">
                    <a16:creationId xmlns:a16="http://schemas.microsoft.com/office/drawing/2014/main" id="{079D4C50-3D22-414E-85FA-52FC57BE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813" y="654050"/>
                <a:ext cx="200025" cy="247650"/>
              </a:xfrm>
              <a:custGeom>
                <a:avLst/>
                <a:gdLst>
                  <a:gd name="T0" fmla="*/ 44 w 52"/>
                  <a:gd name="T1" fmla="*/ 16 h 64"/>
                  <a:gd name="T2" fmla="*/ 44 w 52"/>
                  <a:gd name="T3" fmla="*/ 8 h 64"/>
                  <a:gd name="T4" fmla="*/ 36 w 52"/>
                  <a:gd name="T5" fmla="*/ 0 h 64"/>
                  <a:gd name="T6" fmla="*/ 4 w 52"/>
                  <a:gd name="T7" fmla="*/ 0 h 64"/>
                  <a:gd name="T8" fmla="*/ 0 w 52"/>
                  <a:gd name="T9" fmla="*/ 4 h 64"/>
                  <a:gd name="T10" fmla="*/ 4 w 52"/>
                  <a:gd name="T11" fmla="*/ 8 h 64"/>
                  <a:gd name="T12" fmla="*/ 36 w 52"/>
                  <a:gd name="T13" fmla="*/ 8 h 64"/>
                  <a:gd name="T14" fmla="*/ 36 w 52"/>
                  <a:gd name="T15" fmla="*/ 20 h 64"/>
                  <a:gd name="T16" fmla="*/ 36 w 52"/>
                  <a:gd name="T17" fmla="*/ 44 h 64"/>
                  <a:gd name="T18" fmla="*/ 36 w 52"/>
                  <a:gd name="T19" fmla="*/ 56 h 64"/>
                  <a:gd name="T20" fmla="*/ 8 w 52"/>
                  <a:gd name="T21" fmla="*/ 56 h 64"/>
                  <a:gd name="T22" fmla="*/ 4 w 52"/>
                  <a:gd name="T23" fmla="*/ 60 h 64"/>
                  <a:gd name="T24" fmla="*/ 8 w 52"/>
                  <a:gd name="T25" fmla="*/ 64 h 64"/>
                  <a:gd name="T26" fmla="*/ 36 w 52"/>
                  <a:gd name="T27" fmla="*/ 64 h 64"/>
                  <a:gd name="T28" fmla="*/ 44 w 52"/>
                  <a:gd name="T29" fmla="*/ 56 h 64"/>
                  <a:gd name="T30" fmla="*/ 44 w 52"/>
                  <a:gd name="T31" fmla="*/ 48 h 64"/>
                  <a:gd name="T32" fmla="*/ 52 w 52"/>
                  <a:gd name="T33" fmla="*/ 40 h 64"/>
                  <a:gd name="T34" fmla="*/ 52 w 52"/>
                  <a:gd name="T35" fmla="*/ 24 h 64"/>
                  <a:gd name="T36" fmla="*/ 44 w 52"/>
                  <a:gd name="T37" fmla="*/ 1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64">
                    <a:moveTo>
                      <a:pt x="44" y="16"/>
                    </a:move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6" y="56"/>
                      <a:pt x="4" y="58"/>
                      <a:pt x="4" y="60"/>
                    </a:cubicBezTo>
                    <a:cubicBezTo>
                      <a:pt x="4" y="62"/>
                      <a:pt x="6" y="64"/>
                      <a:pt x="8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0" y="64"/>
                      <a:pt x="44" y="60"/>
                      <a:pt x="44" y="56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8" y="48"/>
                      <a:pt x="52" y="44"/>
                      <a:pt x="52" y="40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0"/>
                      <a:pt x="48" y="16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05" name="Freeform 18">
                <a:extLst>
                  <a:ext uri="{FF2B5EF4-FFF2-40B4-BE49-F238E27FC236}">
                    <a16:creationId xmlns:a16="http://schemas.microsoft.com/office/drawing/2014/main" id="{F502912A-3893-BD44-8699-D92194224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863" y="622300"/>
                <a:ext cx="169863" cy="311150"/>
              </a:xfrm>
              <a:custGeom>
                <a:avLst/>
                <a:gdLst>
                  <a:gd name="T0" fmla="*/ 107 w 107"/>
                  <a:gd name="T1" fmla="*/ 78 h 196"/>
                  <a:gd name="T2" fmla="*/ 58 w 107"/>
                  <a:gd name="T3" fmla="*/ 78 h 196"/>
                  <a:gd name="T4" fmla="*/ 58 w 107"/>
                  <a:gd name="T5" fmla="*/ 0 h 196"/>
                  <a:gd name="T6" fmla="*/ 0 w 107"/>
                  <a:gd name="T7" fmla="*/ 117 h 196"/>
                  <a:gd name="T8" fmla="*/ 49 w 107"/>
                  <a:gd name="T9" fmla="*/ 117 h 196"/>
                  <a:gd name="T10" fmla="*/ 49 w 107"/>
                  <a:gd name="T11" fmla="*/ 196 h 196"/>
                  <a:gd name="T12" fmla="*/ 107 w 107"/>
                  <a:gd name="T13" fmla="*/ 7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96">
                    <a:moveTo>
                      <a:pt x="107" y="78"/>
                    </a:moveTo>
                    <a:lnTo>
                      <a:pt x="58" y="78"/>
                    </a:lnTo>
                    <a:lnTo>
                      <a:pt x="58" y="0"/>
                    </a:lnTo>
                    <a:lnTo>
                      <a:pt x="0" y="117"/>
                    </a:lnTo>
                    <a:lnTo>
                      <a:pt x="49" y="117"/>
                    </a:lnTo>
                    <a:lnTo>
                      <a:pt x="49" y="196"/>
                    </a:lnTo>
                    <a:lnTo>
                      <a:pt x="10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87A37D0-6848-6449-B2C0-BC04BD82645B}"/>
              </a:ext>
            </a:extLst>
          </p:cNvPr>
          <p:cNvSpPr txBox="1"/>
          <p:nvPr/>
        </p:nvSpPr>
        <p:spPr>
          <a:xfrm>
            <a:off x="8577612" y="1750343"/>
            <a:ext cx="226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b="1" dirty="0">
                <a:latin typeface="+mj-lt"/>
              </a:rPr>
              <a:t>Recommendations</a:t>
            </a:r>
            <a:endParaRPr lang="en-US" b="1" dirty="0">
              <a:latin typeface="+mj-l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DA9D3B-782D-054B-9FE3-C52F2F1C9361}"/>
              </a:ext>
            </a:extLst>
          </p:cNvPr>
          <p:cNvSpPr/>
          <p:nvPr/>
        </p:nvSpPr>
        <p:spPr>
          <a:xfrm>
            <a:off x="8136220" y="2691492"/>
            <a:ext cx="3656302" cy="280076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zh-Hans" sz="1600" b="1" dirty="0">
                <a:latin typeface="+mn-lt"/>
              </a:rPr>
              <a:t>What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Xerox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can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do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better:</a:t>
            </a:r>
            <a:r>
              <a:rPr lang="zh-Hans" altLang="en-US" sz="1600" b="1" dirty="0">
                <a:latin typeface="+mn-lt"/>
              </a:rPr>
              <a:t> </a:t>
            </a:r>
            <a:endParaRPr lang="en-US" altLang="zh-Hans" sz="1600" b="1" dirty="0">
              <a:latin typeface="+mn-lt"/>
            </a:endParaRPr>
          </a:p>
          <a:p>
            <a:pPr eaLnBrk="1" hangingPunct="1"/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More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b="1" dirty="0">
                <a:latin typeface="+mn-lt"/>
                <a:cs typeface="Calibri" panose="020F0502020204030204" pitchFamily="34" charset="0"/>
              </a:rPr>
              <a:t>‘face</a:t>
            </a:r>
            <a:r>
              <a:rPr lang="zh-Hans" altLang="en-US" sz="16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b="1" dirty="0">
                <a:latin typeface="+mn-lt"/>
                <a:cs typeface="Calibri" panose="020F0502020204030204" pitchFamily="34" charset="0"/>
              </a:rPr>
              <a:t>to</a:t>
            </a:r>
            <a:r>
              <a:rPr lang="zh-Hans" altLang="en-US" sz="16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b="1" dirty="0">
                <a:latin typeface="+mn-lt"/>
                <a:cs typeface="Calibri" panose="020F0502020204030204" pitchFamily="34" charset="0"/>
              </a:rPr>
              <a:t>face’</a:t>
            </a:r>
            <a:r>
              <a:rPr lang="zh-Hans" altLang="en-US" sz="16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communications</a:t>
            </a:r>
          </a:p>
          <a:p>
            <a:pPr eaLnBrk="1" hangingPunct="1"/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    (Virtual meetings &amp; Skype calls)</a:t>
            </a:r>
          </a:p>
          <a:p>
            <a:pPr eaLnBrk="1" hangingPunct="1"/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More regular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b="1" dirty="0">
                <a:latin typeface="+mn-lt"/>
                <a:cs typeface="Calibri" panose="020F0502020204030204" pitchFamily="34" charset="0"/>
              </a:rPr>
              <a:t>calls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, customer care calls, &amp; telemarketing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Hans" sz="1600" dirty="0">
              <a:solidFill>
                <a:srgbClr val="7F7F7F"/>
              </a:solidFill>
              <a:latin typeface="+mn-lt"/>
              <a:cs typeface="Calibri" panose="020F050202020403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Focus on  </a:t>
            </a:r>
            <a:r>
              <a:rPr lang="en-US" altLang="zh-Hans" sz="1600" b="1" dirty="0">
                <a:latin typeface="+mn-lt"/>
                <a:cs typeface="Calibri" panose="020F0502020204030204" pitchFamily="34" charset="0"/>
              </a:rPr>
              <a:t>‘small’ clients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with fewer machines &amp; smaller page volume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5F3970-94E0-6944-976F-26F0F95AD292}"/>
              </a:ext>
            </a:extLst>
          </p:cNvPr>
          <p:cNvCxnSpPr>
            <a:cxnSpLocks/>
          </p:cNvCxnSpPr>
          <p:nvPr/>
        </p:nvCxnSpPr>
        <p:spPr>
          <a:xfrm flipV="1">
            <a:off x="3686732" y="2033984"/>
            <a:ext cx="1278337" cy="10889"/>
          </a:xfrm>
          <a:prstGeom prst="straightConnector1">
            <a:avLst/>
          </a:prstGeom>
          <a:ln w="50800">
            <a:solidFill>
              <a:srgbClr val="F8F8F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5F3970-94E0-6944-976F-26F0F95AD292}"/>
              </a:ext>
            </a:extLst>
          </p:cNvPr>
          <p:cNvCxnSpPr>
            <a:cxnSpLocks/>
          </p:cNvCxnSpPr>
          <p:nvPr/>
        </p:nvCxnSpPr>
        <p:spPr>
          <a:xfrm>
            <a:off x="2825340" y="3102459"/>
            <a:ext cx="1499427" cy="0"/>
          </a:xfrm>
          <a:prstGeom prst="straightConnector1">
            <a:avLst/>
          </a:prstGeom>
          <a:ln w="50800">
            <a:solidFill>
              <a:srgbClr val="F8F8F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35F3970-94E0-6944-976F-26F0F95AD292}"/>
              </a:ext>
            </a:extLst>
          </p:cNvPr>
          <p:cNvCxnSpPr>
            <a:cxnSpLocks/>
          </p:cNvCxnSpPr>
          <p:nvPr/>
        </p:nvCxnSpPr>
        <p:spPr>
          <a:xfrm>
            <a:off x="2874951" y="4053260"/>
            <a:ext cx="1499427" cy="0"/>
          </a:xfrm>
          <a:prstGeom prst="straightConnector1">
            <a:avLst/>
          </a:prstGeom>
          <a:ln w="50800">
            <a:solidFill>
              <a:srgbClr val="F8F8F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7F1888A-9B98-2048-A4B2-681E24E89058}"/>
              </a:ext>
            </a:extLst>
          </p:cNvPr>
          <p:cNvSpPr/>
          <p:nvPr/>
        </p:nvSpPr>
        <p:spPr>
          <a:xfrm>
            <a:off x="7806104" y="2731764"/>
            <a:ext cx="312655" cy="2560320"/>
          </a:xfrm>
          <a:prstGeom prst="leftBrace">
            <a:avLst/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58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K12 - MAJOR CONCERNS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640555" y="1086888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K12 focus on </a:t>
            </a:r>
            <a:r>
              <a:rPr lang="en-US" sz="2000" dirty="0">
                <a:solidFill>
                  <a:srgbClr val="FF0000"/>
                </a:solidFill>
              </a:rPr>
              <a:t>sales, tech-service and invoicing</a:t>
            </a:r>
            <a:r>
              <a:rPr lang="en-US" sz="2000" dirty="0"/>
              <a:t>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CA90C8-4828-3F42-B672-C3063BBEF320}"/>
              </a:ext>
            </a:extLst>
          </p:cNvPr>
          <p:cNvGrpSpPr/>
          <p:nvPr/>
        </p:nvGrpSpPr>
        <p:grpSpPr>
          <a:xfrm>
            <a:off x="4931860" y="3725581"/>
            <a:ext cx="2015858" cy="679501"/>
            <a:chOff x="5277413" y="4895566"/>
            <a:chExt cx="2015858" cy="668971"/>
          </a:xfrm>
        </p:grpSpPr>
        <p:sp>
          <p:nvSpPr>
            <p:cNvPr id="98" name="TextBox 97"/>
            <p:cNvSpPr txBox="1"/>
            <p:nvPr/>
          </p:nvSpPr>
          <p:spPr>
            <a:xfrm>
              <a:off x="5937679" y="4895566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US" altLang="zh-CN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ales</a:t>
              </a:r>
            </a:p>
            <a:p>
              <a:pPr algn="ctr"/>
              <a:r>
                <a:rPr lang="en-US" sz="16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0.67</a:t>
              </a:r>
              <a:endParaRPr lang="id-ID" sz="16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77413" y="5419189"/>
              <a:ext cx="2015858" cy="1453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EE595D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CDCF02D-8D29-A542-BC4B-0CC5831D03B4}"/>
              </a:ext>
            </a:extLst>
          </p:cNvPr>
          <p:cNvGrpSpPr/>
          <p:nvPr/>
        </p:nvGrpSpPr>
        <p:grpSpPr>
          <a:xfrm>
            <a:off x="2906796" y="2653643"/>
            <a:ext cx="8076318" cy="1750361"/>
            <a:chOff x="7094277" y="1502038"/>
            <a:chExt cx="8076318" cy="1741008"/>
          </a:xfrm>
        </p:grpSpPr>
        <p:sp>
          <p:nvSpPr>
            <p:cNvPr id="102" name="Rectangle 101"/>
            <p:cNvSpPr/>
            <p:nvPr/>
          </p:nvSpPr>
          <p:spPr>
            <a:xfrm>
              <a:off x="7094277" y="3097270"/>
              <a:ext cx="2029806" cy="145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5170595" y="1502038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590930" y="258261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</a:rPr>
                <a:t>Supplies</a:t>
              </a:r>
              <a:endParaRPr lang="id-ID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583" y="1578611"/>
              <a:ext cx="787077" cy="787077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E58DDB9-4A4E-F04C-A4FD-99DF237A2384}"/>
              </a:ext>
            </a:extLst>
          </p:cNvPr>
          <p:cNvGrpSpPr/>
          <p:nvPr/>
        </p:nvGrpSpPr>
        <p:grpSpPr>
          <a:xfrm>
            <a:off x="6947718" y="2637152"/>
            <a:ext cx="2022832" cy="1766852"/>
            <a:chOff x="9324699" y="3807137"/>
            <a:chExt cx="2022832" cy="176685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1347531" y="3807137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15546" y="4895566"/>
              <a:ext cx="1434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Tech Service</a:t>
              </a:r>
            </a:p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0.22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324699" y="5427430"/>
              <a:ext cx="2015858" cy="146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8B0E12"/>
                </a:solidFill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906251" y="4261104"/>
            <a:ext cx="2015858" cy="142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969696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22104" y="2638341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933482" y="2695513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92055" y="372677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Equipment</a:t>
            </a:r>
            <a:endParaRPr lang="id-ID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32695" y="3740117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8B0E12"/>
                </a:solidFill>
              </a:rPr>
              <a:t>Invoicing</a:t>
            </a:r>
          </a:p>
          <a:p>
            <a:pPr algn="ctr"/>
            <a:r>
              <a:rPr lang="en-US" sz="1600" b="1" dirty="0">
                <a:solidFill>
                  <a:srgbClr val="8B0E12"/>
                </a:solidFill>
              </a:rPr>
              <a:t>0.33</a:t>
            </a:r>
          </a:p>
          <a:p>
            <a:pPr algn="ctr"/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967256" y="4251960"/>
            <a:ext cx="2015858" cy="1518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950226" y="2628343"/>
            <a:ext cx="0" cy="164876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906246" y="2617488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6" y="2595904"/>
            <a:ext cx="1033042" cy="10330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43" y="2749688"/>
            <a:ext cx="786384" cy="78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8" y="2790409"/>
            <a:ext cx="731523" cy="731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77" y="2712018"/>
            <a:ext cx="813816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58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</a:t>
            </a:r>
            <a:r>
              <a:rPr lang="en-US" altLang="zh-CN" sz="3600" dirty="0"/>
              <a:t>12 - </a:t>
            </a:r>
            <a:r>
              <a:rPr lang="en-US" sz="3600" dirty="0"/>
              <a:t>PERFORMANCE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421212" y="1086630"/>
            <a:ext cx="10515600" cy="487123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Clients in K12 industry care most about</a:t>
            </a:r>
            <a:r>
              <a:rPr lang="en-US" sz="2000" dirty="0">
                <a:solidFill>
                  <a:srgbClr val="9F9F9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sales, tech service &amp; invoicing.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1426957" y="2274459"/>
            <a:ext cx="2821339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lvl="0" indent="-17303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400" kern="0" dirty="0">
                <a:solidFill>
                  <a:srgbClr val="7F7F7F"/>
                </a:solidFill>
                <a:latin typeface="+mn-lt"/>
              </a:rPr>
              <a:t>Clients are especially unsatisfied with sales staff’s communication.</a:t>
            </a: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1426956" y="1942721"/>
            <a:ext cx="177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F49093"/>
                </a:solidFill>
                <a:ea typeface="Raleway" panose="020B0003030101060003" pitchFamily="2" charset="0"/>
              </a:rPr>
              <a:t>Sales</a:t>
            </a:r>
            <a:r>
              <a:rPr lang="zh-Hans" altLang="en-US" sz="1600" dirty="0">
                <a:solidFill>
                  <a:srgbClr val="F49093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F49093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F49093"/>
              </a:solidFill>
              <a:ea typeface="Raleway" panose="020B0003030101060003" pitchFamily="2" charset="0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401547" y="3206361"/>
            <a:ext cx="2732087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Sales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 flipV="1">
            <a:off x="2676291" y="3372463"/>
            <a:ext cx="1109127" cy="343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401547" y="1946204"/>
            <a:ext cx="958427" cy="960120"/>
          </a:xfrm>
          <a:prstGeom prst="round2DiagRect">
            <a:avLst/>
          </a:prstGeom>
          <a:solidFill>
            <a:srgbClr val="F4909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/>
          </p:nvPr>
        </p:nvGraphicFramePr>
        <p:xfrm>
          <a:off x="303225" y="3609469"/>
          <a:ext cx="3669006" cy="265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1" y="2103592"/>
            <a:ext cx="610978" cy="6109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5273707" y="2258561"/>
            <a:ext cx="2356887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lvl="0" indent="-173038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Hans" sz="1400" kern="0" dirty="0">
                <a:solidFill>
                  <a:srgbClr val="7F7F7F"/>
                </a:solidFill>
                <a:latin typeface="+mn-lt"/>
              </a:rPr>
              <a:t>Clients are  unhappy with tech service staff communication.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5273705" y="1926823"/>
            <a:ext cx="2179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EE595D"/>
                </a:solidFill>
                <a:ea typeface="Raleway" panose="020B0003030101060003" pitchFamily="2" charset="0"/>
              </a:rPr>
              <a:t>Tech Service</a:t>
            </a:r>
            <a:r>
              <a:rPr lang="zh-Hans" altLang="en-US" sz="1600" dirty="0">
                <a:solidFill>
                  <a:srgbClr val="EE595D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EE595D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EE595D"/>
              </a:solidFill>
              <a:ea typeface="Raleway" panose="020B0003030101060003" pitchFamily="2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4248297" y="3190463"/>
            <a:ext cx="298664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T</a:t>
            </a:r>
            <a:r>
              <a:rPr lang="en-US" altLang="zh-CN" sz="1500" dirty="0">
                <a:solidFill>
                  <a:prstClr val="black"/>
                </a:solidFill>
              </a:rPr>
              <a:t>ech Service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>
            <a:off x="7116846" y="3367890"/>
            <a:ext cx="592273" cy="452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4248297" y="1930306"/>
            <a:ext cx="958427" cy="960120"/>
          </a:xfrm>
          <a:prstGeom prst="round2DiagRect">
            <a:avLst/>
          </a:prstGeom>
          <a:solidFill>
            <a:srgbClr val="EE595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/>
          </p:nvPr>
        </p:nvGraphicFramePr>
        <p:xfrm>
          <a:off x="4171324" y="3561780"/>
          <a:ext cx="3703125" cy="270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9098951" y="2270976"/>
            <a:ext cx="2643598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Clients are dissatisfied with invoice accuracy &amp; ease of help.</a:t>
            </a:r>
            <a:endParaRPr kumimoji="0" lang="id-ID" altLang="en-US" sz="1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9098950" y="1939238"/>
            <a:ext cx="177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dirty="0">
                <a:solidFill>
                  <a:srgbClr val="8B0E12"/>
                </a:solidFill>
                <a:ea typeface="Raleway" panose="020B0003030101060003" pitchFamily="2" charset="0"/>
              </a:rPr>
              <a:t>Invoicing</a:t>
            </a:r>
            <a:r>
              <a:rPr lang="zh-Hans" altLang="en-US" sz="1600" dirty="0">
                <a:solidFill>
                  <a:srgbClr val="8B0E12"/>
                </a:solidFill>
                <a:ea typeface="Raleway" panose="020B0003030101060003" pitchFamily="2" charset="0"/>
              </a:rPr>
              <a:t> </a:t>
            </a:r>
            <a:r>
              <a:rPr lang="en-US" altLang="zh-Hans" sz="1600" dirty="0">
                <a:solidFill>
                  <a:srgbClr val="8B0E12"/>
                </a:solidFill>
                <a:ea typeface="Raleway" panose="020B0003030101060003" pitchFamily="2" charset="0"/>
              </a:rPr>
              <a:t>Ratings</a:t>
            </a:r>
            <a:endParaRPr lang="id-ID" sz="1600" dirty="0">
              <a:solidFill>
                <a:srgbClr val="8B0E12"/>
              </a:solidFill>
              <a:ea typeface="Raleway" panose="020B0003030101060003" pitchFamily="2" charset="0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8073541" y="3202878"/>
            <a:ext cx="2732087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500" dirty="0">
                <a:solidFill>
                  <a:prstClr val="black"/>
                </a:solidFill>
              </a:rPr>
              <a:t>Overall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Invoicing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&amp;</a:t>
            </a:r>
            <a:r>
              <a:rPr lang="zh-Hans" altLang="en-US" sz="1500" dirty="0">
                <a:solidFill>
                  <a:prstClr val="black"/>
                </a:solidFill>
              </a:rPr>
              <a:t> </a:t>
            </a:r>
            <a:r>
              <a:rPr lang="en-US" altLang="zh-Hans" sz="1500" dirty="0">
                <a:solidFill>
                  <a:prstClr val="black"/>
                </a:solidFill>
              </a:rPr>
              <a:t>Drilldown</a:t>
            </a:r>
            <a:endParaRPr lang="id-ID" sz="1500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 flipV="1">
            <a:off x="10668000" y="3368980"/>
            <a:ext cx="789412" cy="343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8073541" y="1942721"/>
            <a:ext cx="958427" cy="960120"/>
          </a:xfrm>
          <a:prstGeom prst="round2DiagRect">
            <a:avLst/>
          </a:prstGeom>
          <a:solidFill>
            <a:srgbClr val="8B0E1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/>
          </p:nvPr>
        </p:nvGraphicFramePr>
        <p:xfrm>
          <a:off x="8073542" y="3541941"/>
          <a:ext cx="3669006" cy="265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303225" y="5545578"/>
            <a:ext cx="3546887" cy="2814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35" y="2124309"/>
            <a:ext cx="574940" cy="5749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4192807" y="5545578"/>
            <a:ext cx="3546887" cy="3010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85" y="2113200"/>
            <a:ext cx="581730" cy="5817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8134601" y="5013388"/>
            <a:ext cx="3546887" cy="8332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8385"/>
            <a:ext cx="111645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K12 - RECOMMENDATIONS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25515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accent1"/>
                </a:solidFill>
              </a:rPr>
              <a:t>Increased communication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2000" dirty="0"/>
              <a:t>methods are important and certain clients need more attention.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9401" y="1587737"/>
            <a:ext cx="2600616" cy="523164"/>
            <a:chOff x="1892726" y="1634841"/>
            <a:chExt cx="2284477" cy="523164"/>
          </a:xfrm>
        </p:grpSpPr>
        <p:sp>
          <p:nvSpPr>
            <p:cNvPr id="47" name="Rectangle: Single Corner Snipped 11">
              <a:extLst>
                <a:ext uri="{FF2B5EF4-FFF2-40B4-BE49-F238E27FC236}">
                  <a16:creationId xmlns:a16="http://schemas.microsoft.com/office/drawing/2014/main" id="{699FA2DC-4012-4537-B85E-C74215785B66}"/>
                </a:ext>
              </a:extLst>
            </p:cNvPr>
            <p:cNvSpPr/>
            <p:nvPr/>
          </p:nvSpPr>
          <p:spPr>
            <a:xfrm rot="10800000" flipH="1">
              <a:off x="1892726" y="1696148"/>
              <a:ext cx="2284477" cy="441046"/>
            </a:xfrm>
            <a:prstGeom prst="snip1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itle 13"/>
            <p:cNvSpPr txBox="1">
              <a:spLocks/>
            </p:cNvSpPr>
            <p:nvPr/>
          </p:nvSpPr>
          <p:spPr bwMode="auto">
            <a:xfrm>
              <a:off x="1924294" y="1634841"/>
              <a:ext cx="2252909" cy="52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Lato Regular"/>
                </a:rPr>
                <a:t>Communication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628969" y="2402477"/>
            <a:ext cx="3909601" cy="119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85" tIns="121892" rIns="243785" bIns="121892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25425" indent="-22542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</a:rPr>
              <a:t>Sales</a:t>
            </a:r>
          </a:p>
          <a:p>
            <a:pPr marL="461963" lvl="1" indent="-22542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Meeting (+) (**)</a:t>
            </a:r>
          </a:p>
          <a:p>
            <a:pPr marL="461963" lvl="1" indent="-22542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Executive Call (+) (**)</a:t>
            </a:r>
          </a:p>
        </p:txBody>
      </p:sp>
      <p:pic>
        <p:nvPicPr>
          <p:cNvPr id="38" name="Picture 37" descr="A close up of a logo&#10;&#10;Description generated with high confidence">
            <a:extLst>
              <a:ext uri="{FF2B5EF4-FFF2-40B4-BE49-F238E27FC236}">
                <a16:creationId xmlns:a16="http://schemas.microsoft.com/office/drawing/2014/main" id="{C3D07665-7DA4-4D59-970C-A40AD63F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1" y="2435835"/>
            <a:ext cx="898524" cy="8985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BE5C1-309E-4D8A-8078-16F961783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7" y="4241566"/>
            <a:ext cx="735332" cy="7353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A9C825B-AC70-4B22-9B96-03E922E5527D}"/>
              </a:ext>
            </a:extLst>
          </p:cNvPr>
          <p:cNvSpPr txBox="1"/>
          <p:nvPr/>
        </p:nvSpPr>
        <p:spPr>
          <a:xfrm>
            <a:off x="6818163" y="2512990"/>
            <a:ext cx="4678745" cy="63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Increased communication with sales staff, especially decision makers.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8A4AF-D0BE-49FE-A73E-A50471F0B795}"/>
              </a:ext>
            </a:extLst>
          </p:cNvPr>
          <p:cNvSpPr txBox="1"/>
          <p:nvPr/>
        </p:nvSpPr>
        <p:spPr>
          <a:xfrm>
            <a:off x="6818161" y="4233824"/>
            <a:ext cx="4678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Focus more on clients with:</a:t>
            </a:r>
          </a:p>
          <a:p>
            <a:pPr marL="511175" lvl="1" indent="-225425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511175" algn="l"/>
              </a:tabLst>
            </a:pPr>
            <a:r>
              <a:rPr lang="en-US" sz="1600" dirty="0"/>
              <a:t>Fewer Office Mono Machines;</a:t>
            </a:r>
          </a:p>
          <a:p>
            <a:pPr marL="511175" lvl="1" indent="-225425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511175" algn="l"/>
              </a:tabLst>
            </a:pPr>
            <a:r>
              <a:rPr lang="en-US" sz="1600" dirty="0"/>
              <a:t>Higher page volume.</a:t>
            </a:r>
          </a:p>
          <a:p>
            <a:endParaRPr lang="en-US" sz="1600" dirty="0"/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6BF4B97D-DDEF-4860-9E7A-AEE88D8DB0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965692" y="2611270"/>
            <a:ext cx="235911" cy="368973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4" name="Freeform 1">
            <a:extLst>
              <a:ext uri="{FF2B5EF4-FFF2-40B4-BE49-F238E27FC236}">
                <a16:creationId xmlns:a16="http://schemas.microsoft.com/office/drawing/2014/main" id="{AD7878A3-91ED-42AC-929A-51DD9C94933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965692" y="4641413"/>
            <a:ext cx="235911" cy="368973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84C6EE-8780-48FB-AF0F-06ECA25FB4F5}"/>
              </a:ext>
            </a:extLst>
          </p:cNvPr>
          <p:cNvSpPr txBox="1"/>
          <p:nvPr/>
        </p:nvSpPr>
        <p:spPr>
          <a:xfrm>
            <a:off x="316365" y="5925723"/>
            <a:ext cx="79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Note: (+/-) means the variable has positive/negative relationship with communication ratings;</a:t>
            </a:r>
          </a:p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          (*/**) refers to significant level.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9CDA7E-8F54-4C68-A66D-C27AD5A22101}"/>
              </a:ext>
            </a:extLst>
          </p:cNvPr>
          <p:cNvCxnSpPr/>
          <p:nvPr/>
        </p:nvCxnSpPr>
        <p:spPr>
          <a:xfrm>
            <a:off x="1004640" y="3767030"/>
            <a:ext cx="9922101" cy="0"/>
          </a:xfrm>
          <a:prstGeom prst="line">
            <a:avLst/>
          </a:prstGeom>
          <a:ln w="12700" cap="flat" cmpd="sng" algn="ctr">
            <a:solidFill>
              <a:schemeClr val="dk1">
                <a:alpha val="7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854080" y="1590390"/>
            <a:ext cx="2625197" cy="523164"/>
            <a:chOff x="1892726" y="1634841"/>
            <a:chExt cx="2284477" cy="523164"/>
          </a:xfrm>
        </p:grpSpPr>
        <p:sp>
          <p:nvSpPr>
            <p:cNvPr id="49" name="Rectangle: Single Corner Snipped 11">
              <a:extLst>
                <a:ext uri="{FF2B5EF4-FFF2-40B4-BE49-F238E27FC236}">
                  <a16:creationId xmlns:a16="http://schemas.microsoft.com/office/drawing/2014/main" id="{699FA2DC-4012-4537-B85E-C74215785B66}"/>
                </a:ext>
              </a:extLst>
            </p:cNvPr>
            <p:cNvSpPr/>
            <p:nvPr/>
          </p:nvSpPr>
          <p:spPr>
            <a:xfrm rot="10800000" flipH="1">
              <a:off x="1892726" y="1696148"/>
              <a:ext cx="2284477" cy="441046"/>
            </a:xfrm>
            <a:prstGeom prst="snip1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itle 13"/>
            <p:cNvSpPr txBox="1">
              <a:spLocks/>
            </p:cNvSpPr>
            <p:nvPr/>
          </p:nvSpPr>
          <p:spPr bwMode="auto">
            <a:xfrm>
              <a:off x="1924294" y="1634841"/>
              <a:ext cx="2252909" cy="52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  <a:latin typeface="+mj-lt"/>
                  <a:cs typeface="Lato Regular"/>
                </a:rPr>
                <a:t>R</a:t>
              </a:r>
              <a:r>
                <a:rPr lang="en-US" altLang="zh-CN" b="1" dirty="0">
                  <a:solidFill>
                    <a:schemeClr val="bg1"/>
                  </a:solidFill>
                  <a:latin typeface="+mj-lt"/>
                  <a:cs typeface="Lato Regular"/>
                </a:rPr>
                <a:t>ecommendations</a:t>
              </a:r>
              <a:endParaRPr lang="en-US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710565" y="4179568"/>
            <a:ext cx="3909601" cy="140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85" tIns="121892" rIns="243785" bIns="121892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</a:rPr>
              <a:t>Sales &amp; Tech</a:t>
            </a:r>
          </a:p>
          <a:p>
            <a:pPr marL="403225" lvl="1" indent="-230188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# of Office Mono Machines  (+) (*)</a:t>
            </a:r>
          </a:p>
          <a:p>
            <a:pPr marL="403225" lvl="1" indent="-230188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Avg. monthly page volume (-) (*)</a:t>
            </a:r>
          </a:p>
        </p:txBody>
      </p:sp>
    </p:spTree>
    <p:extLst>
      <p:ext uri="{BB962C8B-B14F-4D97-AF65-F5344CB8AC3E}">
        <p14:creationId xmlns:p14="http://schemas.microsoft.com/office/powerpoint/2010/main" val="33273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FAE002-BE8D-4326-A5DB-464F4186D120}"/>
              </a:ext>
            </a:extLst>
          </p:cNvPr>
          <p:cNvSpPr/>
          <p:nvPr/>
        </p:nvSpPr>
        <p:spPr>
          <a:xfrm>
            <a:off x="220218" y="400049"/>
            <a:ext cx="11422380" cy="6088381"/>
          </a:xfrm>
          <a:custGeom>
            <a:avLst/>
            <a:gdLst>
              <a:gd name="connsiteX0" fmla="*/ 0 w 11422380"/>
              <a:gd name="connsiteY0" fmla="*/ 0 h 6088381"/>
              <a:gd name="connsiteX1" fmla="*/ 11422380 w 11422380"/>
              <a:gd name="connsiteY1" fmla="*/ 0 h 6088381"/>
              <a:gd name="connsiteX2" fmla="*/ 11422380 w 11422380"/>
              <a:gd name="connsiteY2" fmla="*/ 5073631 h 6088381"/>
              <a:gd name="connsiteX3" fmla="*/ 10407630 w 11422380"/>
              <a:gd name="connsiteY3" fmla="*/ 6088381 h 6088381"/>
              <a:gd name="connsiteX4" fmla="*/ 0 w 11422380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2380" h="6088381">
                <a:moveTo>
                  <a:pt x="0" y="0"/>
                </a:moveTo>
                <a:lnTo>
                  <a:pt x="11422380" y="0"/>
                </a:lnTo>
                <a:lnTo>
                  <a:pt x="11422380" y="5073631"/>
                </a:lnTo>
                <a:lnTo>
                  <a:pt x="10407630" y="6088381"/>
                </a:lnTo>
                <a:lnTo>
                  <a:pt x="0" y="60883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48CA98-A2C7-4B7F-A248-82ABCE9DB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872" y="2603919"/>
            <a:ext cx="7304532" cy="100990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COMMUNICATION</a:t>
            </a:r>
            <a:endParaRPr lang="id-ID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6" y="1263904"/>
            <a:ext cx="1411224" cy="141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C686E-844C-5448-B4DF-EFEDD448736A}"/>
              </a:ext>
            </a:extLst>
          </p:cNvPr>
          <p:cNvSpPr txBox="1"/>
          <p:nvPr/>
        </p:nvSpPr>
        <p:spPr>
          <a:xfrm>
            <a:off x="1567543" y="3522638"/>
            <a:ext cx="8948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Clients in different industries have different key concerns.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Communication is an overall common concern.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Xerox could focus on and research more on customer communication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20803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549300-CB86-4B94-B7F0-A40B28A7E1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84810 w 12192000"/>
              <a:gd name="connsiteY0" fmla="*/ 384808 h 6858000"/>
              <a:gd name="connsiteX1" fmla="*/ 384810 w 12192000"/>
              <a:gd name="connsiteY1" fmla="*/ 6473189 h 6858000"/>
              <a:gd name="connsiteX2" fmla="*/ 10792440 w 12192000"/>
              <a:gd name="connsiteY2" fmla="*/ 6473189 h 6858000"/>
              <a:gd name="connsiteX3" fmla="*/ 11807190 w 12192000"/>
              <a:gd name="connsiteY3" fmla="*/ 5458439 h 6858000"/>
              <a:gd name="connsiteX4" fmla="*/ 11807190 w 12192000"/>
              <a:gd name="connsiteY4" fmla="*/ 384808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84810" y="384808"/>
                </a:moveTo>
                <a:lnTo>
                  <a:pt x="384810" y="6473189"/>
                </a:lnTo>
                <a:lnTo>
                  <a:pt x="10792440" y="6473189"/>
                </a:lnTo>
                <a:lnTo>
                  <a:pt x="11807190" y="5458439"/>
                </a:lnTo>
                <a:lnTo>
                  <a:pt x="11807190" y="38480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26753-0F6B-4CB5-BC97-175B723383A1}"/>
              </a:ext>
            </a:extLst>
          </p:cNvPr>
          <p:cNvSpPr/>
          <p:nvPr/>
        </p:nvSpPr>
        <p:spPr>
          <a:xfrm>
            <a:off x="494363" y="1211371"/>
            <a:ext cx="680074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"/>
                <a:ea typeface="+mn-ea"/>
                <a:cs typeface="+mn-cs"/>
              </a:rPr>
              <a:t>THANK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5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"/>
                <a:ea typeface="+mn-ea"/>
                <a:cs typeface="+mn-cs"/>
              </a:rPr>
              <a:t>YOU</a:t>
            </a:r>
            <a:endParaRPr kumimoji="0" lang="en-US" sz="15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B4CFC5-D36C-4B48-9CC1-541350F66FA0}"/>
              </a:ext>
            </a:extLst>
          </p:cNvPr>
          <p:cNvSpPr/>
          <p:nvPr/>
        </p:nvSpPr>
        <p:spPr>
          <a:xfrm>
            <a:off x="5252886" y="3946898"/>
            <a:ext cx="1793034" cy="1793029"/>
          </a:xfrm>
          <a:custGeom>
            <a:avLst/>
            <a:gdLst>
              <a:gd name="connsiteX0" fmla="*/ 1017078 w 1017078"/>
              <a:gd name="connsiteY0" fmla="*/ 1017077 h 1017077"/>
              <a:gd name="connsiteX1" fmla="*/ 0 w 1017078"/>
              <a:gd name="connsiteY1" fmla="*/ 1017077 h 1017077"/>
              <a:gd name="connsiteX2" fmla="*/ 1017078 w 1017078"/>
              <a:gd name="connsiteY2" fmla="*/ 0 h 101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78" h="1017077">
                <a:moveTo>
                  <a:pt x="1017078" y="1017077"/>
                </a:moveTo>
                <a:lnTo>
                  <a:pt x="0" y="1017077"/>
                </a:lnTo>
                <a:lnTo>
                  <a:pt x="1017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2AB16214-B566-47F5-8595-AC3D5DF94D10}"/>
              </a:ext>
            </a:extLst>
          </p:cNvPr>
          <p:cNvSpPr/>
          <p:nvPr/>
        </p:nvSpPr>
        <p:spPr>
          <a:xfrm rot="10800000" flipH="1">
            <a:off x="7595886" y="1801150"/>
            <a:ext cx="2717194" cy="619711"/>
          </a:xfrm>
          <a:prstGeom prst="snip1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id="{60EEADE6-6068-402E-9EDB-72EB51AD3753}"/>
              </a:ext>
            </a:extLst>
          </p:cNvPr>
          <p:cNvSpPr txBox="1">
            <a:spLocks/>
          </p:cNvSpPr>
          <p:nvPr/>
        </p:nvSpPr>
        <p:spPr>
          <a:xfrm>
            <a:off x="7755188" y="1904526"/>
            <a:ext cx="2398589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"/>
                <a:ea typeface="+mj-ea"/>
                <a:cs typeface="+mj-cs"/>
              </a:rPr>
              <a:t>Team 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B853A-95AC-4820-BB79-84F9C9927B7D}"/>
              </a:ext>
            </a:extLst>
          </p:cNvPr>
          <p:cNvSpPr txBox="1"/>
          <p:nvPr/>
        </p:nvSpPr>
        <p:spPr>
          <a:xfrm>
            <a:off x="8249773" y="3079925"/>
            <a:ext cx="29875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id-ID" sz="1400" dirty="0">
                <a:solidFill>
                  <a:srgbClr val="FFFFFF"/>
                </a:solidFill>
                <a:ea typeface="Tahoma" pitchFamily="34" charset="0"/>
                <a:cs typeface="Arial" pitchFamily="34" charset="0"/>
              </a:rPr>
              <a:t>Linwei Zeng</a:t>
            </a:r>
            <a:endParaRPr lang="en-US" sz="1400" dirty="0">
              <a:solidFill>
                <a:srgbClr val="FFFFFF"/>
              </a:solidFill>
              <a:ea typeface="Tahoma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id-ID" sz="1400" dirty="0">
                <a:solidFill>
                  <a:srgbClr val="FFFFFF"/>
                </a:solidFill>
                <a:ea typeface="Tahoma" pitchFamily="34" charset="0"/>
                <a:cs typeface="Arial" pitchFamily="34" charset="0"/>
              </a:rPr>
              <a:t>Hongyi Zhu</a:t>
            </a:r>
            <a:endParaRPr lang="en-US" sz="1400" dirty="0">
              <a:solidFill>
                <a:srgbClr val="FFFFFF"/>
              </a:solidFill>
              <a:ea typeface="Tahoma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id-ID" sz="1400" dirty="0">
                <a:solidFill>
                  <a:srgbClr val="FFFFFF"/>
                </a:solidFill>
                <a:ea typeface="Tahoma" pitchFamily="34" charset="0"/>
                <a:cs typeface="Arial" pitchFamily="34" charset="0"/>
              </a:rPr>
              <a:t>Xuan Li</a:t>
            </a:r>
            <a:endParaRPr lang="en-US" sz="1400" dirty="0">
              <a:solidFill>
                <a:srgbClr val="FFFFFF"/>
              </a:solidFill>
              <a:ea typeface="Tahoma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id-ID" sz="1400" dirty="0">
                <a:solidFill>
                  <a:srgbClr val="FFFFFF"/>
                </a:solidFill>
                <a:ea typeface="Tahoma" pitchFamily="34" charset="0"/>
                <a:cs typeface="Arial" pitchFamily="34" charset="0"/>
              </a:rPr>
              <a:t>Yecheng Zhai </a:t>
            </a:r>
            <a:endParaRPr lang="en-US" sz="1400" dirty="0">
              <a:solidFill>
                <a:srgbClr val="FFFFFF"/>
              </a:solidFill>
              <a:ea typeface="Tahoma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id-ID" sz="1400" dirty="0">
                <a:solidFill>
                  <a:srgbClr val="FFFFFF"/>
                </a:solidFill>
                <a:ea typeface="Tahoma" pitchFamily="34" charset="0"/>
                <a:cs typeface="Arial" pitchFamily="34" charset="0"/>
              </a:rPr>
              <a:t>Xiangyu Lin</a:t>
            </a:r>
            <a:endParaRPr kumimoji="0" lang="en-JM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C9083-3A83-497C-AEB8-24BEA017C2FE}"/>
              </a:ext>
            </a:extLst>
          </p:cNvPr>
          <p:cNvSpPr txBox="1"/>
          <p:nvPr/>
        </p:nvSpPr>
        <p:spPr>
          <a:xfrm>
            <a:off x="8158569" y="2771923"/>
            <a:ext cx="339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"/>
                <a:ea typeface="+mn-ea"/>
                <a:cs typeface="+mn-cs"/>
              </a:rPr>
              <a:t>Group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3F0DB-94F6-49EA-B9D6-FEC3C5297794}"/>
              </a:ext>
            </a:extLst>
          </p:cNvPr>
          <p:cNvSpPr txBox="1"/>
          <p:nvPr/>
        </p:nvSpPr>
        <p:spPr>
          <a:xfrm>
            <a:off x="8158569" y="4980305"/>
            <a:ext cx="339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"/>
                <a:ea typeface="+mn-ea"/>
                <a:cs typeface="+mn-cs"/>
              </a:rPr>
              <a:t>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B853A-95AC-4820-BB79-84F9C9927B7D}"/>
              </a:ext>
            </a:extLst>
          </p:cNvPr>
          <p:cNvSpPr txBox="1"/>
          <p:nvPr/>
        </p:nvSpPr>
        <p:spPr>
          <a:xfrm>
            <a:off x="8158569" y="5349637"/>
            <a:ext cx="2987563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JM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Arial" pitchFamily="34" charset="0"/>
              </a:rPr>
              <a:t>05 - 23 - 2018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11B2A8-2032-49DB-8E99-BA527A6E4464}"/>
              </a:ext>
            </a:extLst>
          </p:cNvPr>
          <p:cNvGrpSpPr/>
          <p:nvPr/>
        </p:nvGrpSpPr>
        <p:grpSpPr>
          <a:xfrm>
            <a:off x="7595886" y="2689919"/>
            <a:ext cx="502390" cy="451336"/>
            <a:chOff x="2028825" y="-854075"/>
            <a:chExt cx="487363" cy="488950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EEECCE9-4237-4F62-B98A-6EC1449A0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6450" y="-854075"/>
              <a:ext cx="271463" cy="27463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D3EF28D-E32B-49DE-8CBF-BD9456F4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075" y="-792163"/>
              <a:ext cx="104775" cy="212725"/>
            </a:xfrm>
            <a:custGeom>
              <a:avLst/>
              <a:gdLst>
                <a:gd name="T0" fmla="*/ 0 w 28"/>
                <a:gd name="T1" fmla="*/ 56 h 56"/>
                <a:gd name="T2" fmla="*/ 0 w 28"/>
                <a:gd name="T3" fmla="*/ 48 h 56"/>
                <a:gd name="T4" fmla="*/ 20 w 28"/>
                <a:gd name="T5" fmla="*/ 28 h 56"/>
                <a:gd name="T6" fmla="*/ 0 w 28"/>
                <a:gd name="T7" fmla="*/ 8 h 56"/>
                <a:gd name="T8" fmla="*/ 0 w 28"/>
                <a:gd name="T9" fmla="*/ 0 h 56"/>
                <a:gd name="T10" fmla="*/ 28 w 28"/>
                <a:gd name="T11" fmla="*/ 28 h 56"/>
                <a:gd name="T12" fmla="*/ 0 w 2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1" y="48"/>
                    <a:pt x="20" y="39"/>
                    <a:pt x="20" y="28"/>
                  </a:cubicBezTo>
                  <a:cubicBezTo>
                    <a:pt x="20" y="17"/>
                    <a:pt x="11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8" y="13"/>
                    <a:pt x="28" y="28"/>
                  </a:cubicBezTo>
                  <a:cubicBezTo>
                    <a:pt x="28" y="43"/>
                    <a:pt x="15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168F7C00-CA29-4ED3-8D82-D0365A2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350" y="-549275"/>
              <a:ext cx="96838" cy="152400"/>
            </a:xfrm>
            <a:custGeom>
              <a:avLst/>
              <a:gdLst>
                <a:gd name="T0" fmla="*/ 61 w 61"/>
                <a:gd name="T1" fmla="*/ 96 h 96"/>
                <a:gd name="T2" fmla="*/ 2 w 61"/>
                <a:gd name="T3" fmla="*/ 96 h 96"/>
                <a:gd name="T4" fmla="*/ 2 w 61"/>
                <a:gd name="T5" fmla="*/ 77 h 96"/>
                <a:gd name="T6" fmla="*/ 38 w 61"/>
                <a:gd name="T7" fmla="*/ 77 h 96"/>
                <a:gd name="T8" fmla="*/ 31 w 61"/>
                <a:gd name="T9" fmla="*/ 27 h 96"/>
                <a:gd name="T10" fmla="*/ 0 w 61"/>
                <a:gd name="T11" fmla="*/ 20 h 96"/>
                <a:gd name="T12" fmla="*/ 5 w 61"/>
                <a:gd name="T13" fmla="*/ 0 h 96"/>
                <a:gd name="T14" fmla="*/ 50 w 61"/>
                <a:gd name="T15" fmla="*/ 12 h 96"/>
                <a:gd name="T16" fmla="*/ 61 w 61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96">
                  <a:moveTo>
                    <a:pt x="61" y="96"/>
                  </a:moveTo>
                  <a:lnTo>
                    <a:pt x="2" y="96"/>
                  </a:lnTo>
                  <a:lnTo>
                    <a:pt x="2" y="77"/>
                  </a:lnTo>
                  <a:lnTo>
                    <a:pt x="38" y="77"/>
                  </a:lnTo>
                  <a:lnTo>
                    <a:pt x="31" y="27"/>
                  </a:lnTo>
                  <a:lnTo>
                    <a:pt x="0" y="20"/>
                  </a:lnTo>
                  <a:lnTo>
                    <a:pt x="5" y="0"/>
                  </a:lnTo>
                  <a:lnTo>
                    <a:pt x="50" y="12"/>
                  </a:lnTo>
                  <a:lnTo>
                    <a:pt x="6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39971CD-E424-4335-9613-A5E786A58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5" y="-549275"/>
              <a:ext cx="363538" cy="184150"/>
            </a:xfrm>
            <a:custGeom>
              <a:avLst/>
              <a:gdLst>
                <a:gd name="T0" fmla="*/ 229 w 229"/>
                <a:gd name="T1" fmla="*/ 116 h 116"/>
                <a:gd name="T2" fmla="*/ 0 w 229"/>
                <a:gd name="T3" fmla="*/ 116 h 116"/>
                <a:gd name="T4" fmla="*/ 11 w 229"/>
                <a:gd name="T5" fmla="*/ 15 h 116"/>
                <a:gd name="T6" fmla="*/ 56 w 229"/>
                <a:gd name="T7" fmla="*/ 0 h 116"/>
                <a:gd name="T8" fmla="*/ 64 w 229"/>
                <a:gd name="T9" fmla="*/ 20 h 116"/>
                <a:gd name="T10" fmla="*/ 30 w 229"/>
                <a:gd name="T11" fmla="*/ 29 h 116"/>
                <a:gd name="T12" fmla="*/ 21 w 229"/>
                <a:gd name="T13" fmla="*/ 96 h 116"/>
                <a:gd name="T14" fmla="*/ 208 w 229"/>
                <a:gd name="T15" fmla="*/ 96 h 116"/>
                <a:gd name="T16" fmla="*/ 201 w 229"/>
                <a:gd name="T17" fmla="*/ 29 h 116"/>
                <a:gd name="T18" fmla="*/ 168 w 229"/>
                <a:gd name="T19" fmla="*/ 20 h 116"/>
                <a:gd name="T20" fmla="*/ 175 w 229"/>
                <a:gd name="T21" fmla="*/ 0 h 116"/>
                <a:gd name="T22" fmla="*/ 220 w 229"/>
                <a:gd name="T23" fmla="*/ 15 h 116"/>
                <a:gd name="T24" fmla="*/ 229 w 229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16">
                  <a:moveTo>
                    <a:pt x="229" y="116"/>
                  </a:moveTo>
                  <a:lnTo>
                    <a:pt x="0" y="116"/>
                  </a:lnTo>
                  <a:lnTo>
                    <a:pt x="11" y="15"/>
                  </a:lnTo>
                  <a:lnTo>
                    <a:pt x="56" y="0"/>
                  </a:lnTo>
                  <a:lnTo>
                    <a:pt x="64" y="20"/>
                  </a:lnTo>
                  <a:lnTo>
                    <a:pt x="30" y="29"/>
                  </a:lnTo>
                  <a:lnTo>
                    <a:pt x="21" y="96"/>
                  </a:lnTo>
                  <a:lnTo>
                    <a:pt x="208" y="96"/>
                  </a:lnTo>
                  <a:lnTo>
                    <a:pt x="201" y="29"/>
                  </a:lnTo>
                  <a:lnTo>
                    <a:pt x="168" y="20"/>
                  </a:lnTo>
                  <a:lnTo>
                    <a:pt x="175" y="0"/>
                  </a:lnTo>
                  <a:lnTo>
                    <a:pt x="220" y="15"/>
                  </a:lnTo>
                  <a:lnTo>
                    <a:pt x="229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87" y="4843412"/>
            <a:ext cx="506225" cy="5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60AB9-FB83-44CD-A157-3B1BBD54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APPENDIX – DETECT DETRACTORS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996933-1628-4293-9047-32FBDBC8C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927"/>
              </p:ext>
            </p:extLst>
          </p:nvPr>
        </p:nvGraphicFramePr>
        <p:xfrm>
          <a:off x="803704" y="2555805"/>
          <a:ext cx="502160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12633">
                  <a:extLst>
                    <a:ext uri="{9D8B030D-6E8A-4147-A177-3AD203B41FA5}">
                      <a16:colId xmlns:a16="http://schemas.microsoft.com/office/drawing/2014/main" val="3162453807"/>
                    </a:ext>
                  </a:extLst>
                </a:gridCol>
                <a:gridCol w="1608971">
                  <a:extLst>
                    <a:ext uri="{9D8B030D-6E8A-4147-A177-3AD203B41FA5}">
                      <a16:colId xmlns:a16="http://schemas.microsoft.com/office/drawing/2014/main" val="51505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Recommend</a:t>
                      </a:r>
                      <a:r>
                        <a:rPr lang="en-US" sz="1400" baseline="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endParaRPr 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7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K12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Higher Education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3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Industrials, Transportation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83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Healthcare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High Tech, Communication, Media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0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Financial and Professional Service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004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Retail, Chemicals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2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Federal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104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State &amp; Local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203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CED6F9-F37A-4A7B-BD28-6AC31991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8114"/>
              </p:ext>
            </p:extLst>
          </p:nvPr>
        </p:nvGraphicFramePr>
        <p:xfrm>
          <a:off x="6212843" y="2546731"/>
          <a:ext cx="4938522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6171">
                  <a:extLst>
                    <a:ext uri="{9D8B030D-6E8A-4147-A177-3AD203B41FA5}">
                      <a16:colId xmlns:a16="http://schemas.microsoft.com/office/drawing/2014/main" val="3162453807"/>
                    </a:ext>
                  </a:extLst>
                </a:gridCol>
                <a:gridCol w="1582351">
                  <a:extLst>
                    <a:ext uri="{9D8B030D-6E8A-4147-A177-3AD203B41FA5}">
                      <a16:colId xmlns:a16="http://schemas.microsoft.com/office/drawing/2014/main" val="51505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Repurchase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7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K12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Healthcare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3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Financial and Professional Service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83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Higher Education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>
                    <a:solidFill>
                      <a:srgbClr val="FED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Industrials, Transportation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0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Retail, Chemicals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004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State &amp; Local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2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Federal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104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High Tech, Communication, Media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2033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E6504-1BBF-4F3C-9F5D-96CB9323F9EC}"/>
                  </a:ext>
                </a:extLst>
              </p:cNvPr>
              <p:cNvSpPr txBox="1"/>
              <p:nvPr/>
            </p:nvSpPr>
            <p:spPr>
              <a:xfrm>
                <a:off x="594835" y="1036899"/>
                <a:ext cx="11236017" cy="139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spcAft>
                    <a:spcPts val="2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cs typeface="Calibri" panose="020F0502020204030204" pitchFamily="34" charset="0"/>
                  </a:rPr>
                  <a:t>Detractor: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round(Repurchase)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&lt;=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6</a:t>
                </a:r>
                <a:r>
                  <a:rPr lang="en-US" sz="1400" dirty="0"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20000"/>
                  </a:lnSpc>
                  <a:spcAft>
                    <a:spcPts val="2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cs typeface="Calibri" panose="020F0502020204030204" pitchFamily="34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zh-Hans" altLang="en-US" sz="1400" dirty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Hans" altLang="en-US" sz="1400" dirty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detractor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zh-Hans" altLang="en-US" sz="1400" dirty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zh-Hans" altLang="en-US" sz="1400" dirty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Hans" altLang="en-US" sz="1400" dirty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ans" sz="1400" dirty="0">
                            <a:cs typeface="Calibri" panose="020F0502020204030204" pitchFamily="34" charset="0"/>
                          </a:rPr>
                          <m:t>Response</m:t>
                        </m:r>
                      </m:den>
                    </m:f>
                  </m:oMath>
                </a14:m>
                <a:endParaRPr lang="en-US" sz="1400" dirty="0"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20000"/>
                  </a:lnSpc>
                  <a:spcAft>
                    <a:spcPts val="2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cs typeface="Calibri" panose="020F0502020204030204" pitchFamily="34" charset="0"/>
                  </a:rPr>
                  <a:t>Selection criteria: select the industries that have the highest detractor percentage using both recommend and repurchase rating </a:t>
                </a:r>
              </a:p>
              <a:p>
                <a:pPr marL="171450" indent="-171450">
                  <a:lnSpc>
                    <a:spcPct val="120000"/>
                  </a:lnSpc>
                  <a:spcAft>
                    <a:spcPts val="2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zh-Hans" sz="1400" dirty="0">
                    <a:cs typeface="Calibri" panose="020F0502020204030204" pitchFamily="34" charset="0"/>
                  </a:rPr>
                  <a:t>Note: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We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avoid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the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sample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bias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by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dividing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the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number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of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detractor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by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total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number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of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zh-Hans" sz="1400" dirty="0">
                    <a:cs typeface="Calibri" panose="020F0502020204030204" pitchFamily="34" charset="0"/>
                  </a:rPr>
                  <a:t>response.</a:t>
                </a:r>
                <a:r>
                  <a:rPr lang="zh-Hans" altLang="en-US" sz="1400" dirty="0">
                    <a:cs typeface="Calibri" panose="020F0502020204030204" pitchFamily="34" charset="0"/>
                  </a:rPr>
                  <a:t> </a:t>
                </a:r>
                <a:endParaRPr lang="en-US" altLang="zh-Hans" sz="14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E6504-1BBF-4F3C-9F5D-96CB9323F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5" y="1036899"/>
                <a:ext cx="11236017" cy="1394741"/>
              </a:xfrm>
              <a:prstGeom prst="rect">
                <a:avLst/>
              </a:prstGeom>
              <a:blipFill>
                <a:blip r:embed="rId2"/>
                <a:stretch>
                  <a:fillRect l="-109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4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BC0F-6DE6-492D-AEB8-5F670941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- </a:t>
            </a:r>
            <a:r>
              <a:rPr lang="en-US" sz="3600" cap="all" dirty="0"/>
              <a:t>Find Important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24975-70F2-455C-9F55-7346F7B6BFBF}"/>
              </a:ext>
            </a:extLst>
          </p:cNvPr>
          <p:cNvSpPr txBox="1"/>
          <p:nvPr/>
        </p:nvSpPr>
        <p:spPr>
          <a:xfrm>
            <a:off x="2008077" y="1372487"/>
            <a:ext cx="787471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1"/>
              </a:buClr>
            </a:pPr>
            <a:r>
              <a:rPr lang="en-US" altLang="zh-CN" sz="1600" b="1" u="sng" dirty="0">
                <a:solidFill>
                  <a:srgbClr val="FF0000"/>
                </a:solidFill>
                <a:cs typeface="Calibri" panose="020F0502020204030204" pitchFamily="34" charset="0"/>
              </a:rPr>
              <a:t>Process: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Run a regression for each industry: Recommend ~ 5 overall questions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Try different combinations of x variables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Use BIC to select the best model in each industry 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Select the attributes that are significant at 0.1 level</a:t>
            </a:r>
          </a:p>
          <a:p>
            <a:pPr>
              <a:spcAft>
                <a:spcPts val="300"/>
              </a:spcAft>
              <a:buClr>
                <a:schemeClr val="accent1"/>
              </a:buClr>
            </a:pPr>
            <a:endParaRPr lang="en-US" altLang="zh-CN" sz="1600" b="1" u="sng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>
              <a:spcAft>
                <a:spcPts val="300"/>
              </a:spcAft>
              <a:buClr>
                <a:schemeClr val="accent1"/>
              </a:buClr>
            </a:pPr>
            <a:r>
              <a:rPr lang="en-US" altLang="zh-CN" sz="1600" b="1" u="sng" dirty="0">
                <a:solidFill>
                  <a:srgbClr val="FF0000"/>
                </a:solidFill>
                <a:cs typeface="Calibri" panose="020F0502020204030204" pitchFamily="34" charset="0"/>
              </a:rPr>
              <a:t>Advantage: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Solve the problem of collinearity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701BA-6428-494D-A7A2-AB402C66D9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8077" y="3782428"/>
          <a:ext cx="7604195" cy="2085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7679">
                  <a:extLst>
                    <a:ext uri="{9D8B030D-6E8A-4147-A177-3AD203B41FA5}">
                      <a16:colId xmlns:a16="http://schemas.microsoft.com/office/drawing/2014/main" val="2728222422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164772618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1126345959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3488219167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445168630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4134666296"/>
                    </a:ext>
                  </a:extLst>
                </a:gridCol>
              </a:tblGrid>
              <a:tr h="3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Invoicing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28071"/>
                  </a:ext>
                </a:extLst>
              </a:tr>
              <a:tr h="451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ealthcare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(Industry)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06309"/>
                  </a:ext>
                </a:extLst>
              </a:tr>
              <a:tr h="451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(Industry)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-0.22*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01715"/>
                  </a:ext>
                </a:extLst>
              </a:tr>
              <a:tr h="451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Education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(Industry)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6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7FD5E6-FB39-4175-A2DD-5B55BCB7EACF}"/>
              </a:ext>
            </a:extLst>
          </p:cNvPr>
          <p:cNvSpPr txBox="1"/>
          <p:nvPr/>
        </p:nvSpPr>
        <p:spPr>
          <a:xfrm>
            <a:off x="2008077" y="6025352"/>
            <a:ext cx="730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* Negative relationship is not reasonable here, so we abandon it. It may caused by limited sample size.</a:t>
            </a:r>
          </a:p>
        </p:txBody>
      </p:sp>
    </p:spTree>
    <p:extLst>
      <p:ext uri="{BB962C8B-B14F-4D97-AF65-F5344CB8AC3E}">
        <p14:creationId xmlns:p14="http://schemas.microsoft.com/office/powerpoint/2010/main" val="25641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752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</a:t>
            </a:r>
            <a:endParaRPr lang="id-ID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329" y="1251002"/>
            <a:ext cx="1089002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i="1" dirty="0"/>
              <a:t>Segmentation method:</a:t>
            </a:r>
            <a:r>
              <a:rPr lang="en-US" sz="1600" dirty="0"/>
              <a:t> by industry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i="1" dirty="0"/>
              <a:t>Industries selection criteria: </a:t>
            </a:r>
            <a:r>
              <a:rPr lang="en-US" sz="1600" dirty="0"/>
              <a:t>detractor percentage (recommend rating)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i="1" dirty="0"/>
              <a:t>Industries: </a:t>
            </a:r>
            <a:r>
              <a:rPr lang="en-US" sz="1600" dirty="0"/>
              <a:t>healthcare, higher education, K12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i="1" dirty="0"/>
              <a:t>Common concern: </a:t>
            </a:r>
            <a:r>
              <a:rPr lang="en-US" sz="1600" dirty="0"/>
              <a:t>communication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E16D7-10BA-3045-87BA-BC76493BD7D5}"/>
              </a:ext>
            </a:extLst>
          </p:cNvPr>
          <p:cNvGrpSpPr/>
          <p:nvPr/>
        </p:nvGrpSpPr>
        <p:grpSpPr>
          <a:xfrm>
            <a:off x="395329" y="2816531"/>
            <a:ext cx="11468030" cy="3351513"/>
            <a:chOff x="594835" y="3066285"/>
            <a:chExt cx="10890027" cy="3078482"/>
          </a:xfrm>
        </p:grpSpPr>
        <p:grpSp>
          <p:nvGrpSpPr>
            <p:cNvPr id="28" name="Group 27"/>
            <p:cNvGrpSpPr/>
            <p:nvPr/>
          </p:nvGrpSpPr>
          <p:grpSpPr>
            <a:xfrm>
              <a:off x="594835" y="3072974"/>
              <a:ext cx="3629693" cy="3071793"/>
              <a:chOff x="594835" y="1689736"/>
              <a:chExt cx="3629693" cy="445503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94835" y="1690688"/>
                <a:ext cx="3629693" cy="4454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flipV="1">
                <a:off x="3611880" y="1689736"/>
                <a:ext cx="301752" cy="2560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224527" y="3072384"/>
              <a:ext cx="3630168" cy="3070480"/>
              <a:chOff x="4224527" y="1689736"/>
              <a:chExt cx="3630168" cy="445312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224527" y="1689736"/>
                <a:ext cx="3630168" cy="44531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flipV="1">
                <a:off x="7241573" y="1689736"/>
                <a:ext cx="301752" cy="2560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854694" y="3066285"/>
              <a:ext cx="3630168" cy="3074675"/>
              <a:chOff x="7854694" y="1681748"/>
              <a:chExt cx="3630168" cy="445921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854694" y="1687832"/>
                <a:ext cx="3630168" cy="44531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0871739" y="1681748"/>
                <a:ext cx="301752" cy="2560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C7FD82E8-02DD-4349-8681-08D974825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6" y="2847666"/>
            <a:ext cx="455055" cy="4550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6EA682-10B1-6740-8207-8DF38E93527E}"/>
              </a:ext>
            </a:extLst>
          </p:cNvPr>
          <p:cNvSpPr txBox="1"/>
          <p:nvPr/>
        </p:nvSpPr>
        <p:spPr>
          <a:xfrm>
            <a:off x="1109498" y="2920295"/>
            <a:ext cx="27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DAAF77-AB78-9144-A371-084EFEA291AD}"/>
              </a:ext>
            </a:extLst>
          </p:cNvPr>
          <p:cNvSpPr txBox="1"/>
          <p:nvPr/>
        </p:nvSpPr>
        <p:spPr>
          <a:xfrm>
            <a:off x="590121" y="3385395"/>
            <a:ext cx="3517419" cy="26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Major concerns: </a:t>
            </a:r>
            <a:r>
              <a:rPr lang="en-US" sz="1400" dirty="0">
                <a:solidFill>
                  <a:schemeClr val="bg1"/>
                </a:solidFill>
              </a:rPr>
              <a:t>Sales communication/frequency of equipment servicing</a:t>
            </a:r>
          </a:p>
          <a:p>
            <a:pPr marL="284163" indent="-284163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Attributes positively affecting overall sales: </a:t>
            </a:r>
            <a:r>
              <a:rPr lang="en-US" sz="1400" dirty="0">
                <a:solidFill>
                  <a:schemeClr val="bg1"/>
                </a:solidFill>
              </a:rPr>
              <a:t># of calls, quarterly business reviews, face-to-face communication</a:t>
            </a:r>
          </a:p>
          <a:p>
            <a:pPr marL="284163" indent="-284163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Recommendations: </a:t>
            </a:r>
          </a:p>
          <a:p>
            <a:pPr lvl="1" indent="-17303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Regular calls </a:t>
            </a:r>
          </a:p>
          <a:p>
            <a:pPr lvl="1" indent="-17303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n-person</a:t>
            </a:r>
            <a:r>
              <a:rPr lang="en-US" sz="1400" dirty="0">
                <a:solidFill>
                  <a:schemeClr val="bg1"/>
                </a:solidFill>
              </a:rPr>
              <a:t> communication</a:t>
            </a:r>
          </a:p>
          <a:p>
            <a:pPr lvl="1" indent="-17303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New product displays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1D019A8-28D7-7A4A-BCF5-81B649B2B3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38" y="2965408"/>
            <a:ext cx="515376" cy="35045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920575-EBA2-1D48-9018-E14608DF1B9E}"/>
              </a:ext>
            </a:extLst>
          </p:cNvPr>
          <p:cNvSpPr txBox="1"/>
          <p:nvPr/>
        </p:nvSpPr>
        <p:spPr>
          <a:xfrm>
            <a:off x="5277689" y="2963157"/>
            <a:ext cx="27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altLang="zh-Hans" b="1" dirty="0">
                <a:solidFill>
                  <a:schemeClr val="bg1"/>
                </a:solidFill>
              </a:rPr>
              <a:t>igher education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9E7C8EC-6647-3743-91E4-E4D520D61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40" y="2879097"/>
            <a:ext cx="493683" cy="4936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6D01464-A36F-C24C-9DD6-73C563852E10}"/>
              </a:ext>
            </a:extLst>
          </p:cNvPr>
          <p:cNvSpPr txBox="1"/>
          <p:nvPr/>
        </p:nvSpPr>
        <p:spPr>
          <a:xfrm>
            <a:off x="8628988" y="2946532"/>
            <a:ext cx="27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9F1EF7-074E-684B-B8F1-463C6C6E791D}"/>
              </a:ext>
            </a:extLst>
          </p:cNvPr>
          <p:cNvSpPr txBox="1"/>
          <p:nvPr/>
        </p:nvSpPr>
        <p:spPr>
          <a:xfrm>
            <a:off x="4482816" y="3472475"/>
            <a:ext cx="34475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Major concerns: </a:t>
            </a:r>
            <a:r>
              <a:rPr lang="en-US" sz="1400" dirty="0">
                <a:solidFill>
                  <a:schemeClr val="bg1"/>
                </a:solidFill>
              </a:rPr>
              <a:t>Sales/Tech communication, Sales’ helpful response &amp; remote tech support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Attributes positively affecting recommend ratings: </a:t>
            </a:r>
            <a:r>
              <a:rPr lang="en-US" sz="1400" dirty="0">
                <a:solidFill>
                  <a:schemeClr val="bg1"/>
                </a:solidFill>
              </a:rPr>
              <a:t>Face-to-face</a:t>
            </a:r>
            <a:r>
              <a:rPr lang="en-US" altLang="zh-CN" sz="1400" dirty="0">
                <a:solidFill>
                  <a:schemeClr val="bg1"/>
                </a:solidFill>
              </a:rPr>
              <a:t> communications &amp; phone calls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Recommendations: </a:t>
            </a:r>
          </a:p>
          <a:p>
            <a:pPr lvl="1" indent="-1682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Regular calls &amp; face-to-face communication</a:t>
            </a:r>
          </a:p>
          <a:p>
            <a:pPr lvl="1" indent="-1682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Hans" sz="1400" dirty="0">
                <a:solidFill>
                  <a:schemeClr val="bg1"/>
                </a:solidFill>
                <a:cs typeface="Calibri" panose="020F0502020204030204" pitchFamily="34" charset="0"/>
              </a:rPr>
              <a:t>‘Small’ clients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313F81-4EA8-034E-9F08-36EE5BD1E09A}"/>
              </a:ext>
            </a:extLst>
          </p:cNvPr>
          <p:cNvSpPr txBox="1"/>
          <p:nvPr/>
        </p:nvSpPr>
        <p:spPr>
          <a:xfrm>
            <a:off x="8258279" y="3481791"/>
            <a:ext cx="3447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Major concerns:</a:t>
            </a:r>
            <a:r>
              <a:rPr lang="en-US" sz="1400" dirty="0">
                <a:solidFill>
                  <a:schemeClr val="bg1"/>
                </a:solidFill>
              </a:rPr>
              <a:t> Sales communication, tech communication, invoicing ease-of-help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Attributes positively affecting recommend ratings:” </a:t>
            </a:r>
            <a:r>
              <a:rPr lang="en-US" altLang="en-US" sz="1400" dirty="0">
                <a:solidFill>
                  <a:schemeClr val="bg1"/>
                </a:solidFill>
              </a:rPr>
              <a:t>Instant” communication methods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</a:rPr>
              <a:t>Recommendations: </a:t>
            </a:r>
          </a:p>
          <a:p>
            <a:pPr lvl="1" indent="-17303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Increased communication</a:t>
            </a:r>
          </a:p>
          <a:p>
            <a:pPr lvl="1" indent="-17303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Clients with fewer machine &amp; more page volume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4FDB-75C5-44D6-AA17-037EDB7C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- HEALTHCARE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E77E5-66D4-4AFE-AAEB-79D912D9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26525"/>
              </p:ext>
            </p:extLst>
          </p:nvPr>
        </p:nvGraphicFramePr>
        <p:xfrm>
          <a:off x="594835" y="1507808"/>
          <a:ext cx="7054140" cy="347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4140">
                  <a:extLst>
                    <a:ext uri="{9D8B030D-6E8A-4147-A177-3AD203B41FA5}">
                      <a16:colId xmlns:a16="http://schemas.microsoft.com/office/drawing/2014/main" val="2945254144"/>
                    </a:ext>
                  </a:extLst>
                </a:gridCol>
              </a:tblGrid>
              <a:tr h="69495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Overall.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Sales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&amp;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2030"/>
                  </a:ext>
                </a:extLst>
              </a:tr>
              <a:tr h="69495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#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Office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Color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machines (coefficient: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93863"/>
                  </a:ext>
                </a:extLst>
              </a:tr>
              <a:tr h="694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/>
                        <a:t>Customer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Care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Call,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Executive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Call,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Sales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Call (coefficient: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85190"/>
                  </a:ext>
                </a:extLst>
              </a:tr>
              <a:tr h="69495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Quarterly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Business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Review (coefficient: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700852"/>
                  </a:ext>
                </a:extLst>
              </a:tr>
              <a:tr h="69495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Meeting,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Presentation,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Proposal (coefficient: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7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92AE-2DD3-46D7-9ADF-2D9302EF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– HIGHER EDUCATION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86F446-F004-4DD0-8F33-86D111E4CA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202" y="1805791"/>
          <a:ext cx="1119952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05">
                  <a:extLst>
                    <a:ext uri="{9D8B030D-6E8A-4147-A177-3AD203B41FA5}">
                      <a16:colId xmlns:a16="http://schemas.microsoft.com/office/drawing/2014/main" val="1715949296"/>
                    </a:ext>
                  </a:extLst>
                </a:gridCol>
                <a:gridCol w="1999281">
                  <a:extLst>
                    <a:ext uri="{9D8B030D-6E8A-4147-A177-3AD203B41FA5}">
                      <a16:colId xmlns:a16="http://schemas.microsoft.com/office/drawing/2014/main" val="406432068"/>
                    </a:ext>
                  </a:extLst>
                </a:gridCol>
                <a:gridCol w="2178696">
                  <a:extLst>
                    <a:ext uri="{9D8B030D-6E8A-4147-A177-3AD203B41FA5}">
                      <a16:colId xmlns:a16="http://schemas.microsoft.com/office/drawing/2014/main" val="962079888"/>
                    </a:ext>
                  </a:extLst>
                </a:gridCol>
                <a:gridCol w="2143617">
                  <a:extLst>
                    <a:ext uri="{9D8B030D-6E8A-4147-A177-3AD203B41FA5}">
                      <a16:colId xmlns:a16="http://schemas.microsoft.com/office/drawing/2014/main" val="228274400"/>
                    </a:ext>
                  </a:extLst>
                </a:gridCol>
                <a:gridCol w="2682921">
                  <a:extLst>
                    <a:ext uri="{9D8B030D-6E8A-4147-A177-3AD203B41FA5}">
                      <a16:colId xmlns:a16="http://schemas.microsoft.com/office/drawing/2014/main" val="179963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 err="1">
                          <a:latin typeface="+mn-lt"/>
                        </a:rPr>
                        <a:t>Sales.Communication</a:t>
                      </a:r>
                      <a:r>
                        <a:rPr lang="en-US" altLang="zh-Hans" sz="1400" dirty="0">
                          <a:latin typeface="+mn-lt"/>
                        </a:rPr>
                        <a:t> &amp; 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>
                          <a:latin typeface="+mn-lt"/>
                        </a:rPr>
                        <a:t>Sales.</a:t>
                      </a:r>
                      <a:r>
                        <a:rPr lang="zh-Hans" altLang="en-US" sz="1400" dirty="0">
                          <a:latin typeface="+mn-lt"/>
                        </a:rPr>
                        <a:t> </a:t>
                      </a:r>
                      <a:r>
                        <a:rPr lang="en-US" altLang="zh-Hans" sz="1400" dirty="0">
                          <a:latin typeface="+mn-lt"/>
                        </a:rPr>
                        <a:t>Helpful</a:t>
                      </a:r>
                      <a:r>
                        <a:rPr lang="zh-Hans" altLang="en-US" sz="1400" dirty="0">
                          <a:latin typeface="+mn-lt"/>
                        </a:rPr>
                        <a:t> </a:t>
                      </a:r>
                      <a:r>
                        <a:rPr lang="en-US" altLang="zh-Hans" sz="1400" dirty="0">
                          <a:latin typeface="+mn-lt"/>
                        </a:rPr>
                        <a:t>Response &amp; 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>
                          <a:latin typeface="+mn-lt"/>
                        </a:rPr>
                        <a:t>Tech.</a:t>
                      </a:r>
                      <a:r>
                        <a:rPr lang="zh-Hans" altLang="en-US" sz="1400" dirty="0">
                          <a:latin typeface="+mn-lt"/>
                        </a:rPr>
                        <a:t> </a:t>
                      </a:r>
                      <a:r>
                        <a:rPr lang="en-US" altLang="zh-Hans" sz="1400" dirty="0">
                          <a:latin typeface="+mn-lt"/>
                        </a:rPr>
                        <a:t>Remote</a:t>
                      </a:r>
                      <a:r>
                        <a:rPr lang="zh-Hans" altLang="en-US" sz="1400" dirty="0">
                          <a:latin typeface="+mn-lt"/>
                        </a:rPr>
                        <a:t> </a:t>
                      </a:r>
                      <a:r>
                        <a:rPr lang="en-US" altLang="zh-Hans" sz="1400" dirty="0">
                          <a:latin typeface="+mn-lt"/>
                        </a:rPr>
                        <a:t>Help &amp; 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>
                          <a:latin typeface="+mn-lt"/>
                        </a:rPr>
                        <a:t>Tech. Communication &amp; 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>
                          <a:latin typeface="+mn-lt"/>
                        </a:rPr>
                        <a:t>Invoicing. Ease of Help &amp; 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Quarterly Business Review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+,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p-value**)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Monthly page volume</a:t>
                      </a:r>
                      <a:endParaRPr lang="en-US" sz="1400" dirty="0">
                        <a:latin typeface="+mn-lt"/>
                      </a:endParaRP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+,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 of Office Mono Machines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+, 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# of Office Printers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(Coefficient: +, 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monthly page volume  </a:t>
                      </a:r>
                      <a:r>
                        <a:rPr lang="en-US" sz="1400" dirty="0">
                          <a:latin typeface="+mn-lt"/>
                        </a:rPr>
                        <a:t>(Coefficient: +, p-value*)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9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Customer Care Call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+,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p-value**)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Quarterly Business Review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+,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office printers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(Coefficient: +, 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EPC Machines </a:t>
                      </a:r>
                      <a:endParaRPr lang="en-US" sz="1400" b="0" dirty="0">
                        <a:latin typeface="+mn-lt"/>
                      </a:endParaRP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: +, p-value*)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85190"/>
                  </a:ext>
                </a:extLst>
              </a:tr>
              <a:tr h="718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Telemarketing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(Coefficient: : +,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2017-Call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(Coefficient: : +,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p-value*)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>
                          <a:latin typeface="+mn-lt"/>
                        </a:rPr>
                        <a:t>N/A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70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5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378A-F794-4FF0-BC0F-4D18D8BB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- K12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2B32A8-2086-4B49-AADF-24F0ED96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81078"/>
              </p:ext>
            </p:extLst>
          </p:nvPr>
        </p:nvGraphicFramePr>
        <p:xfrm>
          <a:off x="1329068" y="1690688"/>
          <a:ext cx="9460712" cy="3004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697">
                  <a:extLst>
                    <a:ext uri="{9D8B030D-6E8A-4147-A177-3AD203B41FA5}">
                      <a16:colId xmlns:a16="http://schemas.microsoft.com/office/drawing/2014/main" val="2945254144"/>
                    </a:ext>
                  </a:extLst>
                </a:gridCol>
                <a:gridCol w="2934269">
                  <a:extLst>
                    <a:ext uri="{9D8B030D-6E8A-4147-A177-3AD203B41FA5}">
                      <a16:colId xmlns:a16="http://schemas.microsoft.com/office/drawing/2014/main" val="509173371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385781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Sales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Communication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&amp;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Tech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Communication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&amp;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Overall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Invoicing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&amp;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Recommend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Average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monthly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page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volume</a:t>
                      </a:r>
                    </a:p>
                    <a:p>
                      <a:pPr algn="ctr"/>
                      <a:r>
                        <a:rPr lang="en-US" altLang="zh-Hans" sz="1400" dirty="0"/>
                        <a:t>(coefficient: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-,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Average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monthly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page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volume</a:t>
                      </a:r>
                    </a:p>
                    <a:p>
                      <a:pPr algn="ctr"/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-,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#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Office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Color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Machines</a:t>
                      </a:r>
                    </a:p>
                    <a:p>
                      <a:pPr algn="ctr"/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-,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9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/>
                        <a:t>#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Office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Mono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Machines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/>
                        <a:t>#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Office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Mono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Machines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#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Production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Mono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Machines</a:t>
                      </a:r>
                    </a:p>
                    <a:p>
                      <a:pPr algn="ctr"/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85190"/>
                  </a:ext>
                </a:extLst>
              </a:tr>
              <a:tr h="71848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Meeting</a:t>
                      </a:r>
                    </a:p>
                    <a:p>
                      <a:pPr algn="ctr"/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N/A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A3 Machine: Average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12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Month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Copy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Volume</a:t>
                      </a:r>
                    </a:p>
                    <a:p>
                      <a:pPr algn="ctr"/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-,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700852"/>
                  </a:ext>
                </a:extLst>
              </a:tr>
              <a:tr h="71848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400" dirty="0"/>
                        <a:t>Executive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/>
                        <a:t>(coefficient:</a:t>
                      </a:r>
                      <a:r>
                        <a:rPr lang="zh-Hans" altLang="en-US" sz="1400"/>
                        <a:t> </a:t>
                      </a:r>
                      <a:r>
                        <a:rPr lang="en-US" altLang="zh-Hans" sz="1400" dirty="0"/>
                        <a:t>+,</a:t>
                      </a:r>
                      <a:r>
                        <a:rPr lang="zh-Hans" altLang="en-US" sz="1400" dirty="0"/>
                        <a:t>  </a:t>
                      </a:r>
                      <a:r>
                        <a:rPr lang="en-US" altLang="zh-Hans" sz="1400" dirty="0"/>
                        <a:t>p-value:</a:t>
                      </a:r>
                      <a:r>
                        <a:rPr lang="zh-Hans" altLang="en-US" sz="1400" dirty="0"/>
                        <a:t> **</a:t>
                      </a:r>
                      <a:r>
                        <a:rPr lang="en-US" altLang="zh-Hans" sz="1400" dirty="0"/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/>
                        <a:t>N/A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400" dirty="0"/>
                        <a:t>N/A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2291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  <a:endParaRPr lang="id-ID" sz="3600" dirty="0"/>
          </a:p>
        </p:txBody>
      </p:sp>
      <p:sp>
        <p:nvSpPr>
          <p:cNvPr id="4" name="Rectangle 3"/>
          <p:cNvSpPr/>
          <p:nvPr/>
        </p:nvSpPr>
        <p:spPr>
          <a:xfrm>
            <a:off x="478101" y="1795270"/>
            <a:ext cx="2565623" cy="337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33165" y="1795270"/>
            <a:ext cx="2565623" cy="33758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2514" y="1795269"/>
            <a:ext cx="2565623" cy="337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23214" y="1795269"/>
            <a:ext cx="2565623" cy="9970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5" y="3723967"/>
            <a:ext cx="956188" cy="956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835" y="1917290"/>
            <a:ext cx="13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01.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835" y="2668203"/>
            <a:ext cx="21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Detractors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1" y="3723967"/>
            <a:ext cx="956188" cy="9561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78801" y="1917290"/>
            <a:ext cx="13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78801" y="2668203"/>
            <a:ext cx="21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</a:t>
            </a:r>
            <a:r>
              <a:rPr lang="en-US" altLang="zh-CN" sz="2000" dirty="0">
                <a:solidFill>
                  <a:schemeClr val="bg1"/>
                </a:solidFill>
              </a:rPr>
              <a:t>nderstand Major Concerns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59" y="3723967"/>
            <a:ext cx="956188" cy="95618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42339" y="1917290"/>
            <a:ext cx="13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42338" y="2668203"/>
            <a:ext cx="250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altLang="zh-CN" sz="2000" dirty="0">
                <a:solidFill>
                  <a:schemeClr val="bg1"/>
                </a:solidFill>
              </a:rPr>
              <a:t>nalyze </a:t>
            </a:r>
            <a:r>
              <a:rPr lang="en-US" sz="2000" dirty="0">
                <a:solidFill>
                  <a:schemeClr val="bg1"/>
                </a:solidFill>
              </a:rPr>
              <a:t>Industries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123214" y="2984626"/>
            <a:ext cx="2565623" cy="997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23213" y="4173983"/>
            <a:ext cx="2565623" cy="997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152973" y="1791778"/>
            <a:ext cx="7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en-US" sz="2000" b="1" dirty="0">
                <a:solidFill>
                  <a:schemeClr val="bg1"/>
                </a:solidFill>
              </a:rPr>
              <a:t>.1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72516" y="2331490"/>
            <a:ext cx="22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Performance Analysis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1110435" y="1871622"/>
            <a:ext cx="365760" cy="365760"/>
            <a:chOff x="8535988" y="2424113"/>
            <a:chExt cx="828675" cy="839787"/>
          </a:xfrm>
          <a:solidFill>
            <a:schemeClr val="bg2"/>
          </a:solidFill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8704263" y="2925763"/>
              <a:ext cx="493713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8704263" y="2762250"/>
              <a:ext cx="95250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8836026" y="2693988"/>
              <a:ext cx="95250" cy="215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8969376" y="2613025"/>
              <a:ext cx="95250" cy="2968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9102726" y="2720975"/>
              <a:ext cx="98425" cy="188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8535988" y="2424113"/>
              <a:ext cx="828675" cy="669925"/>
            </a:xfrm>
            <a:custGeom>
              <a:avLst/>
              <a:gdLst>
                <a:gd name="T0" fmla="*/ 188 w 218"/>
                <a:gd name="T1" fmla="*/ 13 h 176"/>
                <a:gd name="T2" fmla="*/ 146 w 218"/>
                <a:gd name="T3" fmla="*/ 13 h 176"/>
                <a:gd name="T4" fmla="*/ 132 w 218"/>
                <a:gd name="T5" fmla="*/ 0 h 176"/>
                <a:gd name="T6" fmla="*/ 86 w 218"/>
                <a:gd name="T7" fmla="*/ 0 h 176"/>
                <a:gd name="T8" fmla="*/ 72 w 218"/>
                <a:gd name="T9" fmla="*/ 13 h 176"/>
                <a:gd name="T10" fmla="*/ 30 w 218"/>
                <a:gd name="T11" fmla="*/ 13 h 176"/>
                <a:gd name="T12" fmla="*/ 0 w 218"/>
                <a:gd name="T13" fmla="*/ 43 h 176"/>
                <a:gd name="T14" fmla="*/ 0 w 218"/>
                <a:gd name="T15" fmla="*/ 146 h 176"/>
                <a:gd name="T16" fmla="*/ 30 w 218"/>
                <a:gd name="T17" fmla="*/ 176 h 176"/>
                <a:gd name="T18" fmla="*/ 188 w 218"/>
                <a:gd name="T19" fmla="*/ 176 h 176"/>
                <a:gd name="T20" fmla="*/ 218 w 218"/>
                <a:gd name="T21" fmla="*/ 146 h 176"/>
                <a:gd name="T22" fmla="*/ 218 w 218"/>
                <a:gd name="T23" fmla="*/ 43 h 176"/>
                <a:gd name="T24" fmla="*/ 188 w 218"/>
                <a:gd name="T25" fmla="*/ 13 h 176"/>
                <a:gd name="T26" fmla="*/ 200 w 218"/>
                <a:gd name="T27" fmla="*/ 146 h 176"/>
                <a:gd name="T28" fmla="*/ 188 w 218"/>
                <a:gd name="T29" fmla="*/ 158 h 176"/>
                <a:gd name="T30" fmla="*/ 30 w 218"/>
                <a:gd name="T31" fmla="*/ 158 h 176"/>
                <a:gd name="T32" fmla="*/ 18 w 218"/>
                <a:gd name="T33" fmla="*/ 146 h 176"/>
                <a:gd name="T34" fmla="*/ 18 w 218"/>
                <a:gd name="T35" fmla="*/ 43 h 176"/>
                <a:gd name="T36" fmla="*/ 30 w 218"/>
                <a:gd name="T37" fmla="*/ 31 h 176"/>
                <a:gd name="T38" fmla="*/ 188 w 218"/>
                <a:gd name="T39" fmla="*/ 31 h 176"/>
                <a:gd name="T40" fmla="*/ 200 w 218"/>
                <a:gd name="T41" fmla="*/ 43 h 176"/>
                <a:gd name="T42" fmla="*/ 200 w 218"/>
                <a:gd name="T43" fmla="*/ 14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176">
                  <a:moveTo>
                    <a:pt x="188" y="13"/>
                  </a:moveTo>
                  <a:cubicBezTo>
                    <a:pt x="146" y="13"/>
                    <a:pt x="146" y="13"/>
                    <a:pt x="146" y="13"/>
                  </a:cubicBezTo>
                  <a:cubicBezTo>
                    <a:pt x="145" y="6"/>
                    <a:pt x="139" y="0"/>
                    <a:pt x="13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9" y="0"/>
                    <a:pt x="73" y="6"/>
                    <a:pt x="72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3" y="13"/>
                    <a:pt x="0" y="26"/>
                    <a:pt x="0" y="43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62"/>
                    <a:pt x="13" y="176"/>
                    <a:pt x="30" y="176"/>
                  </a:cubicBezTo>
                  <a:cubicBezTo>
                    <a:pt x="188" y="176"/>
                    <a:pt x="188" y="176"/>
                    <a:pt x="188" y="176"/>
                  </a:cubicBezTo>
                  <a:cubicBezTo>
                    <a:pt x="205" y="176"/>
                    <a:pt x="218" y="162"/>
                    <a:pt x="218" y="146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8" y="26"/>
                    <a:pt x="205" y="13"/>
                    <a:pt x="188" y="13"/>
                  </a:cubicBezTo>
                  <a:close/>
                  <a:moveTo>
                    <a:pt x="200" y="146"/>
                  </a:moveTo>
                  <a:cubicBezTo>
                    <a:pt x="200" y="152"/>
                    <a:pt x="195" y="158"/>
                    <a:pt x="188" y="158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24" y="158"/>
                    <a:pt x="18" y="152"/>
                    <a:pt x="18" y="14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36"/>
                    <a:pt x="24" y="31"/>
                    <a:pt x="30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95" y="31"/>
                    <a:pt x="200" y="36"/>
                    <a:pt x="200" y="43"/>
                  </a:cubicBezTo>
                  <a:lnTo>
                    <a:pt x="20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8650288" y="3127375"/>
              <a:ext cx="136525" cy="136525"/>
            </a:xfrm>
            <a:custGeom>
              <a:avLst/>
              <a:gdLst>
                <a:gd name="T0" fmla="*/ 2 w 36"/>
                <a:gd name="T1" fmla="*/ 22 h 36"/>
                <a:gd name="T2" fmla="*/ 6 w 36"/>
                <a:gd name="T3" fmla="*/ 35 h 36"/>
                <a:gd name="T4" fmla="*/ 10 w 36"/>
                <a:gd name="T5" fmla="*/ 36 h 36"/>
                <a:gd name="T6" fmla="*/ 18 w 36"/>
                <a:gd name="T7" fmla="*/ 31 h 36"/>
                <a:gd name="T8" fmla="*/ 36 w 36"/>
                <a:gd name="T9" fmla="*/ 0 h 36"/>
                <a:gd name="T10" fmla="*/ 15 w 36"/>
                <a:gd name="T11" fmla="*/ 0 h 36"/>
                <a:gd name="T12" fmla="*/ 2 w 36"/>
                <a:gd name="T1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6">
                  <a:moveTo>
                    <a:pt x="2" y="22"/>
                  </a:moveTo>
                  <a:cubicBezTo>
                    <a:pt x="0" y="26"/>
                    <a:pt x="1" y="32"/>
                    <a:pt x="6" y="35"/>
                  </a:cubicBezTo>
                  <a:cubicBezTo>
                    <a:pt x="7" y="35"/>
                    <a:pt x="9" y="36"/>
                    <a:pt x="10" y="36"/>
                  </a:cubicBezTo>
                  <a:cubicBezTo>
                    <a:pt x="14" y="36"/>
                    <a:pt x="17" y="34"/>
                    <a:pt x="18" y="3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9113838" y="3127375"/>
              <a:ext cx="136525" cy="136525"/>
            </a:xfrm>
            <a:custGeom>
              <a:avLst/>
              <a:gdLst>
                <a:gd name="T0" fmla="*/ 21 w 36"/>
                <a:gd name="T1" fmla="*/ 0 h 36"/>
                <a:gd name="T2" fmla="*/ 0 w 36"/>
                <a:gd name="T3" fmla="*/ 0 h 36"/>
                <a:gd name="T4" fmla="*/ 18 w 36"/>
                <a:gd name="T5" fmla="*/ 31 h 36"/>
                <a:gd name="T6" fmla="*/ 26 w 36"/>
                <a:gd name="T7" fmla="*/ 36 h 36"/>
                <a:gd name="T8" fmla="*/ 30 w 36"/>
                <a:gd name="T9" fmla="*/ 35 h 36"/>
                <a:gd name="T10" fmla="*/ 34 w 36"/>
                <a:gd name="T11" fmla="*/ 22 h 36"/>
                <a:gd name="T12" fmla="*/ 21 w 36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4"/>
                    <a:pt x="23" y="36"/>
                    <a:pt x="26" y="36"/>
                  </a:cubicBezTo>
                  <a:cubicBezTo>
                    <a:pt x="27" y="36"/>
                    <a:pt x="29" y="35"/>
                    <a:pt x="30" y="35"/>
                  </a:cubicBezTo>
                  <a:cubicBezTo>
                    <a:pt x="35" y="32"/>
                    <a:pt x="36" y="26"/>
                    <a:pt x="34" y="22"/>
                  </a:cubicBez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164323" y="2978457"/>
            <a:ext cx="7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64323" y="3544011"/>
            <a:ext cx="2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peration Evaluation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Freeform 81"/>
          <p:cNvSpPr>
            <a:spLocks/>
          </p:cNvSpPr>
          <p:nvPr/>
        </p:nvSpPr>
        <p:spPr bwMode="auto">
          <a:xfrm>
            <a:off x="11093141" y="3070119"/>
            <a:ext cx="365760" cy="365760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9" name="TextBox 108"/>
          <p:cNvSpPr txBox="1"/>
          <p:nvPr/>
        </p:nvSpPr>
        <p:spPr>
          <a:xfrm>
            <a:off x="9164323" y="4176429"/>
            <a:ext cx="7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en-US" sz="2000" b="1" dirty="0">
                <a:solidFill>
                  <a:schemeClr val="bg1"/>
                </a:solidFill>
              </a:rPr>
              <a:t>.3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10658" y="4701528"/>
            <a:ext cx="22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63" y="424978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237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DETECT DETRACTORS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25355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K12, Higher Education, and Healthcare industries </a:t>
            </a:r>
            <a:r>
              <a:rPr lang="en-US" sz="2000" dirty="0"/>
              <a:t>have higher detractor percentages.</a:t>
            </a:r>
          </a:p>
        </p:txBody>
      </p:sp>
      <p:sp>
        <p:nvSpPr>
          <p:cNvPr id="37" name="Oval 36"/>
          <p:cNvSpPr/>
          <p:nvPr/>
        </p:nvSpPr>
        <p:spPr>
          <a:xfrm>
            <a:off x="3762665" y="2702807"/>
            <a:ext cx="1129195" cy="1129195"/>
          </a:xfrm>
          <a:prstGeom prst="ellipse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92404" y="4499811"/>
            <a:ext cx="1129195" cy="1129195"/>
          </a:xfrm>
          <a:prstGeom prst="ellipse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92404" y="2702807"/>
            <a:ext cx="1129195" cy="1129195"/>
          </a:xfrm>
          <a:prstGeom prst="ellipse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100005" y="4495523"/>
            <a:ext cx="1129195" cy="1129195"/>
          </a:xfrm>
          <a:prstGeom prst="ellipse">
            <a:avLst/>
          </a:prstGeom>
          <a:noFill/>
          <a:ln w="25400">
            <a:solidFill>
              <a:srgbClr val="BA1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0005" y="2698519"/>
            <a:ext cx="1129195" cy="1129195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62665" y="4499811"/>
            <a:ext cx="1129195" cy="1129195"/>
          </a:xfrm>
          <a:prstGeom prst="ellipse">
            <a:avLst/>
          </a:prstGeom>
          <a:noFill/>
          <a:ln w="25400">
            <a:solidFill>
              <a:srgbClr val="ED9E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2198244247"/>
              </p:ext>
            </p:extLst>
          </p:nvPr>
        </p:nvGraphicFramePr>
        <p:xfrm>
          <a:off x="3555349" y="2520983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2107293866"/>
              </p:ext>
            </p:extLst>
          </p:nvPr>
        </p:nvGraphicFramePr>
        <p:xfrm>
          <a:off x="5230153" y="2520983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2909039314"/>
              </p:ext>
            </p:extLst>
          </p:nvPr>
        </p:nvGraphicFramePr>
        <p:xfrm>
          <a:off x="6835097" y="2520982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2019773562"/>
              </p:ext>
            </p:extLst>
          </p:nvPr>
        </p:nvGraphicFramePr>
        <p:xfrm>
          <a:off x="6842045" y="4317987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4039964991"/>
              </p:ext>
            </p:extLst>
          </p:nvPr>
        </p:nvGraphicFramePr>
        <p:xfrm>
          <a:off x="3523461" y="4317987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1095869037"/>
              </p:ext>
            </p:extLst>
          </p:nvPr>
        </p:nvGraphicFramePr>
        <p:xfrm>
          <a:off x="5267672" y="4317987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995107" y="30578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56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95108" y="48578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50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31793" y="30578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50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31792" y="48578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48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1988" y="30578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46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31987" y="48535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A1318"/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40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BA1318"/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32231" y="3063060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Recommend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32231" y="4858797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Repurchase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36785" y="2130285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K12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97883" y="2120871"/>
            <a:ext cx="149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Healthcare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8666401" y="4495523"/>
            <a:ext cx="1129195" cy="112919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66401" y="2698519"/>
            <a:ext cx="1129195" cy="112919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aphicFrame>
        <p:nvGraphicFramePr>
          <p:cNvPr id="80" name="Chart 79"/>
          <p:cNvGraphicFramePr/>
          <p:nvPr>
            <p:extLst>
              <p:ext uri="{D42A27DB-BD31-4B8C-83A1-F6EECF244321}">
                <p14:modId xmlns:p14="http://schemas.microsoft.com/office/powerpoint/2010/main" val="1878330132"/>
              </p:ext>
            </p:extLst>
          </p:nvPr>
        </p:nvGraphicFramePr>
        <p:xfrm>
          <a:off x="8440040" y="2500719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1" name="Chart 80"/>
          <p:cNvGraphicFramePr/>
          <p:nvPr>
            <p:extLst>
              <p:ext uri="{D42A27DB-BD31-4B8C-83A1-F6EECF244321}">
                <p14:modId xmlns:p14="http://schemas.microsoft.com/office/powerpoint/2010/main" val="4026911008"/>
              </p:ext>
            </p:extLst>
          </p:nvPr>
        </p:nvGraphicFramePr>
        <p:xfrm>
          <a:off x="8427197" y="4297723"/>
          <a:ext cx="1607601" cy="152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898383" y="30578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44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98382" y="48535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38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ebas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66401" y="2102864"/>
            <a:ext cx="1188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Average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01133" y="1953264"/>
            <a:ext cx="1433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F3F3F"/>
                </a:solidFill>
                <a:latin typeface="+mj-lt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0173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1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HEALTHCARE </a:t>
            </a:r>
            <a:r>
              <a:rPr lang="en-US" altLang="zh-CN" sz="3600" dirty="0"/>
              <a:t>- </a:t>
            </a:r>
            <a:r>
              <a:rPr lang="en-US" sz="3600" dirty="0"/>
              <a:t>MAJOR CONCERNS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093809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Healthcare focuses on </a:t>
            </a:r>
            <a:r>
              <a:rPr lang="en-US" sz="2000" dirty="0">
                <a:solidFill>
                  <a:srgbClr val="F83529"/>
                </a:solidFill>
              </a:rPr>
              <a:t>sales and equipment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CA90C8-4828-3F42-B672-C3063BBEF320}"/>
              </a:ext>
            </a:extLst>
          </p:cNvPr>
          <p:cNvGrpSpPr/>
          <p:nvPr/>
        </p:nvGrpSpPr>
        <p:grpSpPr>
          <a:xfrm>
            <a:off x="6966146" y="2638295"/>
            <a:ext cx="2015858" cy="1766853"/>
            <a:chOff x="5279035" y="3807136"/>
            <a:chExt cx="2015858" cy="1766853"/>
          </a:xfrm>
        </p:grpSpPr>
        <p:sp>
          <p:nvSpPr>
            <p:cNvPr id="98" name="TextBox 97"/>
            <p:cNvSpPr txBox="1"/>
            <p:nvPr/>
          </p:nvSpPr>
          <p:spPr>
            <a:xfrm>
              <a:off x="5937679" y="4895566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ales</a:t>
              </a:r>
            </a:p>
            <a:p>
              <a:pPr algn="ctr"/>
              <a:r>
                <a:rPr 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0.58</a:t>
              </a:r>
              <a:endParaRPr lang="id-ID" sz="16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79035" y="5436920"/>
              <a:ext cx="2015858" cy="1370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EE595D"/>
                </a:solidFill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727" y="3807136"/>
              <a:ext cx="1058951" cy="1058951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CDCF02D-8D29-A542-BC4B-0CC5831D03B4}"/>
              </a:ext>
            </a:extLst>
          </p:cNvPr>
          <p:cNvGrpSpPr/>
          <p:nvPr/>
        </p:nvGrpSpPr>
        <p:grpSpPr>
          <a:xfrm>
            <a:off x="4929366" y="2628804"/>
            <a:ext cx="2029806" cy="1776344"/>
            <a:chOff x="7301867" y="3807137"/>
            <a:chExt cx="2029806" cy="1766853"/>
          </a:xfrm>
        </p:grpSpPr>
        <p:sp>
          <p:nvSpPr>
            <p:cNvPr id="102" name="Rectangle 101"/>
            <p:cNvSpPr/>
            <p:nvPr/>
          </p:nvSpPr>
          <p:spPr>
            <a:xfrm>
              <a:off x="7301867" y="5465994"/>
              <a:ext cx="2029806" cy="1079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9324699" y="3807137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793750" y="4895566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</a:rPr>
                <a:t>Supplies</a:t>
              </a:r>
              <a:endParaRPr lang="id-ID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01867" y="5435838"/>
              <a:ext cx="2029806" cy="109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893" y="3964521"/>
              <a:ext cx="787077" cy="787077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E58DDB9-4A4E-F04C-A4FD-99DF237A2384}"/>
              </a:ext>
            </a:extLst>
          </p:cNvPr>
          <p:cNvGrpSpPr/>
          <p:nvPr/>
        </p:nvGrpSpPr>
        <p:grpSpPr>
          <a:xfrm>
            <a:off x="8980383" y="2638295"/>
            <a:ext cx="2022832" cy="1766853"/>
            <a:chOff x="9324699" y="3807137"/>
            <a:chExt cx="2022832" cy="1766853"/>
          </a:xfrm>
        </p:grpSpPr>
        <p:sp>
          <p:nvSpPr>
            <p:cNvPr id="108" name="Rectangle 107"/>
            <p:cNvSpPr/>
            <p:nvPr/>
          </p:nvSpPr>
          <p:spPr>
            <a:xfrm>
              <a:off x="9324699" y="5465994"/>
              <a:ext cx="2015858" cy="1079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8B0E12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1347531" y="3807137"/>
              <a:ext cx="0" cy="1639957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710506" y="4895566"/>
              <a:ext cx="12442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8B0E12"/>
                  </a:solidFill>
                </a:rPr>
                <a:t>Equipment</a:t>
              </a:r>
            </a:p>
            <a:p>
              <a:pPr algn="ctr"/>
              <a:r>
                <a:rPr lang="en-US" sz="1600" b="1" dirty="0">
                  <a:solidFill>
                    <a:srgbClr val="8B0E12"/>
                  </a:solidFill>
                </a:rPr>
                <a:t>0.34</a:t>
              </a:r>
              <a:endParaRPr lang="id-ID" sz="1600" b="1" dirty="0">
                <a:solidFill>
                  <a:srgbClr val="8B0E12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324699" y="5436921"/>
              <a:ext cx="2015858" cy="1079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8B0E12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569" y="3969138"/>
              <a:ext cx="786384" cy="786384"/>
            </a:xfrm>
            <a:prstGeom prst="rect">
              <a:avLst/>
            </a:prstGeom>
          </p:spPr>
        </p:pic>
      </p:grpSp>
      <p:sp>
        <p:nvSpPr>
          <p:cNvPr id="115" name="Rectangle 114"/>
          <p:cNvSpPr/>
          <p:nvPr/>
        </p:nvSpPr>
        <p:spPr>
          <a:xfrm>
            <a:off x="906246" y="4297198"/>
            <a:ext cx="2015858" cy="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>
            <a:off x="2922104" y="4297198"/>
            <a:ext cx="2015858" cy="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22104" y="2638341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919870" y="2638341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091" y="3726770"/>
            <a:ext cx="1434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Tech Service</a:t>
            </a:r>
            <a:endParaRPr lang="id-ID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87543" y="3726770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Invoicing</a:t>
            </a:r>
            <a:endParaRPr lang="id-ID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06246" y="4268125"/>
            <a:ext cx="2015858" cy="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ectangle 125"/>
          <p:cNvSpPr/>
          <p:nvPr/>
        </p:nvSpPr>
        <p:spPr>
          <a:xfrm>
            <a:off x="2922104" y="4268125"/>
            <a:ext cx="2015858" cy="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2" y="2842562"/>
            <a:ext cx="786384" cy="78638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63" y="2801482"/>
            <a:ext cx="813816" cy="813816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980383" y="2617488"/>
            <a:ext cx="0" cy="164876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906246" y="2617488"/>
            <a:ext cx="0" cy="163995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1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HEALTHCARE </a:t>
            </a:r>
            <a:r>
              <a:rPr lang="en-US" altLang="zh-CN" sz="3600" dirty="0"/>
              <a:t>-</a:t>
            </a:r>
            <a:r>
              <a:rPr lang="en-US" sz="3600" dirty="0"/>
              <a:t> PERFORMANCE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97583"/>
            <a:ext cx="10515600" cy="576519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83529"/>
                </a:solidFill>
              </a:rPr>
              <a:t>Overall sales and frequency of equipment </a:t>
            </a:r>
            <a:r>
              <a:rPr lang="en-US" sz="2000" dirty="0"/>
              <a:t>servicing in healthcare are significantly lower than other attributes.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1978883" y="2492208"/>
            <a:ext cx="3474559" cy="60016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Han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Drilldown</a:t>
            </a:r>
            <a:r>
              <a:rPr kumimoji="0" lang="zh-Han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questions</a:t>
            </a:r>
            <a:r>
              <a:rPr kumimoji="0" lang="zh-Han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–</a:t>
            </a:r>
            <a:r>
              <a:rPr kumimoji="0" lang="zh-Han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high</a:t>
            </a:r>
            <a:r>
              <a:rPr kumimoji="0" lang="zh-Han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ratings</a:t>
            </a:r>
          </a:p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Han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Overall</a:t>
            </a:r>
            <a:r>
              <a:rPr kumimoji="0" lang="zh-Han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altLang="zh-CN" sz="1400" i="1" kern="0" dirty="0">
                <a:solidFill>
                  <a:srgbClr val="7F7F7F"/>
                </a:solidFill>
                <a:latin typeface="+mn-lt"/>
              </a:rPr>
              <a:t>s</a:t>
            </a:r>
            <a:r>
              <a:rPr kumimoji="0" lang="en-US" altLang="zh-Han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ales</a:t>
            </a:r>
            <a:r>
              <a:rPr kumimoji="0" lang="zh-Han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–</a:t>
            </a:r>
            <a:r>
              <a:rPr kumimoji="0" lang="zh-Han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low</a:t>
            </a:r>
            <a:r>
              <a:rPr kumimoji="0" lang="zh-Han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Hans" sz="1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</a:rPr>
              <a:t>rating</a:t>
            </a:r>
            <a:endParaRPr kumimoji="0" lang="id-ID" altLang="en-US" sz="1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4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1978883" y="2076661"/>
            <a:ext cx="177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dirty="0">
                <a:solidFill>
                  <a:srgbClr val="EE595D"/>
                </a:solidFill>
                <a:ea typeface="Raleway" panose="020B0003030101060003" pitchFamily="2" charset="0"/>
              </a:rPr>
              <a:t>Sales</a:t>
            </a:r>
            <a:r>
              <a:rPr lang="zh-Hans" altLang="en-US" dirty="0">
                <a:solidFill>
                  <a:srgbClr val="EE595D"/>
                </a:solidFill>
                <a:ea typeface="Raleway" panose="020B0003030101060003" pitchFamily="2" charset="0"/>
              </a:rPr>
              <a:t> </a:t>
            </a:r>
            <a:r>
              <a:rPr lang="en-US" altLang="zh-Hans" dirty="0">
                <a:solidFill>
                  <a:srgbClr val="EE595D"/>
                </a:solidFill>
                <a:ea typeface="Raleway" panose="020B0003030101060003" pitchFamily="2" charset="0"/>
              </a:rPr>
              <a:t>Ratings</a:t>
            </a:r>
            <a:endParaRPr lang="id-ID" dirty="0">
              <a:solidFill>
                <a:srgbClr val="EE595D"/>
              </a:solidFill>
              <a:ea typeface="Raleway" panose="020B0003030101060003" pitchFamily="2" charset="0"/>
            </a:endParaRPr>
          </a:p>
        </p:txBody>
      </p:sp>
      <p:sp>
        <p:nvSpPr>
          <p:cNvPr id="88" name="TextBox 23">
            <a:extLst>
              <a:ext uri="{FF2B5EF4-FFF2-40B4-BE49-F238E27FC236}">
                <a16:creationId xmlns:a16="http://schemas.microsoft.com/office/drawing/2014/main" id="{AC8A8750-2A9F-504D-90DF-3F6E5F7AC58E}"/>
              </a:ext>
            </a:extLst>
          </p:cNvPr>
          <p:cNvSpPr txBox="1"/>
          <p:nvPr/>
        </p:nvSpPr>
        <p:spPr>
          <a:xfrm>
            <a:off x="594835" y="3485610"/>
            <a:ext cx="27320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sz="1600" i="1" dirty="0">
                <a:solidFill>
                  <a:prstClr val="black"/>
                </a:solidFill>
              </a:rPr>
              <a:t>Overall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Sales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&amp;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Drilldown</a:t>
            </a:r>
            <a:endParaRPr lang="id-ID" sz="1600" i="1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>
            <a:off x="2912898" y="3692378"/>
            <a:ext cx="2761450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276659-1AA8-4F40-B692-0E209B6A211A}"/>
              </a:ext>
            </a:extLst>
          </p:cNvPr>
          <p:cNvSpPr txBox="1"/>
          <p:nvPr/>
        </p:nvSpPr>
        <p:spPr>
          <a:xfrm>
            <a:off x="7697707" y="5434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open sans"/>
            </a:endParaRPr>
          </a:p>
        </p:txBody>
      </p:sp>
      <p:sp>
        <p:nvSpPr>
          <p:cNvPr id="92" name="Round Diagonal Corner Rectangle 91">
            <a:extLst>
              <a:ext uri="{FF2B5EF4-FFF2-40B4-BE49-F238E27FC236}">
                <a16:creationId xmlns:a16="http://schemas.microsoft.com/office/drawing/2014/main" id="{2DF2F075-D825-C847-B3D4-510562BB0EE4}"/>
              </a:ext>
            </a:extLst>
          </p:cNvPr>
          <p:cNvSpPr/>
          <p:nvPr/>
        </p:nvSpPr>
        <p:spPr>
          <a:xfrm>
            <a:off x="644748" y="2080145"/>
            <a:ext cx="1267154" cy="1215169"/>
          </a:xfrm>
          <a:prstGeom prst="round2DiagRect">
            <a:avLst/>
          </a:prstGeom>
          <a:solidFill>
            <a:srgbClr val="EE595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20B8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Round Diagonal Corner Rectangle 92">
            <a:extLst>
              <a:ext uri="{FF2B5EF4-FFF2-40B4-BE49-F238E27FC236}">
                <a16:creationId xmlns:a16="http://schemas.microsoft.com/office/drawing/2014/main" id="{27D0E907-94AC-EB43-A73C-75E9CAA5BC4E}"/>
              </a:ext>
            </a:extLst>
          </p:cNvPr>
          <p:cNvSpPr/>
          <p:nvPr/>
        </p:nvSpPr>
        <p:spPr>
          <a:xfrm>
            <a:off x="6264225" y="2080144"/>
            <a:ext cx="1297709" cy="1215169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243852" tIns="121926" rIns="243852" bIns="12192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4" y="2275282"/>
            <a:ext cx="795528" cy="79552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87" y="2252898"/>
            <a:ext cx="786384" cy="786384"/>
          </a:xfrm>
          <a:prstGeom prst="rect">
            <a:avLst/>
          </a:prstGeom>
        </p:spPr>
      </p:pic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217960"/>
              </p:ext>
            </p:extLst>
          </p:nvPr>
        </p:nvGraphicFramePr>
        <p:xfrm>
          <a:off x="644748" y="3846035"/>
          <a:ext cx="5166941" cy="258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4DB16AA2-287B-E044-9CBE-648C97DD5EA6}"/>
              </a:ext>
            </a:extLst>
          </p:cNvPr>
          <p:cNvSpPr txBox="1"/>
          <p:nvPr/>
        </p:nvSpPr>
        <p:spPr>
          <a:xfrm>
            <a:off x="6166458" y="3485610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i="1" dirty="0">
                <a:solidFill>
                  <a:prstClr val="black"/>
                </a:solidFill>
              </a:rPr>
              <a:t>Overall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Equipment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&amp;</a:t>
            </a:r>
            <a:r>
              <a:rPr lang="zh-Hans" altLang="en-US" sz="1600" i="1" dirty="0">
                <a:solidFill>
                  <a:prstClr val="black"/>
                </a:solidFill>
              </a:rPr>
              <a:t> </a:t>
            </a:r>
            <a:r>
              <a:rPr lang="en-US" altLang="zh-Hans" sz="1600" i="1" dirty="0">
                <a:solidFill>
                  <a:prstClr val="black"/>
                </a:solidFill>
              </a:rPr>
              <a:t>Drilldown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E7E900-9130-A34F-8117-AB509C613D86}"/>
              </a:ext>
            </a:extLst>
          </p:cNvPr>
          <p:cNvSpPr/>
          <p:nvPr/>
        </p:nvSpPr>
        <p:spPr>
          <a:xfrm>
            <a:off x="7583914" y="2501431"/>
            <a:ext cx="34745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173038" marR="0" lvl="0" indent="-173038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400" i="1" kern="0" dirty="0">
                <a:solidFill>
                  <a:srgbClr val="7F7F7F"/>
                </a:solidFill>
                <a:latin typeface="+mn-lt"/>
              </a:rPr>
              <a:t>Frequency of service </a:t>
            </a:r>
            <a:r>
              <a:rPr lang="en-US" altLang="en-US" sz="1400" kern="0" dirty="0">
                <a:solidFill>
                  <a:srgbClr val="7F7F7F"/>
                </a:solidFill>
                <a:latin typeface="+mn-lt"/>
              </a:rPr>
              <a:t>– low rating</a:t>
            </a:r>
            <a:endParaRPr kumimoji="0" lang="id-ID" altLang="en-US" sz="1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14BAB-308B-A545-89A2-645F4A7CD4A7}"/>
              </a:ext>
            </a:extLst>
          </p:cNvPr>
          <p:cNvSpPr txBox="1"/>
          <p:nvPr/>
        </p:nvSpPr>
        <p:spPr>
          <a:xfrm>
            <a:off x="7598817" y="2061023"/>
            <a:ext cx="222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Hans" dirty="0">
                <a:solidFill>
                  <a:schemeClr val="accent6">
                    <a:lumMod val="75000"/>
                  </a:schemeClr>
                </a:solidFill>
                <a:ea typeface="Raleway" panose="020B0003030101060003" pitchFamily="2" charset="0"/>
              </a:rPr>
              <a:t>Equipment</a:t>
            </a:r>
            <a:r>
              <a:rPr lang="zh-Hans" altLang="en-US" dirty="0">
                <a:solidFill>
                  <a:schemeClr val="accent6">
                    <a:lumMod val="75000"/>
                  </a:schemeClr>
                </a:solidFill>
                <a:ea typeface="Raleway" panose="020B0003030101060003" pitchFamily="2" charset="0"/>
              </a:rPr>
              <a:t> </a:t>
            </a:r>
            <a:r>
              <a:rPr lang="en-US" altLang="zh-Hans" dirty="0">
                <a:solidFill>
                  <a:schemeClr val="accent6">
                    <a:lumMod val="75000"/>
                  </a:schemeClr>
                </a:solidFill>
                <a:ea typeface="Raleway" panose="020B0003030101060003" pitchFamily="2" charset="0"/>
              </a:rPr>
              <a:t>Ratings</a:t>
            </a:r>
            <a:endParaRPr lang="id-ID" dirty="0">
              <a:solidFill>
                <a:schemeClr val="accent6">
                  <a:lumMod val="75000"/>
                </a:schemeClr>
              </a:solidFill>
              <a:ea typeface="Raleway" panose="020B000303010106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60AB73-1DC5-AE4C-97E8-18C78BA8F942}"/>
              </a:ext>
            </a:extLst>
          </p:cNvPr>
          <p:cNvCxnSpPr>
            <a:cxnSpLocks/>
          </p:cNvCxnSpPr>
          <p:nvPr/>
        </p:nvCxnSpPr>
        <p:spPr>
          <a:xfrm>
            <a:off x="9020462" y="3654678"/>
            <a:ext cx="2578423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F3CBA6C-7F2C-1744-923C-B9C0B00D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167115"/>
              </p:ext>
            </p:extLst>
          </p:nvPr>
        </p:nvGraphicFramePr>
        <p:xfrm>
          <a:off x="6264225" y="3814946"/>
          <a:ext cx="5166360" cy="258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743637" y="4004750"/>
            <a:ext cx="4881733" cy="3711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A934E7-D966-DE4B-95F3-B1CFD719E3E8}"/>
              </a:ext>
            </a:extLst>
          </p:cNvPr>
          <p:cNvSpPr/>
          <p:nvPr/>
        </p:nvSpPr>
        <p:spPr>
          <a:xfrm>
            <a:off x="6264225" y="5665263"/>
            <a:ext cx="4995013" cy="3711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8385"/>
            <a:ext cx="111645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EXPLANATORY MODEL BUILDING PROCESS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682982" y="1128110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Identify the best </a:t>
            </a:r>
            <a:r>
              <a:rPr lang="en-US" sz="2000" dirty="0">
                <a:solidFill>
                  <a:srgbClr val="FF0000"/>
                </a:solidFill>
              </a:rPr>
              <a:t>operational data </a:t>
            </a:r>
            <a:r>
              <a:rPr lang="en-US" sz="2000" dirty="0"/>
              <a:t>to explain varying levels of satisfaction.</a:t>
            </a:r>
          </a:p>
        </p:txBody>
      </p:sp>
      <p:cxnSp>
        <p:nvCxnSpPr>
          <p:cNvPr id="4" name="Straight Arrow Connector 3"/>
          <p:cNvCxnSpPr>
            <a:cxnSpLocks/>
            <a:stCxn id="16" idx="1"/>
            <a:endCxn id="11" idx="3"/>
          </p:cNvCxnSpPr>
          <p:nvPr/>
        </p:nvCxnSpPr>
        <p:spPr>
          <a:xfrm>
            <a:off x="2430797" y="2552311"/>
            <a:ext cx="0" cy="70555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F8B012-8BF7-FF48-9F8C-2841492B7F9C}"/>
              </a:ext>
            </a:extLst>
          </p:cNvPr>
          <p:cNvGrpSpPr/>
          <p:nvPr/>
        </p:nvGrpSpPr>
        <p:grpSpPr>
          <a:xfrm>
            <a:off x="682982" y="1896338"/>
            <a:ext cx="10700514" cy="4511574"/>
            <a:chOff x="701497" y="1914626"/>
            <a:chExt cx="10700514" cy="45115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A3DE9E-27D4-CC4B-AFE1-E3D18F5BAB2B}"/>
                </a:ext>
              </a:extLst>
            </p:cNvPr>
            <p:cNvGrpSpPr/>
            <p:nvPr/>
          </p:nvGrpSpPr>
          <p:grpSpPr>
            <a:xfrm>
              <a:off x="701497" y="1914626"/>
              <a:ext cx="10700514" cy="4511574"/>
              <a:chOff x="701497" y="1914626"/>
              <a:chExt cx="10700514" cy="451157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2E8B162-591B-DB47-A8DF-97F28B02DE53}"/>
                  </a:ext>
                </a:extLst>
              </p:cNvPr>
              <p:cNvGrpSpPr/>
              <p:nvPr/>
            </p:nvGrpSpPr>
            <p:grpSpPr>
              <a:xfrm>
                <a:off x="701497" y="1914626"/>
                <a:ext cx="10700514" cy="4511574"/>
                <a:chOff x="764997" y="1698726"/>
                <a:chExt cx="10700514" cy="4511574"/>
              </a:xfrm>
            </p:grpSpPr>
            <p:sp>
              <p:nvSpPr>
                <p:cNvPr id="11" name="Round Diagonal Corner Rectangle 10"/>
                <p:cNvSpPr/>
                <p:nvPr/>
              </p:nvSpPr>
              <p:spPr>
                <a:xfrm>
                  <a:off x="764997" y="3060250"/>
                  <a:ext cx="3495630" cy="618060"/>
                </a:xfrm>
                <a:prstGeom prst="round2Diag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sz="1600" dirty="0"/>
                    <a:t>Classif</a:t>
                  </a:r>
                  <a:r>
                    <a:rPr lang="en-US" altLang="zh-Hans" sz="1600" dirty="0"/>
                    <a:t>y</a:t>
                  </a:r>
                  <a:r>
                    <a:rPr lang="en-US" sz="1600" dirty="0"/>
                    <a:t> Significant Variables</a:t>
                  </a:r>
                </a:p>
              </p:txBody>
            </p:sp>
            <p:sp>
              <p:nvSpPr>
                <p:cNvPr id="12" name="Round Diagonal Corner Rectangle 11"/>
                <p:cNvSpPr/>
                <p:nvPr/>
              </p:nvSpPr>
              <p:spPr>
                <a:xfrm>
                  <a:off x="3908155" y="4428681"/>
                  <a:ext cx="4414193" cy="637380"/>
                </a:xfrm>
                <a:prstGeom prst="round2Diag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dirty="0"/>
                    <a:t>Identify significant variables in both models</a:t>
                  </a:r>
                </a:p>
              </p:txBody>
            </p:sp>
            <p:sp>
              <p:nvSpPr>
                <p:cNvPr id="13" name="Round Diagonal Corner Rectangle 12"/>
                <p:cNvSpPr/>
                <p:nvPr/>
              </p:nvSpPr>
              <p:spPr>
                <a:xfrm>
                  <a:off x="7969880" y="3060249"/>
                  <a:ext cx="3495631" cy="618060"/>
                </a:xfrm>
                <a:prstGeom prst="round2Diag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71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sz="1600" dirty="0"/>
                    <a:t>Classif</a:t>
                  </a:r>
                  <a:r>
                    <a:rPr lang="en-US" altLang="zh-Hans" sz="1600" dirty="0"/>
                    <a:t>y</a:t>
                  </a:r>
                  <a:r>
                    <a:rPr lang="en-US" sz="1600" dirty="0"/>
                    <a:t> Significant Variables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865757" y="2339779"/>
                  <a:ext cx="2498994" cy="808531"/>
                </a:xfrm>
                <a:prstGeom prst="rect">
                  <a:avLst/>
                </a:prstGeom>
                <a:solidFill>
                  <a:srgbClr val="A6A6A6"/>
                </a:solidFill>
                <a:ln w="571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ea typeface="Calibri Light" charset="0"/>
                      <a:cs typeface="Calibri Light" charset="0"/>
                    </a:rPr>
                    <a:t>Data cleansing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ea typeface="Calibri Light" charset="0"/>
                      <a:cs typeface="Calibri Light" charset="0"/>
                    </a:rPr>
                    <a:t>Test Collinearity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ea typeface="Calibri Light" charset="0"/>
                      <a:cs typeface="Calibri Light" charset="0"/>
                    </a:rPr>
                    <a:t>Step Function </a:t>
                  </a:r>
                </a:p>
              </p:txBody>
            </p:sp>
            <p:sp>
              <p:nvSpPr>
                <p:cNvPr id="15" name="Round Diagonal Corner Rectangle 14"/>
                <p:cNvSpPr/>
                <p:nvPr/>
              </p:nvSpPr>
              <p:spPr>
                <a:xfrm>
                  <a:off x="3908155" y="5632142"/>
                  <a:ext cx="4414193" cy="578158"/>
                </a:xfrm>
                <a:prstGeom prst="round2Diag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dirty="0"/>
                    <a:t>Interpret &amp; Recommend</a:t>
                  </a:r>
                </a:p>
              </p:txBody>
            </p:sp>
            <p:sp>
              <p:nvSpPr>
                <p:cNvPr id="16" name="Round Diagonal Corner Rectangle 15"/>
                <p:cNvSpPr/>
                <p:nvPr/>
              </p:nvSpPr>
              <p:spPr>
                <a:xfrm>
                  <a:off x="764997" y="1704779"/>
                  <a:ext cx="3495630" cy="649920"/>
                </a:xfrm>
                <a:prstGeom prst="round2Diag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571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sz="1600" dirty="0">
                      <a:ea typeface="Calibri Light" charset="0"/>
                      <a:cs typeface="Calibri Light" charset="0"/>
                    </a:rPr>
                    <a:t>Use </a:t>
                  </a:r>
                  <a:r>
                    <a:rPr lang="id-ID" sz="1600" dirty="0">
                      <a:ea typeface="Calibri Light" charset="0"/>
                      <a:cs typeface="Calibri Light" charset="0"/>
                    </a:rPr>
                    <a:t>Regression</a:t>
                  </a:r>
                  <a:r>
                    <a:rPr lang="zh-CN" altLang="en-US" sz="1600" dirty="0">
                      <a:ea typeface="Calibri Light" charset="0"/>
                      <a:cs typeface="Calibri Light" charset="0"/>
                    </a:rPr>
                    <a:t>：</a:t>
                  </a:r>
                  <a:endParaRPr lang="id-ID" sz="1600" dirty="0">
                    <a:ea typeface="Calibri Light" charset="0"/>
                    <a:cs typeface="Calibri Light" charset="0"/>
                  </a:endParaRPr>
                </a:p>
                <a:p>
                  <a:pPr algn="ctr"/>
                  <a:r>
                    <a:rPr lang="id-ID" sz="1500" dirty="0" err="1">
                      <a:ea typeface="Calibri Light" charset="0"/>
                      <a:cs typeface="Calibri Light" charset="0"/>
                    </a:rPr>
                    <a:t>Overall</a:t>
                  </a:r>
                  <a:r>
                    <a:rPr lang="id-ID" sz="1500" dirty="0">
                      <a:ea typeface="Calibri Light" charset="0"/>
                      <a:cs typeface="Calibri Light" charset="0"/>
                    </a:rPr>
                    <a:t> </a:t>
                  </a:r>
                  <a:r>
                    <a:rPr lang="id-ID" sz="1500" dirty="0" err="1">
                      <a:ea typeface="Calibri Light" charset="0"/>
                      <a:cs typeface="Calibri Light" charset="0"/>
                    </a:rPr>
                    <a:t>Sales</a:t>
                  </a:r>
                  <a:r>
                    <a:rPr lang="id-ID" sz="1500" dirty="0">
                      <a:ea typeface="Calibri Light" charset="0"/>
                      <a:cs typeface="Calibri Light" charset="0"/>
                    </a:rPr>
                    <a:t> ~ </a:t>
                  </a:r>
                  <a:r>
                    <a:rPr lang="id-ID" sz="1500" dirty="0" err="1">
                      <a:ea typeface="Calibri Light" charset="0"/>
                      <a:cs typeface="Calibri Light" charset="0"/>
                    </a:rPr>
                    <a:t>Operational</a:t>
                  </a:r>
                  <a:r>
                    <a:rPr lang="id-ID" sz="1500" dirty="0">
                      <a:ea typeface="Calibri Light" charset="0"/>
                      <a:cs typeface="Calibri Light" charset="0"/>
                    </a:rPr>
                    <a:t> Data</a:t>
                  </a:r>
                </a:p>
              </p:txBody>
            </p:sp>
            <p:sp>
              <p:nvSpPr>
                <p:cNvPr id="17" name="Round Diagonal Corner Rectangle 16"/>
                <p:cNvSpPr/>
                <p:nvPr/>
              </p:nvSpPr>
              <p:spPr>
                <a:xfrm>
                  <a:off x="7969881" y="1698726"/>
                  <a:ext cx="3495630" cy="655973"/>
                </a:xfrm>
                <a:prstGeom prst="round2Diag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571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43852" tIns="121926" rIns="243852" bIns="121926" rtlCol="0" anchor="ctr"/>
                <a:lstStyle/>
                <a:p>
                  <a:pPr algn="ctr"/>
                  <a:r>
                    <a:rPr lang="en-US" sz="1600" dirty="0">
                      <a:ea typeface="Calibri Light" charset="0"/>
                      <a:cs typeface="Calibri Light" charset="0"/>
                    </a:rPr>
                    <a:t>Use </a:t>
                  </a:r>
                  <a:r>
                    <a:rPr lang="id-ID" sz="1600" dirty="0">
                      <a:ea typeface="Calibri Light" charset="0"/>
                      <a:cs typeface="Calibri Light" charset="0"/>
                    </a:rPr>
                    <a:t>Regression</a:t>
                  </a:r>
                  <a:r>
                    <a:rPr lang="zh-CN" altLang="en-US" sz="1600" dirty="0">
                      <a:ea typeface="Calibri Light" charset="0"/>
                      <a:cs typeface="Calibri Light" charset="0"/>
                    </a:rPr>
                    <a:t>：</a:t>
                  </a:r>
                  <a:endParaRPr lang="id-ID" sz="1600" dirty="0">
                    <a:ea typeface="Calibri Light" charset="0"/>
                    <a:cs typeface="Calibri Light" charset="0"/>
                  </a:endParaRPr>
                </a:p>
                <a:p>
                  <a:pPr algn="ctr"/>
                  <a:r>
                    <a:rPr lang="id-ID" sz="1500" dirty="0" err="1">
                      <a:ea typeface="Calibri Light" charset="0"/>
                      <a:cs typeface="Calibri Light" charset="0"/>
                    </a:rPr>
                    <a:t>Recommend</a:t>
                  </a:r>
                  <a:r>
                    <a:rPr lang="id-ID" sz="1500" dirty="0">
                      <a:ea typeface="Calibri Light" charset="0"/>
                      <a:cs typeface="Calibri Light" charset="0"/>
                    </a:rPr>
                    <a:t> ~ </a:t>
                  </a:r>
                  <a:r>
                    <a:rPr lang="id-ID" sz="1500" dirty="0" err="1">
                      <a:ea typeface="Calibri Light" charset="0"/>
                      <a:cs typeface="Calibri Light" charset="0"/>
                    </a:rPr>
                    <a:t>Operational</a:t>
                  </a:r>
                  <a:r>
                    <a:rPr lang="id-ID" sz="1500" dirty="0">
                      <a:ea typeface="Calibri Light" charset="0"/>
                      <a:cs typeface="Calibri Light" charset="0"/>
                    </a:rPr>
                    <a:t> Data</a:t>
                  </a:r>
                </a:p>
              </p:txBody>
            </p:sp>
            <p:cxnSp>
              <p:nvCxnSpPr>
                <p:cNvPr id="18" name="Straight Arrow Connector 17"/>
                <p:cNvCxnSpPr>
                  <a:cxnSpLocks/>
                  <a:stCxn id="17" idx="1"/>
                  <a:endCxn id="13" idx="3"/>
                </p:cNvCxnSpPr>
                <p:nvPr/>
              </p:nvCxnSpPr>
              <p:spPr>
                <a:xfrm>
                  <a:off x="9717696" y="2354699"/>
                  <a:ext cx="0" cy="705550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6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cxnSpLocks/>
                  <a:stCxn id="12" idx="1"/>
                  <a:endCxn id="15" idx="3"/>
                </p:cNvCxnSpPr>
                <p:nvPr/>
              </p:nvCxnSpPr>
              <p:spPr>
                <a:xfrm>
                  <a:off x="6115252" y="5066061"/>
                  <a:ext cx="0" cy="566081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6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11CC3544-1645-104F-8168-756E3BA045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43994" y="3989885"/>
                <a:ext cx="1069062" cy="877709"/>
              </a:xfrm>
              <a:prstGeom prst="bentConnector3">
                <a:avLst>
                  <a:gd name="adj1" fmla="val 99894"/>
                </a:avLst>
              </a:prstGeom>
              <a:ln w="508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686A61E5-F961-3645-9ADE-3B905BFAA8A3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rot="5400000">
                <a:off x="8202565" y="3950493"/>
                <a:ext cx="1069061" cy="956494"/>
              </a:xfrm>
              <a:prstGeom prst="bentConnector2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D6783CF0-A1D8-1240-8851-BCE6527897CA}"/>
                </a:ext>
              </a:extLst>
            </p:cNvPr>
            <p:cNvSpPr/>
            <p:nvPr/>
          </p:nvSpPr>
          <p:spPr>
            <a:xfrm>
              <a:off x="4622800" y="2316598"/>
              <a:ext cx="2857500" cy="1252491"/>
            </a:xfrm>
            <a:prstGeom prst="frame">
              <a:avLst>
                <a:gd name="adj1" fmla="val 2052"/>
              </a:avLst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8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8385"/>
            <a:ext cx="111645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HEALTHCARE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25515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/>
              <a:t>‘</a:t>
            </a:r>
            <a:r>
              <a:rPr lang="en-US" altLang="zh-Hans" sz="2000" dirty="0"/>
              <a:t>Frequency</a:t>
            </a:r>
            <a:r>
              <a:rPr lang="zh-Hans" altLang="en-US" sz="2000" dirty="0"/>
              <a:t> </a:t>
            </a:r>
            <a:r>
              <a:rPr lang="en-US" altLang="zh-Hans" sz="2000" dirty="0"/>
              <a:t>of</a:t>
            </a:r>
            <a:r>
              <a:rPr lang="zh-Hans" altLang="en-US" sz="2000" dirty="0"/>
              <a:t> </a:t>
            </a:r>
            <a:r>
              <a:rPr lang="en-US" altLang="zh-Hans" sz="2000" dirty="0"/>
              <a:t>Service’</a:t>
            </a:r>
            <a:r>
              <a:rPr lang="zh-Hans" altLang="en-US" sz="2000" dirty="0"/>
              <a:t> </a:t>
            </a:r>
            <a:r>
              <a:rPr lang="en-US" altLang="zh-Hans" sz="2000" dirty="0"/>
              <a:t>may</a:t>
            </a:r>
            <a:r>
              <a:rPr lang="zh-Hans" altLang="en-US" sz="2000" dirty="0"/>
              <a:t> </a:t>
            </a:r>
            <a:r>
              <a:rPr lang="en-US" altLang="zh-Hans" sz="2000" dirty="0"/>
              <a:t>reflect</a:t>
            </a:r>
            <a:r>
              <a:rPr lang="zh-Hans" altLang="en-US" sz="2000" dirty="0"/>
              <a:t> </a:t>
            </a:r>
            <a:r>
              <a:rPr lang="en-US" altLang="zh-Hans" sz="2000" dirty="0"/>
              <a:t>a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Hans" sz="2000" dirty="0">
                <a:solidFill>
                  <a:srgbClr val="FF0000"/>
                </a:solidFill>
              </a:rPr>
              <a:t>survey</a:t>
            </a:r>
            <a:r>
              <a:rPr lang="zh-Hans" altLang="en-US" sz="2000" dirty="0">
                <a:solidFill>
                  <a:srgbClr val="FF0000"/>
                </a:solidFill>
              </a:rPr>
              <a:t> </a:t>
            </a:r>
            <a:r>
              <a:rPr lang="en-US" altLang="zh-Hans" sz="2000" dirty="0">
                <a:solidFill>
                  <a:srgbClr val="FF0000"/>
                </a:solidFill>
              </a:rPr>
              <a:t>design</a:t>
            </a:r>
            <a:r>
              <a:rPr lang="zh-Hans" altLang="en-US" sz="2000" dirty="0"/>
              <a:t> </a:t>
            </a:r>
            <a:r>
              <a:rPr lang="en-US" altLang="zh-Hans" sz="2000" dirty="0"/>
              <a:t>problem.</a:t>
            </a:r>
            <a:r>
              <a:rPr lang="zh-Hans" altLang="en-US" sz="2000" dirty="0"/>
              <a:t> </a:t>
            </a:r>
            <a:endParaRPr lang="en-US" alt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7482E6-A74B-C54C-8C11-E47E37333D3D}"/>
              </a:ext>
            </a:extLst>
          </p:cNvPr>
          <p:cNvSpPr/>
          <p:nvPr/>
        </p:nvSpPr>
        <p:spPr>
          <a:xfrm>
            <a:off x="477779" y="2897243"/>
            <a:ext cx="3571707" cy="20621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zh-Hans" sz="1600" b="1" dirty="0">
                <a:latin typeface="+mn-lt"/>
              </a:rPr>
              <a:t>Clients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care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most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about:</a:t>
            </a:r>
            <a:r>
              <a:rPr lang="zh-Hans" altLang="en-US" sz="1600" b="1" dirty="0">
                <a:latin typeface="+mn-lt"/>
              </a:rPr>
              <a:t> </a:t>
            </a:r>
            <a:endParaRPr lang="en-US" altLang="zh-Hans" sz="1600" b="1" dirty="0">
              <a:latin typeface="+mn-lt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zh-Hans" sz="1600" dirty="0">
              <a:solidFill>
                <a:srgbClr val="7F7F7F"/>
              </a:solidFill>
              <a:latin typeface="+mn-lt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</a:rPr>
              <a:t>#</a:t>
            </a:r>
            <a:r>
              <a:rPr lang="zh-Hans" altLang="en-US" sz="1600" dirty="0">
                <a:latin typeface="+mn-lt"/>
              </a:rPr>
              <a:t> </a:t>
            </a:r>
            <a:r>
              <a:rPr lang="en-US" altLang="zh-Hans" sz="1600" dirty="0">
                <a:latin typeface="+mn-lt"/>
              </a:rPr>
              <a:t>of</a:t>
            </a:r>
            <a:r>
              <a:rPr lang="zh-Hans" altLang="en-US" sz="1600" dirty="0">
                <a:latin typeface="+mn-lt"/>
              </a:rPr>
              <a:t> </a:t>
            </a:r>
            <a:r>
              <a:rPr lang="en-US" altLang="zh-Hans" sz="1600" dirty="0">
                <a:latin typeface="+mn-lt"/>
              </a:rPr>
              <a:t>Calls</a:t>
            </a:r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Business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Quarterly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Reviews</a:t>
            </a: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Meetings,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Proposals,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Presentations</a:t>
            </a:r>
          </a:p>
          <a:p>
            <a:pPr eaLnBrk="1" hangingPunct="1"/>
            <a:endParaRPr lang="en-US" altLang="en-US" sz="160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EAC12-C6DC-B849-8D08-7F887DB91686}"/>
              </a:ext>
            </a:extLst>
          </p:cNvPr>
          <p:cNvSpPr txBox="1"/>
          <p:nvPr/>
        </p:nvSpPr>
        <p:spPr>
          <a:xfrm>
            <a:off x="1040647" y="2077026"/>
            <a:ext cx="1696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b="1" dirty="0">
                <a:latin typeface="+mj-lt"/>
              </a:rPr>
              <a:t>Hypotheses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53ACA5-95EB-EF40-AE66-C0A1B67A8979}"/>
              </a:ext>
            </a:extLst>
          </p:cNvPr>
          <p:cNvGrpSpPr/>
          <p:nvPr/>
        </p:nvGrpSpPr>
        <p:grpSpPr>
          <a:xfrm>
            <a:off x="477779" y="1850507"/>
            <a:ext cx="720725" cy="720725"/>
            <a:chOff x="3429000" y="3536950"/>
            <a:chExt cx="720725" cy="720725"/>
          </a:xfrm>
        </p:grpSpPr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6F0A170F-085F-494C-A644-FBD042368771}"/>
                </a:ext>
              </a:extLst>
            </p:cNvPr>
            <p:cNvSpPr/>
            <p:nvPr/>
          </p:nvSpPr>
          <p:spPr>
            <a:xfrm flipV="1">
              <a:off x="3429000" y="3536950"/>
              <a:ext cx="720725" cy="720725"/>
            </a:xfrm>
            <a:prstGeom prst="round2Diag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3A314BA-1ECF-F349-AF32-4CA3EB68E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038" y="3683000"/>
              <a:ext cx="420687" cy="422275"/>
            </a:xfrm>
            <a:custGeom>
              <a:avLst/>
              <a:gdLst>
                <a:gd name="T0" fmla="*/ 52586 w 112"/>
                <a:gd name="T1" fmla="*/ 350639 h 112"/>
                <a:gd name="T2" fmla="*/ 71367 w 112"/>
                <a:gd name="T3" fmla="*/ 373261 h 112"/>
                <a:gd name="T4" fmla="*/ 93904 w 112"/>
                <a:gd name="T5" fmla="*/ 373261 h 112"/>
                <a:gd name="T6" fmla="*/ 93904 w 112"/>
                <a:gd name="T7" fmla="*/ 369491 h 112"/>
                <a:gd name="T8" fmla="*/ 308004 w 112"/>
                <a:gd name="T9" fmla="*/ 380802 h 112"/>
                <a:gd name="T10" fmla="*/ 326784 w 112"/>
                <a:gd name="T11" fmla="*/ 369491 h 112"/>
                <a:gd name="T12" fmla="*/ 326784 w 112"/>
                <a:gd name="T13" fmla="*/ 369491 h 112"/>
                <a:gd name="T14" fmla="*/ 349321 w 112"/>
                <a:gd name="T15" fmla="*/ 369491 h 112"/>
                <a:gd name="T16" fmla="*/ 371858 w 112"/>
                <a:gd name="T17" fmla="*/ 350639 h 112"/>
                <a:gd name="T18" fmla="*/ 371858 w 112"/>
                <a:gd name="T19" fmla="*/ 328017 h 112"/>
                <a:gd name="T20" fmla="*/ 368102 w 112"/>
                <a:gd name="T21" fmla="*/ 328017 h 112"/>
                <a:gd name="T22" fmla="*/ 379370 w 112"/>
                <a:gd name="T23" fmla="*/ 113109 h 112"/>
                <a:gd name="T24" fmla="*/ 368102 w 112"/>
                <a:gd name="T25" fmla="*/ 94258 h 112"/>
                <a:gd name="T26" fmla="*/ 368102 w 112"/>
                <a:gd name="T27" fmla="*/ 90488 h 112"/>
                <a:gd name="T28" fmla="*/ 368102 w 112"/>
                <a:gd name="T29" fmla="*/ 71636 h 112"/>
                <a:gd name="T30" fmla="*/ 349321 w 112"/>
                <a:gd name="T31" fmla="*/ 49014 h 112"/>
                <a:gd name="T32" fmla="*/ 326784 w 112"/>
                <a:gd name="T33" fmla="*/ 49014 h 112"/>
                <a:gd name="T34" fmla="*/ 323028 w 112"/>
                <a:gd name="T35" fmla="*/ 52784 h 112"/>
                <a:gd name="T36" fmla="*/ 112684 w 112"/>
                <a:gd name="T37" fmla="*/ 41473 h 112"/>
                <a:gd name="T38" fmla="*/ 93904 w 112"/>
                <a:gd name="T39" fmla="*/ 52784 h 112"/>
                <a:gd name="T40" fmla="*/ 90147 w 112"/>
                <a:gd name="T41" fmla="*/ 52784 h 112"/>
                <a:gd name="T42" fmla="*/ 71367 w 112"/>
                <a:gd name="T43" fmla="*/ 52784 h 112"/>
                <a:gd name="T44" fmla="*/ 48830 w 112"/>
                <a:gd name="T45" fmla="*/ 71636 h 112"/>
                <a:gd name="T46" fmla="*/ 48830 w 112"/>
                <a:gd name="T47" fmla="*/ 94258 h 112"/>
                <a:gd name="T48" fmla="*/ 52586 w 112"/>
                <a:gd name="T49" fmla="*/ 98028 h 112"/>
                <a:gd name="T50" fmla="*/ 41318 w 112"/>
                <a:gd name="T51" fmla="*/ 309166 h 112"/>
                <a:gd name="T52" fmla="*/ 52586 w 112"/>
                <a:gd name="T53" fmla="*/ 328017 h 112"/>
                <a:gd name="T54" fmla="*/ 52586 w 112"/>
                <a:gd name="T55" fmla="*/ 328017 h 112"/>
                <a:gd name="T56" fmla="*/ 52586 w 112"/>
                <a:gd name="T57" fmla="*/ 350639 h 112"/>
                <a:gd name="T58" fmla="*/ 292979 w 112"/>
                <a:gd name="T59" fmla="*/ 354409 h 112"/>
                <a:gd name="T60" fmla="*/ 116440 w 112"/>
                <a:gd name="T61" fmla="*/ 346869 h 112"/>
                <a:gd name="T62" fmla="*/ 172783 w 112"/>
                <a:gd name="T63" fmla="*/ 294084 h 112"/>
                <a:gd name="T64" fmla="*/ 247905 w 112"/>
                <a:gd name="T65" fmla="*/ 294084 h 112"/>
                <a:gd name="T66" fmla="*/ 304248 w 112"/>
                <a:gd name="T67" fmla="*/ 346869 h 112"/>
                <a:gd name="T68" fmla="*/ 292979 w 112"/>
                <a:gd name="T69" fmla="*/ 354409 h 112"/>
                <a:gd name="T70" fmla="*/ 157758 w 112"/>
                <a:gd name="T71" fmla="*/ 241300 h 112"/>
                <a:gd name="T72" fmla="*/ 180295 w 112"/>
                <a:gd name="T73" fmla="*/ 158353 h 112"/>
                <a:gd name="T74" fmla="*/ 262930 w 112"/>
                <a:gd name="T75" fmla="*/ 180975 h 112"/>
                <a:gd name="T76" fmla="*/ 251662 w 112"/>
                <a:gd name="T77" fmla="*/ 256381 h 112"/>
                <a:gd name="T78" fmla="*/ 251662 w 112"/>
                <a:gd name="T79" fmla="*/ 256381 h 112"/>
                <a:gd name="T80" fmla="*/ 240393 w 112"/>
                <a:gd name="T81" fmla="*/ 263922 h 112"/>
                <a:gd name="T82" fmla="*/ 165270 w 112"/>
                <a:gd name="T83" fmla="*/ 252611 h 112"/>
                <a:gd name="T84" fmla="*/ 165270 w 112"/>
                <a:gd name="T85" fmla="*/ 252611 h 112"/>
                <a:gd name="T86" fmla="*/ 157758 w 112"/>
                <a:gd name="T87" fmla="*/ 241300 h 112"/>
                <a:gd name="T88" fmla="*/ 353077 w 112"/>
                <a:gd name="T89" fmla="*/ 128191 h 112"/>
                <a:gd name="T90" fmla="*/ 345565 w 112"/>
                <a:gd name="T91" fmla="*/ 305395 h 112"/>
                <a:gd name="T92" fmla="*/ 292979 w 112"/>
                <a:gd name="T93" fmla="*/ 248841 h 112"/>
                <a:gd name="T94" fmla="*/ 292979 w 112"/>
                <a:gd name="T95" fmla="*/ 173434 h 112"/>
                <a:gd name="T96" fmla="*/ 345565 w 112"/>
                <a:gd name="T97" fmla="*/ 116880 h 112"/>
                <a:gd name="T98" fmla="*/ 353077 w 112"/>
                <a:gd name="T99" fmla="*/ 128191 h 112"/>
                <a:gd name="T100" fmla="*/ 127709 w 112"/>
                <a:gd name="T101" fmla="*/ 67866 h 112"/>
                <a:gd name="T102" fmla="*/ 304248 w 112"/>
                <a:gd name="T103" fmla="*/ 75406 h 112"/>
                <a:gd name="T104" fmla="*/ 247905 w 112"/>
                <a:gd name="T105" fmla="*/ 128191 h 112"/>
                <a:gd name="T106" fmla="*/ 169026 w 112"/>
                <a:gd name="T107" fmla="*/ 128191 h 112"/>
                <a:gd name="T108" fmla="*/ 116440 w 112"/>
                <a:gd name="T109" fmla="*/ 75406 h 112"/>
                <a:gd name="T110" fmla="*/ 127709 w 112"/>
                <a:gd name="T111" fmla="*/ 67866 h 112"/>
                <a:gd name="T112" fmla="*/ 67611 w 112"/>
                <a:gd name="T113" fmla="*/ 294084 h 112"/>
                <a:gd name="T114" fmla="*/ 75123 w 112"/>
                <a:gd name="T115" fmla="*/ 116880 h 112"/>
                <a:gd name="T116" fmla="*/ 127709 w 112"/>
                <a:gd name="T117" fmla="*/ 173434 h 112"/>
                <a:gd name="T118" fmla="*/ 127709 w 112"/>
                <a:gd name="T119" fmla="*/ 248841 h 112"/>
                <a:gd name="T120" fmla="*/ 75123 w 112"/>
                <a:gd name="T121" fmla="*/ 305395 h 112"/>
                <a:gd name="T122" fmla="*/ 67611 w 112"/>
                <a:gd name="T123" fmla="*/ 294084 h 1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2" h="112">
                  <a:moveTo>
                    <a:pt x="14" y="93"/>
                  </a:moveTo>
                  <a:cubicBezTo>
                    <a:pt x="19" y="99"/>
                    <a:pt x="19" y="99"/>
                    <a:pt x="19" y="99"/>
                  </a:cubicBezTo>
                  <a:cubicBezTo>
                    <a:pt x="21" y="100"/>
                    <a:pt x="23" y="100"/>
                    <a:pt x="25" y="99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42" y="110"/>
                    <a:pt x="64" y="112"/>
                    <a:pt x="82" y="101"/>
                  </a:cubicBezTo>
                  <a:cubicBezTo>
                    <a:pt x="84" y="100"/>
                    <a:pt x="85" y="99"/>
                    <a:pt x="87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9" y="100"/>
                    <a:pt x="91" y="100"/>
                    <a:pt x="93" y="98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1"/>
                    <a:pt x="100" y="89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10" y="70"/>
                    <a:pt x="112" y="48"/>
                    <a:pt x="101" y="30"/>
                  </a:cubicBezTo>
                  <a:cubicBezTo>
                    <a:pt x="100" y="28"/>
                    <a:pt x="99" y="27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3"/>
                    <a:pt x="100" y="21"/>
                    <a:pt x="98" y="19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1" y="12"/>
                    <a:pt x="89" y="12"/>
                    <a:pt x="87" y="13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70" y="2"/>
                    <a:pt x="48" y="0"/>
                    <a:pt x="30" y="11"/>
                  </a:cubicBezTo>
                  <a:cubicBezTo>
                    <a:pt x="28" y="12"/>
                    <a:pt x="27" y="13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1" y="12"/>
                    <a:pt x="19" y="14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2" y="23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" y="42"/>
                    <a:pt x="0" y="64"/>
                    <a:pt x="11" y="82"/>
                  </a:cubicBezTo>
                  <a:cubicBezTo>
                    <a:pt x="12" y="84"/>
                    <a:pt x="13" y="85"/>
                    <a:pt x="14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2" y="89"/>
                    <a:pt x="12" y="91"/>
                    <a:pt x="14" y="93"/>
                  </a:cubicBezTo>
                  <a:close/>
                  <a:moveTo>
                    <a:pt x="78" y="94"/>
                  </a:moveTo>
                  <a:cubicBezTo>
                    <a:pt x="63" y="103"/>
                    <a:pt x="45" y="102"/>
                    <a:pt x="31" y="9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52" y="81"/>
                    <a:pt x="60" y="81"/>
                    <a:pt x="66" y="7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3"/>
                    <a:pt x="79" y="93"/>
                    <a:pt x="78" y="94"/>
                  </a:cubicBezTo>
                  <a:close/>
                  <a:moveTo>
                    <a:pt x="42" y="64"/>
                  </a:moveTo>
                  <a:cubicBezTo>
                    <a:pt x="38" y="56"/>
                    <a:pt x="40" y="47"/>
                    <a:pt x="48" y="42"/>
                  </a:cubicBezTo>
                  <a:cubicBezTo>
                    <a:pt x="56" y="38"/>
                    <a:pt x="65" y="40"/>
                    <a:pt x="70" y="48"/>
                  </a:cubicBezTo>
                  <a:cubicBezTo>
                    <a:pt x="74" y="55"/>
                    <a:pt x="72" y="63"/>
                    <a:pt x="67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9"/>
                    <a:pt x="65" y="69"/>
                    <a:pt x="64" y="70"/>
                  </a:cubicBezTo>
                  <a:cubicBezTo>
                    <a:pt x="57" y="74"/>
                    <a:pt x="49" y="72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3" y="66"/>
                    <a:pt x="43" y="65"/>
                    <a:pt x="42" y="64"/>
                  </a:cubicBezTo>
                  <a:close/>
                  <a:moveTo>
                    <a:pt x="94" y="34"/>
                  </a:moveTo>
                  <a:cubicBezTo>
                    <a:pt x="103" y="49"/>
                    <a:pt x="102" y="67"/>
                    <a:pt x="92" y="81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1" y="60"/>
                    <a:pt x="81" y="52"/>
                    <a:pt x="78" y="46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3" y="32"/>
                    <a:pt x="93" y="33"/>
                    <a:pt x="94" y="34"/>
                  </a:cubicBezTo>
                  <a:close/>
                  <a:moveTo>
                    <a:pt x="34" y="18"/>
                  </a:moveTo>
                  <a:cubicBezTo>
                    <a:pt x="49" y="9"/>
                    <a:pt x="67" y="10"/>
                    <a:pt x="81" y="20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0" y="31"/>
                    <a:pt x="52" y="31"/>
                    <a:pt x="45" y="3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19"/>
                    <a:pt x="33" y="19"/>
                    <a:pt x="34" y="18"/>
                  </a:cubicBezTo>
                  <a:close/>
                  <a:moveTo>
                    <a:pt x="18" y="78"/>
                  </a:moveTo>
                  <a:cubicBezTo>
                    <a:pt x="9" y="63"/>
                    <a:pt x="10" y="45"/>
                    <a:pt x="20" y="31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52"/>
                    <a:pt x="31" y="60"/>
                    <a:pt x="34" y="66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19" y="80"/>
                    <a:pt x="19" y="79"/>
                    <a:pt x="18" y="7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366DBC-1275-1D41-BD94-AC1055E6908A}"/>
              </a:ext>
            </a:extLst>
          </p:cNvPr>
          <p:cNvGrpSpPr/>
          <p:nvPr/>
        </p:nvGrpSpPr>
        <p:grpSpPr>
          <a:xfrm>
            <a:off x="8245186" y="1851027"/>
            <a:ext cx="720725" cy="719138"/>
            <a:chOff x="3429000" y="4987925"/>
            <a:chExt cx="720725" cy="719138"/>
          </a:xfrm>
        </p:grpSpPr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8FA75351-BAD2-1443-A08D-8B4A2FA01A55}"/>
                </a:ext>
              </a:extLst>
            </p:cNvPr>
            <p:cNvSpPr/>
            <p:nvPr/>
          </p:nvSpPr>
          <p:spPr>
            <a:xfrm flipV="1">
              <a:off x="3429000" y="4987925"/>
              <a:ext cx="720725" cy="719138"/>
            </a:xfrm>
            <a:prstGeom prst="round2Diag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7E1CCF-8EDB-564F-ACFD-81AD675AD9E8}"/>
                </a:ext>
              </a:extLst>
            </p:cNvPr>
            <p:cNvGrpSpPr/>
            <p:nvPr/>
          </p:nvGrpSpPr>
          <p:grpSpPr>
            <a:xfrm>
              <a:off x="3595838" y="5188255"/>
              <a:ext cx="431800" cy="311150"/>
              <a:chOff x="2713038" y="622300"/>
              <a:chExt cx="431800" cy="311150"/>
            </a:xfrm>
            <a:solidFill>
              <a:schemeClr val="bg2"/>
            </a:solidFill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88E7BAF6-949E-FE46-99C3-B4B68E3AD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038" y="654050"/>
                <a:ext cx="185738" cy="247650"/>
              </a:xfrm>
              <a:custGeom>
                <a:avLst/>
                <a:gdLst>
                  <a:gd name="T0" fmla="*/ 44 w 48"/>
                  <a:gd name="T1" fmla="*/ 56 h 64"/>
                  <a:gd name="T2" fmla="*/ 8 w 48"/>
                  <a:gd name="T3" fmla="*/ 56 h 64"/>
                  <a:gd name="T4" fmla="*/ 8 w 48"/>
                  <a:gd name="T5" fmla="*/ 8 h 64"/>
                  <a:gd name="T6" fmla="*/ 40 w 48"/>
                  <a:gd name="T7" fmla="*/ 8 h 64"/>
                  <a:gd name="T8" fmla="*/ 44 w 48"/>
                  <a:gd name="T9" fmla="*/ 4 h 64"/>
                  <a:gd name="T10" fmla="*/ 40 w 48"/>
                  <a:gd name="T11" fmla="*/ 0 h 64"/>
                  <a:gd name="T12" fmla="*/ 8 w 48"/>
                  <a:gd name="T13" fmla="*/ 0 h 64"/>
                  <a:gd name="T14" fmla="*/ 0 w 48"/>
                  <a:gd name="T15" fmla="*/ 8 h 64"/>
                  <a:gd name="T16" fmla="*/ 0 w 48"/>
                  <a:gd name="T17" fmla="*/ 56 h 64"/>
                  <a:gd name="T18" fmla="*/ 8 w 48"/>
                  <a:gd name="T19" fmla="*/ 64 h 64"/>
                  <a:gd name="T20" fmla="*/ 44 w 48"/>
                  <a:gd name="T21" fmla="*/ 64 h 64"/>
                  <a:gd name="T22" fmla="*/ 48 w 48"/>
                  <a:gd name="T23" fmla="*/ 60 h 64"/>
                  <a:gd name="T24" fmla="*/ 44 w 48"/>
                  <a:gd name="T25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64">
                    <a:moveTo>
                      <a:pt x="44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8"/>
                      <a:pt x="44" y="6"/>
                      <a:pt x="44" y="4"/>
                    </a:cubicBezTo>
                    <a:cubicBezTo>
                      <a:pt x="44" y="2"/>
                      <a:pt x="42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6" y="64"/>
                      <a:pt x="48" y="62"/>
                      <a:pt x="48" y="60"/>
                    </a:cubicBezTo>
                    <a:cubicBezTo>
                      <a:pt x="48" y="58"/>
                      <a:pt x="46" y="56"/>
                      <a:pt x="4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3FCC5644-1104-8F48-ADB8-20FEE03B4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813" y="654050"/>
                <a:ext cx="200025" cy="247650"/>
              </a:xfrm>
              <a:custGeom>
                <a:avLst/>
                <a:gdLst>
                  <a:gd name="T0" fmla="*/ 44 w 52"/>
                  <a:gd name="T1" fmla="*/ 16 h 64"/>
                  <a:gd name="T2" fmla="*/ 44 w 52"/>
                  <a:gd name="T3" fmla="*/ 8 h 64"/>
                  <a:gd name="T4" fmla="*/ 36 w 52"/>
                  <a:gd name="T5" fmla="*/ 0 h 64"/>
                  <a:gd name="T6" fmla="*/ 4 w 52"/>
                  <a:gd name="T7" fmla="*/ 0 h 64"/>
                  <a:gd name="T8" fmla="*/ 0 w 52"/>
                  <a:gd name="T9" fmla="*/ 4 h 64"/>
                  <a:gd name="T10" fmla="*/ 4 w 52"/>
                  <a:gd name="T11" fmla="*/ 8 h 64"/>
                  <a:gd name="T12" fmla="*/ 36 w 52"/>
                  <a:gd name="T13" fmla="*/ 8 h 64"/>
                  <a:gd name="T14" fmla="*/ 36 w 52"/>
                  <a:gd name="T15" fmla="*/ 20 h 64"/>
                  <a:gd name="T16" fmla="*/ 36 w 52"/>
                  <a:gd name="T17" fmla="*/ 44 h 64"/>
                  <a:gd name="T18" fmla="*/ 36 w 52"/>
                  <a:gd name="T19" fmla="*/ 56 h 64"/>
                  <a:gd name="T20" fmla="*/ 8 w 52"/>
                  <a:gd name="T21" fmla="*/ 56 h 64"/>
                  <a:gd name="T22" fmla="*/ 4 w 52"/>
                  <a:gd name="T23" fmla="*/ 60 h 64"/>
                  <a:gd name="T24" fmla="*/ 8 w 52"/>
                  <a:gd name="T25" fmla="*/ 64 h 64"/>
                  <a:gd name="T26" fmla="*/ 36 w 52"/>
                  <a:gd name="T27" fmla="*/ 64 h 64"/>
                  <a:gd name="T28" fmla="*/ 44 w 52"/>
                  <a:gd name="T29" fmla="*/ 56 h 64"/>
                  <a:gd name="T30" fmla="*/ 44 w 52"/>
                  <a:gd name="T31" fmla="*/ 48 h 64"/>
                  <a:gd name="T32" fmla="*/ 52 w 52"/>
                  <a:gd name="T33" fmla="*/ 40 h 64"/>
                  <a:gd name="T34" fmla="*/ 52 w 52"/>
                  <a:gd name="T35" fmla="*/ 24 h 64"/>
                  <a:gd name="T36" fmla="*/ 44 w 52"/>
                  <a:gd name="T37" fmla="*/ 1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64">
                    <a:moveTo>
                      <a:pt x="44" y="16"/>
                    </a:move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6" y="56"/>
                      <a:pt x="4" y="58"/>
                      <a:pt x="4" y="60"/>
                    </a:cubicBezTo>
                    <a:cubicBezTo>
                      <a:pt x="4" y="62"/>
                      <a:pt x="6" y="64"/>
                      <a:pt x="8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0" y="64"/>
                      <a:pt x="44" y="60"/>
                      <a:pt x="44" y="56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8" y="48"/>
                      <a:pt x="52" y="44"/>
                      <a:pt x="52" y="40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0"/>
                      <a:pt x="48" y="16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DDF6AA36-1B39-9547-81AE-31E66F3D9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863" y="622300"/>
                <a:ext cx="169863" cy="311150"/>
              </a:xfrm>
              <a:custGeom>
                <a:avLst/>
                <a:gdLst>
                  <a:gd name="T0" fmla="*/ 107 w 107"/>
                  <a:gd name="T1" fmla="*/ 78 h 196"/>
                  <a:gd name="T2" fmla="*/ 58 w 107"/>
                  <a:gd name="T3" fmla="*/ 78 h 196"/>
                  <a:gd name="T4" fmla="*/ 58 w 107"/>
                  <a:gd name="T5" fmla="*/ 0 h 196"/>
                  <a:gd name="T6" fmla="*/ 0 w 107"/>
                  <a:gd name="T7" fmla="*/ 117 h 196"/>
                  <a:gd name="T8" fmla="*/ 49 w 107"/>
                  <a:gd name="T9" fmla="*/ 117 h 196"/>
                  <a:gd name="T10" fmla="*/ 49 w 107"/>
                  <a:gd name="T11" fmla="*/ 196 h 196"/>
                  <a:gd name="T12" fmla="*/ 107 w 107"/>
                  <a:gd name="T13" fmla="*/ 7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96">
                    <a:moveTo>
                      <a:pt x="107" y="78"/>
                    </a:moveTo>
                    <a:lnTo>
                      <a:pt x="58" y="78"/>
                    </a:lnTo>
                    <a:lnTo>
                      <a:pt x="58" y="0"/>
                    </a:lnTo>
                    <a:lnTo>
                      <a:pt x="0" y="117"/>
                    </a:lnTo>
                    <a:lnTo>
                      <a:pt x="49" y="117"/>
                    </a:lnTo>
                    <a:lnTo>
                      <a:pt x="49" y="196"/>
                    </a:lnTo>
                    <a:lnTo>
                      <a:pt x="10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98AF22-D85E-A84E-AEE4-46EC405642D7}"/>
              </a:ext>
            </a:extLst>
          </p:cNvPr>
          <p:cNvSpPr txBox="1"/>
          <p:nvPr/>
        </p:nvSpPr>
        <p:spPr>
          <a:xfrm>
            <a:off x="8933007" y="2077026"/>
            <a:ext cx="226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b="1" dirty="0">
                <a:latin typeface="+mj-lt"/>
              </a:rPr>
              <a:t>Recommendations</a:t>
            </a:r>
            <a:endParaRPr lang="en-US" b="1" dirty="0">
              <a:latin typeface="+mj-lt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3423C65-3C75-3A40-8CC2-E139DCECAD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850507"/>
            <a:ext cx="3993498" cy="42454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6D1FD1-9B5D-B242-8ADD-F26AD41500D1}"/>
              </a:ext>
            </a:extLst>
          </p:cNvPr>
          <p:cNvSpPr/>
          <p:nvPr/>
        </p:nvSpPr>
        <p:spPr>
          <a:xfrm>
            <a:off x="237299" y="6374534"/>
            <a:ext cx="86065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WordCloud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operational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that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significantly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positive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relationship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with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Overall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Sales.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endParaRPr lang="id-ID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4C73AB-4A10-A243-A369-AC8FC81EFB4C}"/>
              </a:ext>
            </a:extLst>
          </p:cNvPr>
          <p:cNvSpPr/>
          <p:nvPr/>
        </p:nvSpPr>
        <p:spPr>
          <a:xfrm>
            <a:off x="8270279" y="2897244"/>
            <a:ext cx="3593238" cy="20621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zh-Hans" sz="1600" b="1" dirty="0">
                <a:latin typeface="+mn-lt"/>
              </a:rPr>
              <a:t>What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Xerox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can</a:t>
            </a:r>
            <a:r>
              <a:rPr lang="zh-Hans" altLang="en-US" sz="1600" b="1" dirty="0">
                <a:latin typeface="+mn-lt"/>
              </a:rPr>
              <a:t> </a:t>
            </a:r>
            <a:r>
              <a:rPr lang="en-US" altLang="zh-Hans" sz="1600" b="1" dirty="0">
                <a:latin typeface="+mn-lt"/>
              </a:rPr>
              <a:t>improve:</a:t>
            </a:r>
            <a:r>
              <a:rPr lang="zh-Hans" altLang="en-US" sz="1600" b="1" dirty="0">
                <a:latin typeface="+mn-lt"/>
              </a:rPr>
              <a:t> </a:t>
            </a:r>
            <a:endParaRPr lang="en-US" altLang="zh-Hans" sz="1600" b="1" dirty="0">
              <a:latin typeface="+mn-lt"/>
            </a:endParaRPr>
          </a:p>
          <a:p>
            <a:pPr eaLnBrk="1" hangingPunct="1"/>
            <a:endParaRPr lang="en-US" altLang="zh-Hans" sz="1600" dirty="0">
              <a:solidFill>
                <a:srgbClr val="7F7F7F"/>
              </a:solidFill>
              <a:latin typeface="+mn-lt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</a:rPr>
              <a:t>Regular</a:t>
            </a:r>
            <a:r>
              <a:rPr lang="zh-Hans" altLang="en-US" sz="1600" dirty="0">
                <a:latin typeface="+mn-lt"/>
              </a:rPr>
              <a:t> </a:t>
            </a:r>
            <a:r>
              <a:rPr lang="en-US" altLang="zh-Hans" sz="1600" dirty="0">
                <a:latin typeface="+mn-lt"/>
              </a:rPr>
              <a:t>Calls</a:t>
            </a: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endParaRPr lang="en-US" altLang="zh-Hans" sz="1600" dirty="0">
              <a:latin typeface="+mn-lt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More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face-to-face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communication</a:t>
            </a: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endParaRPr lang="en-US" altLang="zh-Hans" sz="1600" dirty="0">
              <a:latin typeface="+mn-lt"/>
              <a:cs typeface="Calibri" panose="020F0502020204030204" pitchFamily="34" charset="0"/>
            </a:endParaRPr>
          </a:p>
          <a:p>
            <a:pPr marL="173038" indent="-173038" eaLnBrk="1" hangingPunct="1">
              <a:buFont typeface="Wingdings" panose="05000000000000000000" pitchFamily="2" charset="2"/>
              <a:buChar char="§"/>
            </a:pP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New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product</a:t>
            </a:r>
            <a:r>
              <a:rPr lang="zh-Hans" altLang="en-US" sz="16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Hans" sz="1600" dirty="0">
                <a:latin typeface="+mn-lt"/>
                <a:cs typeface="Calibri" panose="020F0502020204030204" pitchFamily="34" charset="0"/>
              </a:rPr>
              <a:t>displays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0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BECB-A6ED-45A6-83DA-700C326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5" y="198385"/>
            <a:ext cx="1116454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HEALTHCARE</a:t>
            </a:r>
            <a:endParaRPr lang="id-ID" sz="3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594835" y="1125515"/>
            <a:ext cx="10515600" cy="276194"/>
          </a:xfrm>
          <a:custGeom>
            <a:avLst/>
            <a:gdLst>
              <a:gd name="connsiteX0" fmla="*/ 0 w 4885529"/>
              <a:gd name="connsiteY0" fmla="*/ 0 h 6088381"/>
              <a:gd name="connsiteX1" fmla="*/ 4885529 w 4885529"/>
              <a:gd name="connsiteY1" fmla="*/ 0 h 6088381"/>
              <a:gd name="connsiteX2" fmla="*/ 4885529 w 4885529"/>
              <a:gd name="connsiteY2" fmla="*/ 5073631 h 6088381"/>
              <a:gd name="connsiteX3" fmla="*/ 3870779 w 4885529"/>
              <a:gd name="connsiteY3" fmla="*/ 6088381 h 6088381"/>
              <a:gd name="connsiteX4" fmla="*/ 0 w 4885529"/>
              <a:gd name="connsiteY4" fmla="*/ 6088381 h 60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5529" h="6088381">
                <a:moveTo>
                  <a:pt x="0" y="0"/>
                </a:moveTo>
                <a:lnTo>
                  <a:pt x="4885529" y="0"/>
                </a:lnTo>
                <a:lnTo>
                  <a:pt x="4885529" y="5073631"/>
                </a:lnTo>
                <a:lnTo>
                  <a:pt x="3870779" y="6088381"/>
                </a:lnTo>
                <a:lnTo>
                  <a:pt x="0" y="6088381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83529"/>
                </a:solidFill>
              </a:rPr>
              <a:t>Communication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is the most important aspect of Overall Sales satisfaction.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E02FF-5A1E-2249-8B7D-392D72DB0F3D}"/>
              </a:ext>
            </a:extLst>
          </p:cNvPr>
          <p:cNvSpPr txBox="1"/>
          <p:nvPr/>
        </p:nvSpPr>
        <p:spPr>
          <a:xfrm>
            <a:off x="6241774" y="1751972"/>
            <a:ext cx="6977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b="1" dirty="0">
                <a:latin typeface="+mj-lt"/>
              </a:rPr>
              <a:t>‘Frequency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of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Service’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or</a:t>
            </a:r>
            <a:r>
              <a:rPr lang="zh-Hans" altLang="en-US" b="1" dirty="0">
                <a:latin typeface="+mj-lt"/>
              </a:rPr>
              <a:t> </a:t>
            </a:r>
            <a:endParaRPr lang="en-US" altLang="zh-Hans" b="1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b="1" dirty="0">
                <a:latin typeface="+mj-lt"/>
              </a:rPr>
              <a:t>‘</a:t>
            </a:r>
            <a:r>
              <a:rPr lang="en-US" altLang="zh-Hans" b="1" i="1" dirty="0">
                <a:latin typeface="+mj-lt"/>
              </a:rPr>
              <a:t>Satisfaction’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in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Frequency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of</a:t>
            </a:r>
            <a:r>
              <a:rPr lang="zh-Hans" altLang="en-US" b="1" dirty="0">
                <a:latin typeface="+mj-lt"/>
              </a:rPr>
              <a:t> </a:t>
            </a:r>
            <a:r>
              <a:rPr lang="en-US" altLang="zh-Hans" b="1" dirty="0">
                <a:latin typeface="+mj-lt"/>
              </a:rPr>
              <a:t>Service’?</a:t>
            </a:r>
            <a:endParaRPr lang="id-ID" b="1" dirty="0">
              <a:latin typeface="+mj-lt"/>
            </a:endParaRPr>
          </a:p>
        </p:txBody>
      </p:sp>
      <p:pic>
        <p:nvPicPr>
          <p:cNvPr id="35" name="Picture Placeholder 2">
            <a:extLst>
              <a:ext uri="{FF2B5EF4-FFF2-40B4-BE49-F238E27FC236}">
                <a16:creationId xmlns:a16="http://schemas.microsoft.com/office/drawing/2014/main" id="{28AA0914-AD1E-0E4E-B07B-C2698CDEFD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r="1120"/>
          <a:stretch>
            <a:fillRect/>
          </a:stretch>
        </p:blipFill>
        <p:spPr>
          <a:xfrm>
            <a:off x="594835" y="1845564"/>
            <a:ext cx="5328887" cy="3425882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4779387-A311-7E46-9578-B69D2798D748}"/>
              </a:ext>
            </a:extLst>
          </p:cNvPr>
          <p:cNvSpPr/>
          <p:nvPr/>
        </p:nvSpPr>
        <p:spPr>
          <a:xfrm>
            <a:off x="594835" y="5439173"/>
            <a:ext cx="8201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(+)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positive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Hans" sz="1400" dirty="0">
                <a:solidFill>
                  <a:schemeClr val="bg1">
                    <a:lumMod val="50000"/>
                  </a:schemeClr>
                </a:solidFill>
              </a:rPr>
              <a:t>service.</a:t>
            </a:r>
            <a:r>
              <a:rPr lang="zh-Hans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id-ID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0D519374-94BD-554B-83D0-8293C3FDA2CD}"/>
              </a:ext>
            </a:extLst>
          </p:cNvPr>
          <p:cNvSpPr/>
          <p:nvPr/>
        </p:nvSpPr>
        <p:spPr>
          <a:xfrm>
            <a:off x="6620256" y="2721854"/>
            <a:ext cx="4524780" cy="475360"/>
          </a:xfrm>
          <a:prstGeom prst="round2Diag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altLang="zh-Hans" b="1" dirty="0">
                <a:solidFill>
                  <a:srgbClr val="FF0000"/>
                </a:solidFill>
              </a:rPr>
              <a:t>#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of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Calls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per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month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per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machine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(+)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B83E2870-8CF5-EF4F-89FA-4C3A26F5A4CE}"/>
              </a:ext>
            </a:extLst>
          </p:cNvPr>
          <p:cNvSpPr/>
          <p:nvPr/>
        </p:nvSpPr>
        <p:spPr>
          <a:xfrm>
            <a:off x="6620256" y="3594797"/>
            <a:ext cx="4524780" cy="449876"/>
          </a:xfrm>
          <a:prstGeom prst="round2Diag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altLang="zh-Hans" b="1" dirty="0">
                <a:solidFill>
                  <a:srgbClr val="FF0000"/>
                </a:solidFill>
              </a:rPr>
              <a:t>Customer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Care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Calls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(+)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FAB5728A-10ED-EC46-9179-B95049228A19}"/>
              </a:ext>
            </a:extLst>
          </p:cNvPr>
          <p:cNvSpPr/>
          <p:nvPr/>
        </p:nvSpPr>
        <p:spPr>
          <a:xfrm>
            <a:off x="6620256" y="4454728"/>
            <a:ext cx="4524780" cy="501735"/>
          </a:xfrm>
          <a:prstGeom prst="round2Diag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altLang="zh-Hans" b="1" dirty="0">
                <a:solidFill>
                  <a:srgbClr val="FF0000"/>
                </a:solidFill>
              </a:rPr>
              <a:t>#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of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certain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types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of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machines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(+)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Red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16">
      <a:majorFont>
        <a:latin typeface="Beba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16">
      <a:majorFont>
        <a:latin typeface="Beba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Pink Purple Blue">
    <a:dk1>
      <a:sysClr val="windowText" lastClr="000000"/>
    </a:dk1>
    <a:lt1>
      <a:sysClr val="window" lastClr="FFFFFF"/>
    </a:lt1>
    <a:dk2>
      <a:srgbClr val="464646"/>
    </a:dk2>
    <a:lt2>
      <a:srgbClr val="FFFFFF"/>
    </a:lt2>
    <a:accent1>
      <a:srgbClr val="E20B88"/>
    </a:accent1>
    <a:accent2>
      <a:srgbClr val="9E278B"/>
    </a:accent2>
    <a:accent3>
      <a:srgbClr val="4A2C7B"/>
    </a:accent3>
    <a:accent4>
      <a:srgbClr val="0E55A3"/>
    </a:accent4>
    <a:accent5>
      <a:srgbClr val="1580C4"/>
    </a:accent5>
    <a:accent6>
      <a:srgbClr val="73CDF2"/>
    </a:accent6>
    <a:hlink>
      <a:srgbClr val="A05024"/>
    </a:hlink>
    <a:folHlink>
      <a:srgbClr val="FEC037"/>
    </a:folHlink>
  </a:clrScheme>
  <a:fontScheme name="Asha Font Theme">
    <a:majorFont>
      <a:latin typeface="Raleway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1446</Words>
  <Application>Microsoft Macintosh PowerPoint</Application>
  <PresentationFormat>Widescreen</PresentationFormat>
  <Paragraphs>363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Bebas</vt:lpstr>
      <vt:lpstr>Lato Regular</vt:lpstr>
      <vt:lpstr>ＭＳ Ｐゴシック</vt:lpstr>
      <vt:lpstr>open sans</vt:lpstr>
      <vt:lpstr>Raleway</vt:lpstr>
      <vt:lpstr>Roboto</vt:lpstr>
      <vt:lpstr>Arial</vt:lpstr>
      <vt:lpstr>Calibri</vt:lpstr>
      <vt:lpstr>Calibri Light</vt:lpstr>
      <vt:lpstr>Cambria Math</vt:lpstr>
      <vt:lpstr>Tahoma</vt:lpstr>
      <vt:lpstr>Wingdings</vt:lpstr>
      <vt:lpstr>1_Office Theme</vt:lpstr>
      <vt:lpstr>Office Theme</vt:lpstr>
      <vt:lpstr>PowerPoint Presentation</vt:lpstr>
      <vt:lpstr>EXECUTIVE SUMMARY</vt:lpstr>
      <vt:lpstr>ROADMAP</vt:lpstr>
      <vt:lpstr>DETECT DETRACTORS</vt:lpstr>
      <vt:lpstr>HEALTHCARE - MAJOR CONCERNS</vt:lpstr>
      <vt:lpstr>HEALTHCARE - PERFORMANCE</vt:lpstr>
      <vt:lpstr>EXPLANATORY MODEL BUILDING PROCESS</vt:lpstr>
      <vt:lpstr>HEALTHCARE</vt:lpstr>
      <vt:lpstr>HEALTHCARE</vt:lpstr>
      <vt:lpstr>HIGHER EDUCATION - MAJOR CONCERNS</vt:lpstr>
      <vt:lpstr>HIGHER EDUCATION - PERFORMANCE</vt:lpstr>
      <vt:lpstr>HIGHER EDUCATION - RECOMMENDATION</vt:lpstr>
      <vt:lpstr>K12 - MAJOR CONCERNS</vt:lpstr>
      <vt:lpstr>K12 - PERFORMANCE</vt:lpstr>
      <vt:lpstr>K12 - RECOMMENDATIONS</vt:lpstr>
      <vt:lpstr>COMMUNICATION</vt:lpstr>
      <vt:lpstr>PowerPoint Presentation</vt:lpstr>
      <vt:lpstr>APPENDIX – DETECT DETRACTORS</vt:lpstr>
      <vt:lpstr>APPENDIX - Find Important Attributes</vt:lpstr>
      <vt:lpstr>APPENDIX - HEALTHCARE</vt:lpstr>
      <vt:lpstr>APPENDIX – HIGHER EDUCATION</vt:lpstr>
      <vt:lpstr>APPENDIX - K12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LINWEI</dc:creator>
  <cp:lastModifiedBy>Zhai, Yecheng</cp:lastModifiedBy>
  <cp:revision>154</cp:revision>
  <dcterms:created xsi:type="dcterms:W3CDTF">2018-05-18T02:22:47Z</dcterms:created>
  <dcterms:modified xsi:type="dcterms:W3CDTF">2018-05-22T23:13:08Z</dcterms:modified>
</cp:coreProperties>
</file>