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5" r:id="rId4"/>
    <p:sldId id="316" r:id="rId5"/>
    <p:sldId id="317" r:id="rId6"/>
    <p:sldId id="318" r:id="rId7"/>
    <p:sldId id="28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0000"/>
    <a:srgbClr val="996600"/>
    <a:srgbClr val="99CC00"/>
    <a:srgbClr val="FFFF99"/>
    <a:srgbClr val="CC6600"/>
    <a:srgbClr val="BE0000"/>
    <a:srgbClr val="C00000"/>
    <a:srgbClr val="F5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49" d="100"/>
        <a:sy n="49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29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A5295D-4D3B-4C73-96DA-BA414B572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68A1AA-249B-47E6-B3F3-FBB44B856A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E0549-AB62-4FF6-95E2-0E70FC3E51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F71A9-101A-483E-B387-23E5C9DDE9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116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5CDDA-8F76-4BB9-9A19-359BB3083343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C580-717F-4CF8-8F0C-622988CFB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4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C157-31A4-4C6E-BD32-EDBD017348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1713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77234-CE2F-492A-A5ED-2C8A3BE71F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11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39FB4-68DD-448D-A17D-5ADA2E5F2F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605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4F5B-4522-4ADC-810C-36694724BA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03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33B52-8CED-4619-B5A0-6B4C2107EE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1871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1C5C6-0A82-4A98-88FB-9159925A05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142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19CB1-C7A1-4821-9AC4-66C3F4239C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949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A2918-8F4A-4806-80E8-2CD6C452C1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732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DAE67-CA6B-4ABB-969F-A3CE63EDC3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7167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77A5A-6872-412C-A3CA-18281E9665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855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BB352-4A5B-4FF2-9450-C24B90046F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5475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2516C88-1DBC-4A6F-B7E7-3EF051E8B715}" type="datetimeFigureOut">
              <a:rPr lang="zh-CN" altLang="en-US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312852-2C47-4B61-847E-9E599F79AD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17285" y="312612"/>
            <a:ext cx="45687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形势与政策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49" y="748098"/>
            <a:ext cx="2857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3" y="155104"/>
            <a:ext cx="837057" cy="8382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3137" y="5283544"/>
            <a:ext cx="39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A1CB2F-FD1B-4F31-92E3-F93D61C76242}"/>
              </a:ext>
            </a:extLst>
          </p:cNvPr>
          <p:cNvSpPr txBox="1"/>
          <p:nvPr/>
        </p:nvSpPr>
        <p:spPr>
          <a:xfrm>
            <a:off x="1754427" y="2518526"/>
            <a:ext cx="80287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研讨</a:t>
            </a:r>
            <a:endParaRPr lang="en-US" altLang="zh-CN" sz="5400" b="1" dirty="0">
              <a:solidFill>
                <a:srgbClr val="B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b="1" dirty="0">
              <a:solidFill>
                <a:srgbClr val="B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疫情下的澳门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9207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085" y="-6973"/>
            <a:ext cx="203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21981" r="-1935" b="8616"/>
          <a:stretch/>
        </p:blipFill>
        <p:spPr>
          <a:xfrm>
            <a:off x="9012021" y="0"/>
            <a:ext cx="3179979" cy="9207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B202F46-3EFD-4A69-9987-892A3088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" y="386151"/>
            <a:ext cx="6891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请在此处输入文字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254A58-5CBF-4195-B4BF-DB9236B237EB}"/>
              </a:ext>
            </a:extLst>
          </p:cNvPr>
          <p:cNvSpPr txBox="1"/>
          <p:nvPr/>
        </p:nvSpPr>
        <p:spPr>
          <a:xfrm>
            <a:off x="1556551" y="1768566"/>
            <a:ext cx="925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         </a:t>
            </a:r>
            <a:r>
              <a:rPr lang="zh-CN" altLang="en-US" sz="2400" b="1" dirty="0">
                <a:solidFill>
                  <a:srgbClr val="FF0000"/>
                </a:solidFill>
              </a:rPr>
              <a:t>小标题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</a:t>
            </a:r>
            <a:r>
              <a:rPr lang="zh-CN" altLang="en-US" sz="2000" dirty="0"/>
              <a:t>输入内容</a:t>
            </a:r>
          </a:p>
        </p:txBody>
      </p:sp>
    </p:spTree>
    <p:extLst>
      <p:ext uri="{BB962C8B-B14F-4D97-AF65-F5344CB8AC3E}">
        <p14:creationId xmlns:p14="http://schemas.microsoft.com/office/powerpoint/2010/main" val="126916686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9207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085" y="-6973"/>
            <a:ext cx="203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21981" r="-1935" b="8616"/>
          <a:stretch/>
        </p:blipFill>
        <p:spPr>
          <a:xfrm>
            <a:off x="9012021" y="0"/>
            <a:ext cx="3179979" cy="9207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B202F46-3EFD-4A69-9987-892A3088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" y="386151"/>
            <a:ext cx="6891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254A58-5CBF-4195-B4BF-DB9236B237EB}"/>
              </a:ext>
            </a:extLst>
          </p:cNvPr>
          <p:cNvSpPr txBox="1"/>
          <p:nvPr/>
        </p:nvSpPr>
        <p:spPr>
          <a:xfrm>
            <a:off x="3717045" y="1097505"/>
            <a:ext cx="9259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         </a:t>
            </a:r>
            <a:r>
              <a:rPr lang="zh-CN" altLang="en-US" sz="3200" b="1" dirty="0">
                <a:solidFill>
                  <a:srgbClr val="FF0000"/>
                </a:solidFill>
              </a:rPr>
              <a:t>总结经验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         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5E174-C646-4770-B2BB-01C044B0B088}"/>
              </a:ext>
            </a:extLst>
          </p:cNvPr>
          <p:cNvSpPr txBox="1"/>
          <p:nvPr/>
        </p:nvSpPr>
        <p:spPr>
          <a:xfrm>
            <a:off x="1380565" y="1636114"/>
            <a:ext cx="94308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澳门特区政府以应对灾难的办法抗疫防疫，应变及时，慎终如始，赢得不少掌声。具体来看，特区政府此次抗疫的施政经验可以总结为如下几点：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）充足的财政储备和积极的财政政策。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dirty="0"/>
              <a:t>	</a:t>
            </a:r>
            <a:r>
              <a:rPr lang="zh-CN" altLang="en-US" dirty="0"/>
              <a:t>行政长官贺一诚在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宣布赌场关闭的记者会上表示：“今年澳门肯定会是赤字预算，我们要做好心理准备，但经常说花无百日红，一定要积谷防饥，财政储备这个阶段再不用，存来干嘛？”霸气的表述，强调防疫抗疫代价“澳门承受得起”，政府在所不惜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）决策果断，应变实时，跑赢病毒。</a:t>
            </a:r>
          </a:p>
          <a:p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疫情初次突袭时，特区政府立即采取应对措施，包括取消春节庆祝活动，关闭博物馆和公园等公共场所，推迟学校开学，提倡市民戴口罩并保证口罩供应，在出入境口岸实行健康申报并测量体温等；本土病例出现时，及时关闭赌场；特区政府基于雷厉风行的决策，屡次及时阻断了疫情输入与传播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85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9207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085" y="-6973"/>
            <a:ext cx="203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21981" r="-1935" b="8616"/>
          <a:stretch/>
        </p:blipFill>
        <p:spPr>
          <a:xfrm>
            <a:off x="9012021" y="0"/>
            <a:ext cx="3179979" cy="9207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B202F46-3EFD-4A69-9987-892A3088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" y="386151"/>
            <a:ext cx="6891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5E174-C646-4770-B2BB-01C044B0B088}"/>
              </a:ext>
            </a:extLst>
          </p:cNvPr>
          <p:cNvSpPr txBox="1"/>
          <p:nvPr/>
        </p:nvSpPr>
        <p:spPr>
          <a:xfrm>
            <a:off x="1380565" y="1274077"/>
            <a:ext cx="94308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）生命优先，经济次之。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dirty="0"/>
              <a:t>	</a:t>
            </a:r>
            <a:r>
              <a:rPr lang="zh-CN" altLang="en-US" dirty="0"/>
              <a:t>澳门抗疫防疫的一个亮点是，至今仅有两宗境内感染个案。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日澳门出现第这项决策展现出特区政府的担当和魄力，视市民的生命健康高于经济利益。贺一诚在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日的记者会上表示，关闭赌场“是一个艰难的决定，但为了澳门居民的健康，必须这样做”。一及第二宗境内感染个案，澳门特区政府立即宣布次日起关闭博彩和娱乐业服务。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）具有前瞻性的公共危机应对政策。</a:t>
            </a:r>
          </a:p>
          <a:p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这次抗疫过程中澳门特区政府处处体现其决策的前瞻性与责任心。以口罩保障为例，世界各国与地区在应对疫情时几乎都遇到“口罩荒”，而澳门自始至今保障口罩的供应充足与价格稳定。澳门之所以没有出现“口罩荒”与“天价口罩”，是因为特区政府决策具有前瞻性，及时准备，不惜代价在全球超过</a:t>
            </a:r>
            <a:r>
              <a:rPr lang="en-US" altLang="zh-CN" dirty="0"/>
              <a:t>15</a:t>
            </a:r>
            <a:r>
              <a:rPr lang="zh-CN" altLang="en-US" dirty="0"/>
              <a:t>个国家和地区搜罗口罩运回澳门。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792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9207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085" y="-6973"/>
            <a:ext cx="203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21981" r="-1935" b="8616"/>
          <a:stretch/>
        </p:blipFill>
        <p:spPr>
          <a:xfrm>
            <a:off x="9012021" y="0"/>
            <a:ext cx="3179979" cy="9207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B202F46-3EFD-4A69-9987-892A3088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" y="386151"/>
            <a:ext cx="6891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5E174-C646-4770-B2BB-01C044B0B088}"/>
              </a:ext>
            </a:extLst>
          </p:cNvPr>
          <p:cNvSpPr txBox="1"/>
          <p:nvPr/>
        </p:nvSpPr>
        <p:spPr>
          <a:xfrm>
            <a:off x="1380565" y="1274077"/>
            <a:ext cx="94308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）以大局为重，“麻烦”市民，常态抗疫。</a:t>
            </a:r>
          </a:p>
          <a:p>
            <a:endParaRPr lang="en-US" altLang="zh-CN" sz="2000" b="1" dirty="0"/>
          </a:p>
          <a:p>
            <a:r>
              <a:rPr lang="en-US" altLang="zh-CN" dirty="0"/>
              <a:t>	</a:t>
            </a:r>
            <a:r>
              <a:rPr lang="zh-CN" altLang="en-US" dirty="0"/>
              <a:t>在社交管制方面，澳门特区政府多采取强制性措施，给市民生活带来许多“麻烦”。譬如，大幅缩减巴士及轻轨班次；强制停工、停学；出入公共场所和出席大型活动皆需出示健康码与核酸检测证明；亦要求海外人员入境必须要进行隔离；所有乘搭巴士和的士的乘客，必须佩戴口罩方可上车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）精准监控，联防联控，善用科技。</a:t>
            </a:r>
          </a:p>
          <a:p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澳门特区政府在防止疫情扩散方面做到严防死守，不仅精准监控入境人士，亦做到密切监测内地与外国的疫情变化，以保证应变及时。澳门特区政府善用电子化防疫技术，密切监测疫情变化，不断提升预防、救治、检测和协调的能力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3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9207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085" y="-6973"/>
            <a:ext cx="203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21981" r="-1935" b="8616"/>
          <a:stretch/>
        </p:blipFill>
        <p:spPr>
          <a:xfrm>
            <a:off x="9012021" y="0"/>
            <a:ext cx="3179979" cy="9207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B202F46-3EFD-4A69-9987-892A3088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" y="386151"/>
            <a:ext cx="6891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5E174-C646-4770-B2BB-01C044B0B088}"/>
              </a:ext>
            </a:extLst>
          </p:cNvPr>
          <p:cNvSpPr txBox="1"/>
          <p:nvPr/>
        </p:nvSpPr>
        <p:spPr>
          <a:xfrm>
            <a:off x="7001434" y="1982445"/>
            <a:ext cx="369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澳门抗疫防疫的好成绩不仅基于雄厚的经济实力，更归功于特区政府的远见、魄力与担当；不仅依靠特区政府雷厉风行的决策能力，亦归功于每一日细致严谨的行政工作。澳门防疫抗疫经验值得香港借鉴。它告诉我们，抗疫防疫不仅要着眼于本土形势，亦应加强合作，关注区域和未来，外防输入，内防反弹，对全球疫情的大势、趋势要有洞察力和预判力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32D95-D749-4678-85A4-231AA674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95" y="1916448"/>
            <a:ext cx="4979721" cy="33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5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27344" y="2796560"/>
            <a:ext cx="32624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1304925"/>
            <a:ext cx="2857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3" y="155104"/>
            <a:ext cx="837057" cy="8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96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BE0000"/>
      </a:dk2>
      <a:lt2>
        <a:srgbClr val="E7E6E6"/>
      </a:lt2>
      <a:accent1>
        <a:srgbClr val="BE0000"/>
      </a:accent1>
      <a:accent2>
        <a:srgbClr val="ED7D31"/>
      </a:accent2>
      <a:accent3>
        <a:srgbClr val="D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10307</TotalTime>
  <Pages>0</Pages>
  <Words>726</Words>
  <Characters>0</Characters>
  <Application>Microsoft Office PowerPoint</Application>
  <PresentationFormat>宽屏</PresentationFormat>
  <Lines>0</Lines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叶宏庭</cp:lastModifiedBy>
  <cp:revision>937</cp:revision>
  <dcterms:created xsi:type="dcterms:W3CDTF">2016-07-12T03:45:00Z</dcterms:created>
  <dcterms:modified xsi:type="dcterms:W3CDTF">2021-11-08T14:08:00Z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