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8" r:id="rId2"/>
  </p:sldMasterIdLst>
  <p:notesMasterIdLst>
    <p:notesMasterId r:id="rId20"/>
  </p:notesMasterIdLst>
  <p:sldIdLst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4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E4428-E2C9-42CF-8B0C-D3C46E590E8C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1E628-BBC6-496A-894C-A259270F6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699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FC0716-2227-429E-9DA1-F931F2B815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836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C70FBD-94CD-43F9-A505-EE186AAE5FF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22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C11CF0-CD43-4DD2-A215-C17ACE33DDB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784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619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3619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A1E176-41AD-4E63-9FE9-A1840E1A2E0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13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DCAFDE-2771-4A67-A60C-7CBB7E5BD6E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22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48CF5E-9686-4FC3-A50D-4F8B472A6DC1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315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C07171-1C03-4EB3-9E81-8524BEE7E52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405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92DCF-A7D7-49F2-A8AD-06D5D2B60444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517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35BD79-EFA6-41DA-A997-F43DF4297D1E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418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457200"/>
            <a:ext cx="109728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E42936-5975-45B6-87A4-F00CFD0E24D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589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06FEE0-CBC2-4C9A-BD6D-13CBA83EF31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516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619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3619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A1E176-41AD-4E63-9FE9-A1840E1A2E0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2689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52C87-7DD6-4140-886A-2C04C06F5692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50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27EEB7-0F18-4CE2-99F3-48862F7BDF60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05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52C87-7DD6-4140-886A-2C04C06F5692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1387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0FE3D9-5AB1-47C7-80DF-E44B69317F89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8044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35FA27-9ABB-4E9D-9117-84E06D07ECA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872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B582CD-9F5B-474D-8D00-B85A0D54551A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1234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E802AC-0E9B-4122-9A3A-EEE05F8FBC15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7108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20CB27-F4D8-449F-BAE5-4414B8116A6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7007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405422-9A01-4090-9A8E-038B52CCAE1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4130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DCAFDE-2771-4A67-A60C-7CBB7E5BD6E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800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48CF5E-9686-4FC3-A50D-4F8B472A6DC1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1178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C07171-1C03-4EB3-9E81-8524BEE7E52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5671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92DCF-A7D7-49F2-A8AD-06D5D2B60444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10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27EEB7-0F18-4CE2-99F3-48862F7BDF60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45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35BD79-EFA6-41DA-A997-F43DF4297D1E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1639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457200"/>
            <a:ext cx="109728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E42936-5975-45B6-87A4-F00CFD0E24D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3799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06FEE0-CBC2-4C9A-BD6D-13CBA83EF31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14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0FE3D9-5AB1-47C7-80DF-E44B69317F89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35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35FA27-9ABB-4E9D-9117-84E06D07ECA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21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B582CD-9F5B-474D-8D00-B85A0D54551A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877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E802AC-0E9B-4122-9A3A-EEE05F8FBC15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6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20CB27-F4D8-449F-BAE5-4414B8116A6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158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405422-9A01-4090-9A8E-038B52CCAE1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37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299774-3827-4747-A3F8-4E7A2AC7A35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609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77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299774-3827-4747-A3F8-4E7A2AC7A35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609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74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WordArt 2"/>
          <p:cNvSpPr>
            <a:spLocks noChangeArrowheads="1" noChangeShapeType="1" noTextEdit="1"/>
          </p:cNvSpPr>
          <p:nvPr/>
        </p:nvSpPr>
        <p:spPr bwMode="auto">
          <a:xfrm>
            <a:off x="3756025" y="1165226"/>
            <a:ext cx="4705350" cy="18907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kern="10">
                <a:ln w="12700" cap="sq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概率论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376489" y="3435351"/>
            <a:ext cx="7515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4000" b="1">
                <a:solidFill>
                  <a:srgbClr val="F2EC00"/>
                </a:solidFill>
                <a:latin typeface="Times New Roman" panose="02020603050405020304" pitchFamily="18" charset="0"/>
              </a:rPr>
              <a:t>授课教师 ：徐伟娟</a:t>
            </a:r>
          </a:p>
        </p:txBody>
      </p:sp>
    </p:spTree>
    <p:extLst>
      <p:ext uri="{BB962C8B-B14F-4D97-AF65-F5344CB8AC3E}">
        <p14:creationId xmlns:p14="http://schemas.microsoft.com/office/powerpoint/2010/main" val="100361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9D65E8EA-E039-42BF-BECA-5E15EFDFBBCE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10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981200" y="533401"/>
            <a:ext cx="8458200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）基本事件是事件的一种，一般的事件是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由若干个基本事件共同组成的，因而是样本空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间的子集，通常又称其为复合事件。</a:t>
            </a:r>
          </a:p>
        </p:txBody>
      </p:sp>
      <p:sp>
        <p:nvSpPr>
          <p:cNvPr id="1147907" name="Text Box 3"/>
          <p:cNvSpPr txBox="1">
            <a:spLocks noChangeArrowheads="1"/>
          </p:cNvSpPr>
          <p:nvPr/>
        </p:nvSpPr>
        <p:spPr bwMode="auto">
          <a:xfrm>
            <a:off x="2066925" y="3081338"/>
            <a:ext cx="8458200" cy="213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）随机事件的另一个定义：样本空间</a:t>
            </a:r>
            <a:r>
              <a:rPr kumimoji="1" lang="el-GR" altLang="zh-CN" i="1">
                <a:solidFill>
                  <a:srgbClr val="000000"/>
                </a:solidFill>
                <a:latin typeface="宋体" panose="02010600030101010101" pitchFamily="2" charset="-122"/>
              </a:rPr>
              <a:t>Ω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的某个子集。事件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发生当且仅当试验中出现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的某个基本事件。</a:t>
            </a:r>
          </a:p>
        </p:txBody>
      </p:sp>
    </p:spTree>
    <p:extLst>
      <p:ext uri="{BB962C8B-B14F-4D97-AF65-F5344CB8AC3E}">
        <p14:creationId xmlns:p14="http://schemas.microsoft.com/office/powerpoint/2010/main" val="92501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90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3FFF5EA8-1C00-45E8-9F63-60D457FFB55A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11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2057400" y="6096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三、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事件之间的关系和运算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13326" name="Group 14"/>
          <p:cNvGrpSpPr>
            <a:grpSpLocks/>
          </p:cNvGrpSpPr>
          <p:nvPr/>
        </p:nvGrpSpPr>
        <p:grpSpPr bwMode="auto">
          <a:xfrm>
            <a:off x="2135188" y="2130426"/>
            <a:ext cx="8153400" cy="1311275"/>
            <a:chOff x="385" y="1342"/>
            <a:chExt cx="5136" cy="826"/>
          </a:xfrm>
        </p:grpSpPr>
        <p:sp>
          <p:nvSpPr>
            <p:cNvPr id="16394" name="Text Box 4"/>
            <p:cNvSpPr txBox="1">
              <a:spLocks noChangeArrowheads="1"/>
            </p:cNvSpPr>
            <p:nvPr/>
          </p:nvSpPr>
          <p:spPr bwMode="auto">
            <a:xfrm>
              <a:off x="385" y="1342"/>
              <a:ext cx="5136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FF0000"/>
                  </a:solidFill>
                  <a:latin typeface="宋体" panose="02010600030101010101" pitchFamily="2" charset="-122"/>
                </a:rPr>
                <a:t>定义：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若事件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发生必导致事件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发生，则称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事件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包含事件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。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记为</a:t>
              </a:r>
              <a:r>
                <a:rPr kumimoji="1"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: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 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或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 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。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16395" name="Object 5"/>
            <p:cNvGraphicFramePr>
              <a:graphicFrameLocks noChangeAspect="1"/>
            </p:cNvGraphicFramePr>
            <p:nvPr/>
          </p:nvGraphicFramePr>
          <p:xfrm>
            <a:off x="4222" y="1918"/>
            <a:ext cx="20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Equation" r:id="rId3" imgW="295184" imgH="218927" progId="Equation.3">
                    <p:embed/>
                  </p:oleObj>
                </mc:Choice>
                <mc:Fallback>
                  <p:oleObj name="Equation" r:id="rId3" imgW="295184" imgH="218927" progId="Equation.3">
                    <p:embed/>
                    <p:pic>
                      <p:nvPicPr>
                        <p:cNvPr id="1639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2" y="1918"/>
                          <a:ext cx="20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6" name="Object 6"/>
            <p:cNvGraphicFramePr>
              <a:graphicFrameLocks noChangeAspect="1"/>
            </p:cNvGraphicFramePr>
            <p:nvPr/>
          </p:nvGraphicFramePr>
          <p:xfrm>
            <a:off x="3384" y="1918"/>
            <a:ext cx="20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Equation" r:id="rId5" imgW="314228" imgH="218927" progId="Equation.3">
                    <p:embed/>
                  </p:oleObj>
                </mc:Choice>
                <mc:Fallback>
                  <p:oleObj name="Equation" r:id="rId5" imgW="314228" imgH="218927" progId="Equation.3">
                    <p:embed/>
                    <p:pic>
                      <p:nvPicPr>
                        <p:cNvPr id="1639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4" y="1918"/>
                          <a:ext cx="20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48935" name="Rectangle 7"/>
          <p:cNvSpPr>
            <a:spLocks noChangeArrowheads="1"/>
          </p:cNvSpPr>
          <p:nvPr/>
        </p:nvSpPr>
        <p:spPr bwMode="auto">
          <a:xfrm>
            <a:off x="2057401" y="1323975"/>
            <a:ext cx="4816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）事件的包含关系</a:t>
            </a:r>
          </a:p>
        </p:txBody>
      </p:sp>
      <p:grpSp>
        <p:nvGrpSpPr>
          <p:cNvPr id="13327" name="Group 15"/>
          <p:cNvGrpSpPr>
            <a:grpSpLocks/>
          </p:cNvGrpSpPr>
          <p:nvPr/>
        </p:nvGrpSpPr>
        <p:grpSpPr bwMode="auto">
          <a:xfrm>
            <a:off x="2166938" y="3641726"/>
            <a:ext cx="8153400" cy="2043113"/>
            <a:chOff x="405" y="2294"/>
            <a:chExt cx="5136" cy="1287"/>
          </a:xfrm>
        </p:grpSpPr>
        <p:sp>
          <p:nvSpPr>
            <p:cNvPr id="16391" name="Text Box 9"/>
            <p:cNvSpPr txBox="1">
              <a:spLocks noChangeArrowheads="1"/>
            </p:cNvSpPr>
            <p:nvPr/>
          </p:nvSpPr>
          <p:spPr bwMode="auto">
            <a:xfrm>
              <a:off x="405" y="2294"/>
              <a:ext cx="5136" cy="1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FF0000"/>
                  </a:solidFill>
                  <a:latin typeface="宋体" panose="02010600030101010101" pitchFamily="2" charset="-122"/>
                </a:rPr>
                <a:t>结论：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若事件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 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且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 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，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则称事件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和事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件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相等，记为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＝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。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即：事件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、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所包含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的基本事件是一样的。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16392" name="Object 10"/>
            <p:cNvGraphicFramePr>
              <a:graphicFrameLocks noChangeAspect="1"/>
            </p:cNvGraphicFramePr>
            <p:nvPr/>
          </p:nvGraphicFramePr>
          <p:xfrm>
            <a:off x="3013" y="2395"/>
            <a:ext cx="20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Equation" r:id="rId7" imgW="295184" imgH="218927" progId="Equation.3">
                    <p:embed/>
                  </p:oleObj>
                </mc:Choice>
                <mc:Fallback>
                  <p:oleObj name="Equation" r:id="rId7" imgW="295184" imgH="218927" progId="Equation.3">
                    <p:embed/>
                    <p:pic>
                      <p:nvPicPr>
                        <p:cNvPr id="16392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3" y="2395"/>
                          <a:ext cx="20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3" name="Object 11"/>
            <p:cNvGraphicFramePr>
              <a:graphicFrameLocks noChangeAspect="1"/>
            </p:cNvGraphicFramePr>
            <p:nvPr/>
          </p:nvGraphicFramePr>
          <p:xfrm>
            <a:off x="2220" y="2409"/>
            <a:ext cx="20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Equation" r:id="rId9" imgW="314228" imgH="218927" progId="Equation.3">
                    <p:embed/>
                  </p:oleObj>
                </mc:Choice>
                <mc:Fallback>
                  <p:oleObj name="Equation" r:id="rId9" imgW="314228" imgH="218927" progId="Equation.3">
                    <p:embed/>
                    <p:pic>
                      <p:nvPicPr>
                        <p:cNvPr id="16393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0" y="2409"/>
                          <a:ext cx="20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8980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893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77D1ED5D-CE60-440B-8A5D-FD20B47FD90E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12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2171700" y="1106489"/>
            <a:ext cx="8077200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定义：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事件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至少有一个发生，称为事件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与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的和（或称为并），记为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∪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2171700" y="533400"/>
            <a:ext cx="5791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（2）事件的和</a:t>
            </a:r>
          </a:p>
        </p:txBody>
      </p:sp>
      <p:grpSp>
        <p:nvGrpSpPr>
          <p:cNvPr id="1149956" name="Group 4"/>
          <p:cNvGrpSpPr>
            <a:grpSpLocks/>
          </p:cNvGrpSpPr>
          <p:nvPr/>
        </p:nvGrpSpPr>
        <p:grpSpPr bwMode="auto">
          <a:xfrm>
            <a:off x="2171701" y="2435225"/>
            <a:ext cx="8080375" cy="1792288"/>
            <a:chOff x="408" y="1597"/>
            <a:chExt cx="5090" cy="1099"/>
          </a:xfrm>
        </p:grpSpPr>
        <p:sp>
          <p:nvSpPr>
            <p:cNvPr id="17417" name="Text Box 5"/>
            <p:cNvSpPr txBox="1">
              <a:spLocks noChangeArrowheads="1"/>
            </p:cNvSpPr>
            <p:nvPr/>
          </p:nvSpPr>
          <p:spPr bwMode="auto">
            <a:xfrm>
              <a:off x="408" y="1982"/>
              <a:ext cx="5090" cy="7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FF0000"/>
                  </a:solidFill>
                  <a:latin typeface="宋体" panose="02010600030101010101" pitchFamily="2" charset="-122"/>
                </a:rPr>
                <a:t>定义：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个事件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都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发生，称为事件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与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的交（或积），记为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∩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（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或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AB</a:t>
              </a:r>
              <a:r>
                <a:rPr kumimoji="1"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）。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7418" name="Text Box 6"/>
            <p:cNvSpPr txBox="1">
              <a:spLocks noChangeArrowheads="1"/>
            </p:cNvSpPr>
            <p:nvPr/>
          </p:nvSpPr>
          <p:spPr bwMode="auto">
            <a:xfrm>
              <a:off x="408" y="1597"/>
              <a:ext cx="2832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（3）事件的交</a:t>
              </a:r>
            </a:p>
          </p:txBody>
        </p:sp>
      </p:grpSp>
      <p:grpSp>
        <p:nvGrpSpPr>
          <p:cNvPr id="1149959" name="Group 7"/>
          <p:cNvGrpSpPr>
            <a:grpSpLocks/>
          </p:cNvGrpSpPr>
          <p:nvPr/>
        </p:nvGrpSpPr>
        <p:grpSpPr bwMode="auto">
          <a:xfrm>
            <a:off x="2192338" y="4378327"/>
            <a:ext cx="8316912" cy="1865313"/>
            <a:chOff x="390" y="2856"/>
            <a:chExt cx="5239" cy="1175"/>
          </a:xfrm>
        </p:grpSpPr>
        <p:sp>
          <p:nvSpPr>
            <p:cNvPr id="17415" name="Text Box 8"/>
            <p:cNvSpPr txBox="1">
              <a:spLocks noChangeArrowheads="1"/>
            </p:cNvSpPr>
            <p:nvPr/>
          </p:nvSpPr>
          <p:spPr bwMode="auto">
            <a:xfrm>
              <a:off x="390" y="3166"/>
              <a:ext cx="5239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FF0000"/>
                  </a:solidFill>
                  <a:latin typeface="宋体" panose="02010600030101010101" pitchFamily="2" charset="-122"/>
                </a:rPr>
                <a:t>定义：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“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事件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发生而事件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不发生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”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也是一个事件，称为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与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的差。记为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>
                  <a:solidFill>
                    <a:srgbClr val="000000"/>
                  </a:solidFill>
                  <a:latin typeface="宋体" panose="02010600030101010101" pitchFamily="2" charset="-122"/>
                </a:rPr>
                <a:t>-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。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7416" name="Text Box 9"/>
            <p:cNvSpPr txBox="1">
              <a:spLocks noChangeArrowheads="1"/>
            </p:cNvSpPr>
            <p:nvPr/>
          </p:nvSpPr>
          <p:spPr bwMode="auto">
            <a:xfrm>
              <a:off x="408" y="2856"/>
              <a:ext cx="18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（4）事件的差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649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7639646D-2B80-4A6C-BE40-FB7DECB66450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13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150978" name="Text Box 2"/>
          <p:cNvSpPr txBox="1">
            <a:spLocks noChangeArrowheads="1"/>
          </p:cNvSpPr>
          <p:nvPr/>
        </p:nvSpPr>
        <p:spPr bwMode="auto">
          <a:xfrm>
            <a:off x="2095500" y="1331913"/>
            <a:ext cx="8326438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定义：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在一次试验中，若事件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不能同时发生，即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AB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Ф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，则称事件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是互不相容的事件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1150979" name="Text Box 3"/>
          <p:cNvSpPr txBox="1">
            <a:spLocks noChangeArrowheads="1"/>
          </p:cNvSpPr>
          <p:nvPr/>
        </p:nvSpPr>
        <p:spPr bwMode="auto">
          <a:xfrm>
            <a:off x="2117725" y="3448051"/>
            <a:ext cx="8218488" cy="2456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结论：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从基本事件说，互不相容事件就是没有公有的基本事件。显然，在一次试验中，两个基本事件不能同时发生，所以任何两个基本事件都是互不相容事件。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2171700" y="533400"/>
            <a:ext cx="510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（5）事件的互不相容性</a:t>
            </a:r>
          </a:p>
        </p:txBody>
      </p:sp>
    </p:spTree>
    <p:extLst>
      <p:ext uri="{BB962C8B-B14F-4D97-AF65-F5344CB8AC3E}">
        <p14:creationId xmlns:p14="http://schemas.microsoft.com/office/powerpoint/2010/main" val="322913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0978" grpId="0"/>
      <p:bldP spid="115097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FF2466E0-48F0-41B3-A346-C227372C7819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14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152002" name="Group 2"/>
          <p:cNvGrpSpPr>
            <a:grpSpLocks/>
          </p:cNvGrpSpPr>
          <p:nvPr/>
        </p:nvGrpSpPr>
        <p:grpSpPr bwMode="auto">
          <a:xfrm>
            <a:off x="2052639" y="1314451"/>
            <a:ext cx="8239125" cy="2012951"/>
            <a:chOff x="312" y="835"/>
            <a:chExt cx="5190" cy="1268"/>
          </a:xfrm>
        </p:grpSpPr>
        <p:sp>
          <p:nvSpPr>
            <p:cNvPr id="19466" name="Text Box 3"/>
            <p:cNvSpPr txBox="1">
              <a:spLocks noChangeArrowheads="1"/>
            </p:cNvSpPr>
            <p:nvPr/>
          </p:nvSpPr>
          <p:spPr bwMode="auto">
            <a:xfrm>
              <a:off x="312" y="835"/>
              <a:ext cx="5190" cy="1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定义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：若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∪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＝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Ω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AB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＝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Ф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则称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、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为相互对立的事件（简称互逆），事件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的逆事件又可记为     。</a:t>
              </a:r>
            </a:p>
          </p:txBody>
        </p:sp>
        <p:graphicFrame>
          <p:nvGraphicFramePr>
            <p:cNvPr id="19467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1405" y="1668"/>
            <a:ext cx="264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" name="Equation" r:id="rId3" imgW="133309" imgH="180766" progId="Equation.3">
                    <p:embed/>
                  </p:oleObj>
                </mc:Choice>
                <mc:Fallback>
                  <p:oleObj name="Equation" r:id="rId3" imgW="133309" imgH="180766" progId="Equation.3">
                    <p:embed/>
                    <p:pic>
                      <p:nvPicPr>
                        <p:cNvPr id="19467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5" y="1668"/>
                          <a:ext cx="264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52011" name="Group 11"/>
          <p:cNvGrpSpPr>
            <a:grpSpLocks/>
          </p:cNvGrpSpPr>
          <p:nvPr/>
        </p:nvGrpSpPr>
        <p:grpSpPr bwMode="auto">
          <a:xfrm>
            <a:off x="2008189" y="3513139"/>
            <a:ext cx="8034337" cy="1311275"/>
            <a:chOff x="354" y="2248"/>
            <a:chExt cx="5061" cy="826"/>
          </a:xfrm>
        </p:grpSpPr>
        <p:sp>
          <p:nvSpPr>
            <p:cNvPr id="19462" name="Text Box 6"/>
            <p:cNvSpPr txBox="1">
              <a:spLocks noChangeArrowheads="1"/>
            </p:cNvSpPr>
            <p:nvPr/>
          </p:nvSpPr>
          <p:spPr bwMode="auto">
            <a:xfrm>
              <a:off x="354" y="2248"/>
              <a:ext cx="5061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FF0000"/>
                  </a:solidFill>
                  <a:latin typeface="宋体" panose="02010600030101010101" pitchFamily="2" charset="-122"/>
                </a:rPr>
                <a:t>结论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：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、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互逆       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、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互不相容；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     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、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互不相容    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、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互逆。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9463" name="AutoShape 7"/>
            <p:cNvSpPr>
              <a:spLocks noChangeArrowheads="1"/>
            </p:cNvSpPr>
            <p:nvPr/>
          </p:nvSpPr>
          <p:spPr bwMode="auto">
            <a:xfrm>
              <a:off x="2582" y="2392"/>
              <a:ext cx="522" cy="96"/>
            </a:xfrm>
            <a:prstGeom prst="rightArrow">
              <a:avLst>
                <a:gd name="adj1" fmla="val 50000"/>
                <a:gd name="adj2" fmla="val 135938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9464" name="AutoShape 8"/>
            <p:cNvSpPr>
              <a:spLocks noChangeArrowheads="1"/>
            </p:cNvSpPr>
            <p:nvPr/>
          </p:nvSpPr>
          <p:spPr bwMode="auto">
            <a:xfrm>
              <a:off x="2859" y="2872"/>
              <a:ext cx="522" cy="96"/>
            </a:xfrm>
            <a:prstGeom prst="rightArrow">
              <a:avLst>
                <a:gd name="adj1" fmla="val 50000"/>
                <a:gd name="adj2" fmla="val 135938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9465" name="Line 9"/>
            <p:cNvSpPr>
              <a:spLocks noChangeShapeType="1"/>
            </p:cNvSpPr>
            <p:nvPr/>
          </p:nvSpPr>
          <p:spPr bwMode="auto">
            <a:xfrm flipH="1">
              <a:off x="2943" y="2817"/>
              <a:ext cx="260" cy="192"/>
            </a:xfrm>
            <a:prstGeom prst="line">
              <a:avLst/>
            </a:prstGeom>
            <a:noFill/>
            <a:ln w="3492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461" name="Text Box 10"/>
          <p:cNvSpPr txBox="1">
            <a:spLocks noChangeArrowheads="1"/>
          </p:cNvSpPr>
          <p:nvPr/>
        </p:nvSpPr>
        <p:spPr bwMode="auto">
          <a:xfrm>
            <a:off x="2133600" y="533400"/>
            <a:ext cx="457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（6）逆事件</a:t>
            </a:r>
          </a:p>
        </p:txBody>
      </p:sp>
    </p:spTree>
    <p:extLst>
      <p:ext uri="{BB962C8B-B14F-4D97-AF65-F5344CB8AC3E}">
        <p14:creationId xmlns:p14="http://schemas.microsoft.com/office/powerpoint/2010/main" val="18307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C4437C3F-A998-4128-8EC0-DB48E04AC966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15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153026" name="Text Box 2"/>
          <p:cNvSpPr txBox="1">
            <a:spLocks noChangeArrowheads="1"/>
          </p:cNvSpPr>
          <p:nvPr/>
        </p:nvSpPr>
        <p:spPr bwMode="auto">
          <a:xfrm>
            <a:off x="2043113" y="1149350"/>
            <a:ext cx="7467600" cy="350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交换律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∪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∪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AB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BA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结合律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∪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)∪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∪(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∪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)，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               (AB)C＝A(BC)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分配律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AB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)∪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＝(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∪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)·(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∪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 ，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∪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＝(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AC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)∪(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BC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2106613" y="457200"/>
            <a:ext cx="457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（7）事件的运算规律</a:t>
            </a:r>
          </a:p>
        </p:txBody>
      </p:sp>
      <p:grpSp>
        <p:nvGrpSpPr>
          <p:cNvPr id="1153028" name="Group 4"/>
          <p:cNvGrpSpPr>
            <a:grpSpLocks/>
          </p:cNvGrpSpPr>
          <p:nvPr/>
        </p:nvGrpSpPr>
        <p:grpSpPr bwMode="auto">
          <a:xfrm>
            <a:off x="1947863" y="4781551"/>
            <a:ext cx="5149850" cy="1325563"/>
            <a:chOff x="768" y="3043"/>
            <a:chExt cx="3120" cy="835"/>
          </a:xfrm>
        </p:grpSpPr>
        <p:graphicFrame>
          <p:nvGraphicFramePr>
            <p:cNvPr id="20486" name="Object 5"/>
            <p:cNvGraphicFramePr>
              <a:graphicFrameLocks noChangeAspect="1"/>
            </p:cNvGraphicFramePr>
            <p:nvPr/>
          </p:nvGraphicFramePr>
          <p:xfrm>
            <a:off x="2400" y="3072"/>
            <a:ext cx="1488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" name="Equation" r:id="rId3" imgW="905098" imgH="180766" progId="Equation.3">
                    <p:embed/>
                  </p:oleObj>
                </mc:Choice>
                <mc:Fallback>
                  <p:oleObj name="Equation" r:id="rId3" imgW="905098" imgH="180766" progId="Equation.3">
                    <p:embed/>
                    <p:pic>
                      <p:nvPicPr>
                        <p:cNvPr id="2048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3072"/>
                          <a:ext cx="1488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7" name="Object 6"/>
            <p:cNvGraphicFramePr>
              <a:graphicFrameLocks noChangeAspect="1"/>
            </p:cNvGraphicFramePr>
            <p:nvPr/>
          </p:nvGraphicFramePr>
          <p:xfrm>
            <a:off x="2400" y="3552"/>
            <a:ext cx="1488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" name="Equation" r:id="rId5" imgW="905098" imgH="180766" progId="Equation.3">
                    <p:embed/>
                  </p:oleObj>
                </mc:Choice>
                <mc:Fallback>
                  <p:oleObj name="Equation" r:id="rId5" imgW="905098" imgH="180766" progId="Equation.3">
                    <p:embed/>
                    <p:pic>
                      <p:nvPicPr>
                        <p:cNvPr id="2048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3552"/>
                          <a:ext cx="1488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8" name="Text Box 7"/>
            <p:cNvSpPr txBox="1">
              <a:spLocks noChangeArrowheads="1"/>
            </p:cNvSpPr>
            <p:nvPr/>
          </p:nvSpPr>
          <p:spPr bwMode="auto">
            <a:xfrm>
              <a:off x="768" y="3043"/>
              <a:ext cx="16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FF0000"/>
                  </a:solidFill>
                  <a:latin typeface="宋体" panose="02010600030101010101" pitchFamily="2" charset="-122"/>
                </a:rPr>
                <a:t>德摩根公式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698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302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A523CB03-9074-4362-B93C-2354166ED425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16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176464" y="498475"/>
            <a:ext cx="8491537" cy="277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例1、在一个口袋里装有红、黄、白三种球，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每种球都不止一个，一次任取两个球，观察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它们的颜色。设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＝{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两个同色球}，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＝{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至少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一个红色球}，问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∪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由哪些基本事件组成？</a:t>
            </a:r>
          </a:p>
        </p:txBody>
      </p:sp>
      <p:sp>
        <p:nvSpPr>
          <p:cNvPr id="1154051" name="Text Box 3"/>
          <p:cNvSpPr txBox="1">
            <a:spLocks noChangeArrowheads="1"/>
          </p:cNvSpPr>
          <p:nvPr/>
        </p:nvSpPr>
        <p:spPr bwMode="auto">
          <a:xfrm>
            <a:off x="2305050" y="3486150"/>
            <a:ext cx="7315200" cy="277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例2、设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为三个事件，试将下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列事件用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表示出来。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（1）三个事件都发生；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（2）三个事件都不发生；  </a:t>
            </a:r>
          </a:p>
        </p:txBody>
      </p:sp>
    </p:spTree>
    <p:extLst>
      <p:ext uri="{BB962C8B-B14F-4D97-AF65-F5344CB8AC3E}">
        <p14:creationId xmlns:p14="http://schemas.microsoft.com/office/powerpoint/2010/main" val="40342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405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5A2FB95A-9CAA-41F2-814B-A1FB2BC8B125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17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2344739" y="641351"/>
            <a:ext cx="7653337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（3）三个事件至少有一个发生；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（4）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发生，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不发生；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（5）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都发生，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不发生；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（6）三个事件中至少有两个发生；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（7）不多于一个事件发生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；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（8）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不多于两个事件发生。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275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8770F510-8DD3-48A4-8E5C-9F14256FD4EE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>
                <a:solidFill>
                  <a:schemeClr val="bg2"/>
                </a:solidFill>
              </a:rPr>
              <a:t>第一章  随机事件及概率</a:t>
            </a:r>
            <a:r>
              <a:rPr lang="zh-CN" altLang="en-US"/>
              <a:t> </a:t>
            </a:r>
          </a:p>
        </p:txBody>
      </p:sp>
      <p:sp>
        <p:nvSpPr>
          <p:cNvPr id="113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随机事件</a:t>
            </a:r>
          </a:p>
          <a:p>
            <a:pPr eaLnBrk="1" hangingPunct="1"/>
            <a:r>
              <a:rPr lang="zh-CN" altLang="en-US" b="1"/>
              <a:t>随机事件的概率</a:t>
            </a:r>
          </a:p>
          <a:p>
            <a:pPr eaLnBrk="1" hangingPunct="1"/>
            <a:r>
              <a:rPr lang="zh-CN" altLang="en-US" b="1"/>
              <a:t>古典概率模型（等可能概率模型）</a:t>
            </a:r>
          </a:p>
          <a:p>
            <a:pPr eaLnBrk="1" hangingPunct="1"/>
            <a:r>
              <a:rPr lang="zh-CN" altLang="en-US" b="1"/>
              <a:t>条件概率</a:t>
            </a:r>
          </a:p>
          <a:p>
            <a:pPr eaLnBrk="1" hangingPunct="1"/>
            <a:r>
              <a:rPr lang="zh-CN" altLang="en-US" b="1"/>
              <a:t>随机事件的独立性</a:t>
            </a:r>
          </a:p>
        </p:txBody>
      </p:sp>
    </p:spTree>
    <p:extLst>
      <p:ext uri="{BB962C8B-B14F-4D97-AF65-F5344CB8AC3E}">
        <p14:creationId xmlns:p14="http://schemas.microsoft.com/office/powerpoint/2010/main" val="298586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97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BC2ADBD5-D0CA-41D9-B7A0-453677C9BCCB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140738" name="Text Box 2"/>
          <p:cNvSpPr txBox="1">
            <a:spLocks noChangeArrowheads="1"/>
          </p:cNvSpPr>
          <p:nvPr/>
        </p:nvSpPr>
        <p:spPr bwMode="auto">
          <a:xfrm>
            <a:off x="1947864" y="744539"/>
            <a:ext cx="29352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§1.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1  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随机事件</a:t>
            </a:r>
          </a:p>
        </p:txBody>
      </p:sp>
      <p:sp>
        <p:nvSpPr>
          <p:cNvPr id="1140739" name="Text Box 3"/>
          <p:cNvSpPr txBox="1">
            <a:spLocks noChangeArrowheads="1"/>
          </p:cNvSpPr>
          <p:nvPr/>
        </p:nvSpPr>
        <p:spPr bwMode="auto">
          <a:xfrm>
            <a:off x="2071688" y="1646239"/>
            <a:ext cx="3200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一、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随机试验</a:t>
            </a:r>
          </a:p>
        </p:txBody>
      </p:sp>
      <p:sp>
        <p:nvSpPr>
          <p:cNvPr id="1140740" name="Text Box 4"/>
          <p:cNvSpPr txBox="1">
            <a:spLocks noChangeArrowheads="1"/>
          </p:cNvSpPr>
          <p:nvPr/>
        </p:nvSpPr>
        <p:spPr bwMode="auto">
          <a:xfrm>
            <a:off x="2028825" y="2636839"/>
            <a:ext cx="8382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随机现象：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在一定条件下，事先不能断言会出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现哪种结果，这种现象称为随机现象。 </a:t>
            </a:r>
          </a:p>
        </p:txBody>
      </p:sp>
      <p:sp>
        <p:nvSpPr>
          <p:cNvPr id="1140741" name="Text Box 5"/>
          <p:cNvSpPr txBox="1">
            <a:spLocks noChangeArrowheads="1"/>
          </p:cNvSpPr>
          <p:nvPr/>
        </p:nvSpPr>
        <p:spPr bwMode="auto">
          <a:xfrm>
            <a:off x="1957388" y="4211639"/>
            <a:ext cx="8382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例：抛一枚硬币，观察出现正面或反面的情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况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255768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0738" grpId="0" autoUpdateAnimBg="0"/>
      <p:bldP spid="1140739" grpId="0" autoUpdateAnimBg="0"/>
      <p:bldP spid="1140740" grpId="0" autoUpdateAnimBg="0"/>
      <p:bldP spid="114074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E5A4F747-7935-4F4E-B51E-30C248E50C8B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4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141762" name="Text Box 2"/>
          <p:cNvSpPr txBox="1">
            <a:spLocks noChangeArrowheads="1"/>
          </p:cNvSpPr>
          <p:nvPr/>
        </p:nvSpPr>
        <p:spPr bwMode="auto">
          <a:xfrm>
            <a:off x="2057400" y="4297364"/>
            <a:ext cx="8229600" cy="1224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（3）试验中一切可能出现的结果可以预先知</a:t>
            </a: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道。－－</a:t>
            </a:r>
            <a:r>
              <a:rPr kumimoji="1" lang="zh-CN" altLang="en-US" b="1">
                <a:solidFill>
                  <a:srgbClr val="00007D"/>
                </a:solidFill>
                <a:latin typeface="Times New Roman" panose="02020603050405020304" pitchFamily="18" charset="0"/>
              </a:rPr>
              <a:t>必然性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zh-CN" altLang="en-US" b="1">
                <a:solidFill>
                  <a:srgbClr val="00007D"/>
                </a:solidFill>
                <a:latin typeface="Times New Roman" panose="02020603050405020304" pitchFamily="18" charset="0"/>
              </a:rPr>
              <a:t>统计规律性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2133600" y="381000"/>
            <a:ext cx="7920038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观察一定综合条件的实现称为试验。</a:t>
            </a:r>
          </a:p>
        </p:txBody>
      </p:sp>
      <p:sp>
        <p:nvSpPr>
          <p:cNvPr id="1141764" name="Text Box 4"/>
          <p:cNvSpPr txBox="1">
            <a:spLocks noChangeArrowheads="1"/>
          </p:cNvSpPr>
          <p:nvPr/>
        </p:nvSpPr>
        <p:spPr bwMode="auto">
          <a:xfrm>
            <a:off x="2057400" y="176530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（1）在相同条件下，可以进行大量次重复试验。――</a:t>
            </a:r>
            <a:r>
              <a:rPr kumimoji="1" lang="zh-CN" altLang="en-US" b="1">
                <a:solidFill>
                  <a:srgbClr val="00007D"/>
                </a:solidFill>
                <a:latin typeface="Times New Roman" panose="02020603050405020304" pitchFamily="18" charset="0"/>
              </a:rPr>
              <a:t>可重复性</a:t>
            </a:r>
          </a:p>
        </p:txBody>
      </p:sp>
      <p:sp>
        <p:nvSpPr>
          <p:cNvPr id="1141765" name="Text Box 5"/>
          <p:cNvSpPr txBox="1">
            <a:spLocks noChangeArrowheads="1"/>
          </p:cNvSpPr>
          <p:nvPr/>
        </p:nvSpPr>
        <p:spPr bwMode="auto">
          <a:xfrm>
            <a:off x="2057400" y="2906714"/>
            <a:ext cx="8153400" cy="1224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（2）每次试验中可以出现不同的结果，而不</a:t>
            </a: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能预先知道发生哪种结果。――</a:t>
            </a:r>
            <a:r>
              <a:rPr kumimoji="1" lang="zh-CN" altLang="en-US" b="1">
                <a:solidFill>
                  <a:srgbClr val="00007D"/>
                </a:solidFill>
                <a:latin typeface="Times New Roman" panose="02020603050405020304" pitchFamily="18" charset="0"/>
              </a:rPr>
              <a:t>偶然性</a:t>
            </a: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1766" name="Rectangle 6"/>
          <p:cNvSpPr>
            <a:spLocks noChangeArrowheads="1"/>
          </p:cNvSpPr>
          <p:nvPr/>
        </p:nvSpPr>
        <p:spPr bwMode="auto">
          <a:xfrm>
            <a:off x="2286001" y="5675314"/>
            <a:ext cx="56562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3300"/>
                </a:solidFill>
                <a:latin typeface="宋体" panose="02010600030101010101" pitchFamily="2" charset="-122"/>
              </a:rPr>
              <a:t>随机试验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一般用字母</a:t>
            </a:r>
            <a:r>
              <a:rPr kumimoji="1" lang="en-US" altLang="zh-CN" i="1">
                <a:solidFill>
                  <a:srgbClr val="FF3300"/>
                </a:solidFill>
                <a:latin typeface="Times New Roman" panose="02020603050405020304" pitchFamily="18" charset="0"/>
              </a:rPr>
              <a:t>E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表示。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2174875" y="1025526"/>
            <a:ext cx="7988300" cy="952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</a:rPr>
              <a:t>试验如果满足以下性质就称为</a:t>
            </a:r>
            <a:r>
              <a:rPr kumimoji="1" lang="zh-CN" altLang="en-US" b="1">
                <a:solidFill>
                  <a:srgbClr val="FF0000"/>
                </a:solidFill>
              </a:rPr>
              <a:t>随机试验</a:t>
            </a:r>
            <a:r>
              <a:rPr kumimoji="1" lang="zh-CN" altLang="en-US" b="1">
                <a:solidFill>
                  <a:srgbClr val="000000"/>
                </a:solidFill>
              </a:rPr>
              <a:t>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01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1762" grpId="0" autoUpdateAnimBg="0"/>
      <p:bldP spid="1141764" grpId="0" autoUpdateAnimBg="0"/>
      <p:bldP spid="1141765" grpId="0" autoUpdateAnimBg="0"/>
      <p:bldP spid="1141766" grpId="0" autoUpdateAnimBg="0"/>
      <p:bldP spid="61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477DD349-38EE-4DC5-9092-10B773D76F0A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5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917700" y="558800"/>
            <a:ext cx="8432800" cy="2446338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/>
              <a:t>例</a:t>
            </a:r>
            <a:r>
              <a:rPr lang="en-US" altLang="zh-CN" dirty="0">
                <a:latin typeface="+mn-ea"/>
              </a:rPr>
              <a:t>1</a:t>
            </a:r>
            <a:r>
              <a:rPr lang="en-US" altLang="zh-CN" b="1" dirty="0">
                <a:latin typeface="+mn-ea"/>
              </a:rPr>
              <a:t> </a:t>
            </a:r>
            <a:r>
              <a:rPr lang="en-US" altLang="zh-CN" b="1" dirty="0"/>
              <a:t> 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b="1" dirty="0"/>
              <a:t>：掷一枚硬币，观察其正面（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zh-CN" altLang="en-US" b="1" dirty="0"/>
              <a:t>）和反面（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zh-CN" altLang="en-US" b="1" dirty="0"/>
              <a:t>）出现的情况。试验的条件是掷一枚硬币，条件实现（一枚硬币掷出）就完成一次试验。</a:t>
            </a:r>
          </a:p>
        </p:txBody>
      </p:sp>
      <p:sp>
        <p:nvSpPr>
          <p:cNvPr id="1142787" name="Text Box 3"/>
          <p:cNvSpPr txBox="1">
            <a:spLocks noChangeArrowheads="1"/>
          </p:cNvSpPr>
          <p:nvPr/>
        </p:nvSpPr>
        <p:spPr bwMode="auto">
          <a:xfrm>
            <a:off x="1874839" y="3350406"/>
            <a:ext cx="8582025" cy="250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Aft>
                <a:spcPct val="0"/>
              </a:spcAft>
              <a:buClr>
                <a:srgbClr val="00007D"/>
              </a:buClr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例</a:t>
            </a:r>
            <a:r>
              <a:rPr lang="en-US" altLang="zh-CN" dirty="0">
                <a:solidFill>
                  <a:srgbClr val="000000"/>
                </a:solidFill>
                <a:latin typeface="宋体"/>
                <a:ea typeface="宋体"/>
              </a:rPr>
              <a:t>2  </a:t>
            </a:r>
            <a:r>
              <a:rPr lang="en-US" altLang="zh-CN" b="1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000000"/>
                </a:solidFill>
              </a:rPr>
              <a:t>：将一枚硬币掷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000000"/>
                </a:solidFill>
              </a:rPr>
              <a:t>次，观察正、反面出现的情况。试验的条件就是把硬币掷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000000"/>
                </a:solidFill>
              </a:rPr>
              <a:t>次，条件实现（硬币掷了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000000"/>
                </a:solidFill>
              </a:rPr>
              <a:t>次）就完成一次试验。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25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27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B295686B-6668-4FD1-B10C-464172A60348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6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581151" y="614364"/>
            <a:ext cx="8778875" cy="2617787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dirty="0"/>
              <a:t>例</a:t>
            </a:r>
            <a:r>
              <a:rPr lang="en-US" altLang="zh-CN" dirty="0">
                <a:latin typeface="+mj-ea"/>
                <a:ea typeface="+mj-ea"/>
              </a:rPr>
              <a:t>3</a:t>
            </a:r>
            <a:r>
              <a:rPr lang="en-US" altLang="zh-CN" b="1" dirty="0"/>
              <a:t> 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zh-CN" altLang="en-US" b="1" dirty="0"/>
              <a:t>：从含有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b="1" dirty="0"/>
              <a:t>个黑球         和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b="1" dirty="0"/>
              <a:t>个白球                       的盒子中任意的取出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b="1" dirty="0"/>
              <a:t>个球，观察取出的球；条件实现（从</a:t>
            </a:r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zh-CN" altLang="en-US" b="1" dirty="0"/>
              <a:t>个球中取出</a:t>
            </a:r>
            <a:r>
              <a:rPr lang="en-US" altLang="zh-CN" dirty="0">
                <a:latin typeface="Times New Roman" panose="02020603050405020304" pitchFamily="18" charset="0"/>
                <a:ea typeface="宋体-方正超大字符集" pitchFamily="65" charset="-122"/>
              </a:rPr>
              <a:t>3</a:t>
            </a:r>
            <a:r>
              <a:rPr lang="zh-CN" altLang="en-US" b="1" dirty="0"/>
              <a:t>个）就完成试验。</a:t>
            </a:r>
          </a:p>
        </p:txBody>
      </p:sp>
      <p:graphicFrame>
        <p:nvGraphicFramePr>
          <p:cNvPr id="11268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037263" y="755650"/>
          <a:ext cx="9779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323750" imgH="209387" progId="Equation.DSMT4">
                  <p:embed/>
                </p:oleObj>
              </mc:Choice>
              <mc:Fallback>
                <p:oleObj name="Equation" r:id="rId3" imgW="323750" imgH="209387" progId="Equation.DSMT4">
                  <p:embed/>
                  <p:pic>
                    <p:nvPicPr>
                      <p:cNvPr id="11268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7263" y="755650"/>
                        <a:ext cx="9779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8931275" y="785813"/>
          <a:ext cx="12763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476103" imgH="209387" progId="Equation.DSMT4">
                  <p:embed/>
                </p:oleObj>
              </mc:Choice>
              <mc:Fallback>
                <p:oleObj name="Equation" r:id="rId5" imgW="476103" imgH="209387" progId="Equation.DSMT4">
                  <p:embed/>
                  <p:pic>
                    <p:nvPicPr>
                      <p:cNvPr id="11269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1275" y="785813"/>
                        <a:ext cx="12763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3813" name="Text Box 5"/>
          <p:cNvSpPr txBox="1">
            <a:spLocks noChangeArrowheads="1"/>
          </p:cNvSpPr>
          <p:nvPr/>
        </p:nvSpPr>
        <p:spPr bwMode="auto">
          <a:xfrm>
            <a:off x="1619251" y="3284539"/>
            <a:ext cx="8310563" cy="216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dirty="0">
                <a:solidFill>
                  <a:srgbClr val="000000"/>
                </a:solidFill>
                <a:latin typeface="宋体"/>
                <a:ea typeface="宋体"/>
              </a:rPr>
              <a:t>4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：把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个球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任意的放入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个盒子中（每个盒子可以放任意多个球），观察球在盒子中的放法。</a:t>
            </a:r>
          </a:p>
        </p:txBody>
      </p:sp>
    </p:spTree>
    <p:extLst>
      <p:ext uri="{BB962C8B-B14F-4D97-AF65-F5344CB8AC3E}">
        <p14:creationId xmlns:p14="http://schemas.microsoft.com/office/powerpoint/2010/main" val="53295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38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83557C99-2341-4532-9531-08392E1E5978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7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05013" y="1025526"/>
            <a:ext cx="8229600" cy="192881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dirty="0"/>
              <a:t>例</a:t>
            </a:r>
            <a:r>
              <a:rPr lang="en-US" altLang="zh-CN" dirty="0">
                <a:latin typeface="+mj-ea"/>
                <a:ea typeface="+mj-ea"/>
              </a:rPr>
              <a:t>5  </a:t>
            </a:r>
            <a:r>
              <a:rPr lang="en-US" altLang="zh-CN" b="1" dirty="0"/>
              <a:t> 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zh-CN" altLang="en-US" b="1" dirty="0"/>
              <a:t>：记录某网站在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b="1" dirty="0"/>
              <a:t>分钟内的点击次数。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b="1" dirty="0"/>
          </a:p>
        </p:txBody>
      </p:sp>
      <p:sp>
        <p:nvSpPr>
          <p:cNvPr id="1144835" name="Text Box 3"/>
          <p:cNvSpPr txBox="1">
            <a:spLocks noChangeArrowheads="1"/>
          </p:cNvSpPr>
          <p:nvPr/>
        </p:nvSpPr>
        <p:spPr bwMode="auto">
          <a:xfrm>
            <a:off x="1903414" y="3487738"/>
            <a:ext cx="8355137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485" tIns="41742" rIns="83485" bIns="4174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例</a:t>
            </a:r>
            <a:r>
              <a:rPr lang="en-US" altLang="zh-CN" dirty="0">
                <a:solidFill>
                  <a:srgbClr val="000000"/>
                </a:solidFill>
                <a:latin typeface="宋体"/>
                <a:ea typeface="宋体"/>
              </a:rPr>
              <a:t>6 </a:t>
            </a:r>
            <a:r>
              <a:rPr lang="en-US" altLang="zh-CN" b="1" dirty="0">
                <a:solidFill>
                  <a:srgbClr val="000000"/>
                </a:solidFill>
              </a:rPr>
              <a:t>  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b="1" dirty="0">
                <a:solidFill>
                  <a:srgbClr val="000000"/>
                </a:solidFill>
              </a:rPr>
              <a:t>：观察某厂生产的灯泡的使用寿命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b="1" dirty="0">
                <a:solidFill>
                  <a:srgbClr val="00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804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48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0E5C50B9-527D-446B-81AB-24B4D0AC747E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8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145858" name="Text Box 2"/>
          <p:cNvSpPr txBox="1">
            <a:spLocks noChangeArrowheads="1"/>
          </p:cNvSpPr>
          <p:nvPr/>
        </p:nvSpPr>
        <p:spPr bwMode="auto">
          <a:xfrm>
            <a:off x="2101850" y="4287839"/>
            <a:ext cx="8305800" cy="201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随机事件：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样本空间</a:t>
            </a:r>
            <a:r>
              <a:rPr kumimoji="1" lang="en-US" altLang="zh-CN" i="1" dirty="0">
                <a:solidFill>
                  <a:srgbClr val="000000"/>
                </a:solidFill>
              </a:rPr>
              <a:t>Ω</a:t>
            </a:r>
            <a:r>
              <a:rPr kumimoji="1" lang="zh-CN" altLang="en-US" b="1" dirty="0">
                <a:solidFill>
                  <a:srgbClr val="000000"/>
                </a:solidFill>
              </a:rPr>
              <a:t>的某个子集称为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随机事件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（简称事件），通常用字母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…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表示。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145859" name="Text Box 3"/>
          <p:cNvSpPr txBox="1">
            <a:spLocks noChangeArrowheads="1"/>
          </p:cNvSpPr>
          <p:nvPr/>
        </p:nvSpPr>
        <p:spPr bwMode="auto">
          <a:xfrm>
            <a:off x="2103438" y="2798764"/>
            <a:ext cx="8305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基本事件：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试验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的每一可能的结果叫做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基本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事件 ，一般用</a:t>
            </a:r>
            <a:r>
              <a:rPr kumimoji="1" lang="el-GR" altLang="zh-CN" b="1" i="1" dirty="0">
                <a:solidFill>
                  <a:srgbClr val="000000"/>
                </a:solidFill>
                <a:latin typeface="宋体" panose="02010600030101010101" pitchFamily="2" charset="-122"/>
              </a:rPr>
              <a:t>ω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表示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2209801" y="560389"/>
            <a:ext cx="34845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二、随机事件</a:t>
            </a:r>
            <a:endParaRPr kumimoji="1"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5860" name="Text Box 4"/>
          <p:cNvSpPr txBox="1">
            <a:spLocks noChangeArrowheads="1"/>
          </p:cNvSpPr>
          <p:nvPr/>
        </p:nvSpPr>
        <p:spPr bwMode="auto">
          <a:xfrm>
            <a:off x="2009775" y="1262064"/>
            <a:ext cx="8305800" cy="174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样本空间：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试验</a:t>
            </a:r>
            <a:r>
              <a:rPr kumimoji="1"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E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可能出现的全部结果组成的集合称为该试验的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样本空间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，记为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kumimoji="1"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endParaRPr kumimoji="1" lang="zh-CN" alt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16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858" grpId="0" autoUpdateAnimBg="0"/>
      <p:bldP spid="1145859" grpId="0" autoUpdateAnimBg="0"/>
      <p:bldP spid="114586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6A0ADFC4-42BE-448D-B2BB-C77AF7A05303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9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146882" name="Text Box 2"/>
          <p:cNvSpPr txBox="1">
            <a:spLocks noChangeArrowheads="1"/>
          </p:cNvSpPr>
          <p:nvPr/>
        </p:nvSpPr>
        <p:spPr bwMode="auto">
          <a:xfrm>
            <a:off x="2133600" y="441326"/>
            <a:ext cx="8229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必然事件：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每次试验中必然发生的事件称为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必然事件，记为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Ω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1146883" name="Text Box 3"/>
          <p:cNvSpPr txBox="1">
            <a:spLocks noChangeArrowheads="1"/>
          </p:cNvSpPr>
          <p:nvPr/>
        </p:nvSpPr>
        <p:spPr bwMode="auto">
          <a:xfrm>
            <a:off x="2209800" y="2209801"/>
            <a:ext cx="81470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不可能事件：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每次试验中不可能发生的事件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称为不可能事件，记为</a:t>
            </a:r>
            <a:r>
              <a:rPr kumimoji="1" lang="en-US" altLang="zh-CN" i="1">
                <a:solidFill>
                  <a:srgbClr val="000000"/>
                </a:solidFill>
                <a:latin typeface="宋体" panose="02010600030101010101" pitchFamily="2" charset="-122"/>
              </a:rPr>
              <a:t>Φ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1146884" name="Text Box 4"/>
          <p:cNvSpPr txBox="1">
            <a:spLocks noChangeArrowheads="1"/>
          </p:cNvSpPr>
          <p:nvPr/>
        </p:nvSpPr>
        <p:spPr bwMode="auto">
          <a:xfrm>
            <a:off x="2160588" y="4484689"/>
            <a:ext cx="8001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（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）样本空间的构成是由试验的条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件和观察的目的所决定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6885" name="AutoShape 5"/>
          <p:cNvSpPr>
            <a:spLocks noChangeArrowheads="1"/>
          </p:cNvSpPr>
          <p:nvPr/>
        </p:nvSpPr>
        <p:spPr bwMode="auto">
          <a:xfrm>
            <a:off x="2276475" y="3914776"/>
            <a:ext cx="1143000" cy="1362075"/>
          </a:xfrm>
          <a:prstGeom prst="verticalScroll">
            <a:avLst>
              <a:gd name="adj" fmla="val 12500"/>
            </a:avLst>
          </a:prstGeom>
          <a:solidFill>
            <a:srgbClr val="FF3300"/>
          </a:solidFill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anose="02010600030101010101" pitchFamily="2" charset="-122"/>
              </a:rPr>
              <a:t>注意</a:t>
            </a:r>
          </a:p>
        </p:txBody>
      </p:sp>
    </p:spTree>
    <p:extLst>
      <p:ext uri="{BB962C8B-B14F-4D97-AF65-F5344CB8AC3E}">
        <p14:creationId xmlns:p14="http://schemas.microsoft.com/office/powerpoint/2010/main" val="425922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14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882" grpId="0" autoUpdateAnimBg="0"/>
      <p:bldP spid="1146883" grpId="0" autoUpdateAnimBg="0"/>
      <p:bldP spid="1146884" grpId="0" autoUpdateAnimBg="0"/>
      <p:bldP spid="1146885" grpId="0" animBg="1" autoUpdateAnimBg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1138</Words>
  <Application>Microsoft Office PowerPoint</Application>
  <PresentationFormat>宽屏</PresentationFormat>
  <Paragraphs>104</Paragraphs>
  <Slides>17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等线</vt:lpstr>
      <vt:lpstr>宋体</vt:lpstr>
      <vt:lpstr>宋体-方正超大字符集</vt:lpstr>
      <vt:lpstr>Arial</vt:lpstr>
      <vt:lpstr>Arial Black</vt:lpstr>
      <vt:lpstr>Times New Roman</vt:lpstr>
      <vt:lpstr>Wingdings</vt:lpstr>
      <vt:lpstr>Pixel</vt:lpstr>
      <vt:lpstr>1_Pixel</vt:lpstr>
      <vt:lpstr>Equation</vt:lpstr>
      <vt:lpstr>PowerPoint 演示文稿</vt:lpstr>
      <vt:lpstr>第一章  随机事件及概率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yugang sheng</dc:creator>
  <cp:lastModifiedBy>yugang sheng</cp:lastModifiedBy>
  <cp:revision>1</cp:revision>
  <dcterms:created xsi:type="dcterms:W3CDTF">2020-02-17T02:38:32Z</dcterms:created>
  <dcterms:modified xsi:type="dcterms:W3CDTF">2020-02-17T02:39:00Z</dcterms:modified>
</cp:coreProperties>
</file>