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6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6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2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21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7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6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92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70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28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26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18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49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45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16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4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8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2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573A-42A9-4039-8FA8-3BF53D8F764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233-523C-408B-8542-E3ECC3146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3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0190" y="814648"/>
            <a:ext cx="941554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概率的定义：</a:t>
            </a:r>
            <a:endParaRPr lang="en-US" altLang="zh-CN" sz="36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      古典定义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      几何定义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      统计定义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      公理化定义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627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DF5D85C-2648-4F57-B83F-B605CB350D1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98664" y="757239"/>
          <a:ext cx="7591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2733836" imgH="438357" progId="Equation.DSMT4">
                  <p:embed/>
                </p:oleObj>
              </mc:Choice>
              <mc:Fallback>
                <p:oleObj name="Equation" r:id="rId3" imgW="2733836" imgH="438357" progId="Equation.DSMT4">
                  <p:embed/>
                  <p:pic>
                    <p:nvPicPr>
                      <p:cNvPr id="327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4" y="757239"/>
                        <a:ext cx="75914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448" name="Group 24"/>
          <p:cNvGrpSpPr>
            <a:grpSpLocks/>
          </p:cNvGrpSpPr>
          <p:nvPr/>
        </p:nvGrpSpPr>
        <p:grpSpPr bwMode="auto">
          <a:xfrm>
            <a:off x="2033589" y="2165351"/>
            <a:ext cx="6391275" cy="576263"/>
            <a:chOff x="321" y="1364"/>
            <a:chExt cx="4026" cy="363"/>
          </a:xfrm>
        </p:grpSpPr>
        <p:graphicFrame>
          <p:nvGraphicFramePr>
            <p:cNvPr id="32782" name="Object 11"/>
            <p:cNvGraphicFramePr>
              <a:graphicFrameLocks noChangeAspect="1"/>
            </p:cNvGraphicFramePr>
            <p:nvPr/>
          </p:nvGraphicFramePr>
          <p:xfrm>
            <a:off x="3603" y="1376"/>
            <a:ext cx="74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5" imgW="431613" imgH="165028" progId="Equation.DSMT4">
                    <p:embed/>
                  </p:oleObj>
                </mc:Choice>
                <mc:Fallback>
                  <p:oleObj name="Equation" r:id="rId5" imgW="431613" imgH="165028" progId="Equation.DSMT4">
                    <p:embed/>
                    <p:pic>
                      <p:nvPicPr>
                        <p:cNvPr id="327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" y="1376"/>
                          <a:ext cx="74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Text Box 10"/>
            <p:cNvSpPr txBox="1">
              <a:spLocks noChangeArrowheads="1"/>
            </p:cNvSpPr>
            <p:nvPr/>
          </p:nvSpPr>
          <p:spPr bwMode="auto">
            <a:xfrm>
              <a:off x="321" y="1364"/>
              <a:ext cx="32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证明：对任意事件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3449" name="Group 25"/>
          <p:cNvGrpSpPr>
            <a:grpSpLocks/>
          </p:cNvGrpSpPr>
          <p:nvPr/>
        </p:nvGrpSpPr>
        <p:grpSpPr bwMode="auto">
          <a:xfrm>
            <a:off x="2619376" y="2889250"/>
            <a:ext cx="7916863" cy="609600"/>
            <a:chOff x="690" y="1820"/>
            <a:chExt cx="4987" cy="384"/>
          </a:xfrm>
        </p:grpSpPr>
        <p:graphicFrame>
          <p:nvGraphicFramePr>
            <p:cNvPr id="32780" name="Object 14"/>
            <p:cNvGraphicFramePr>
              <a:graphicFrameLocks noChangeAspect="1"/>
            </p:cNvGraphicFramePr>
            <p:nvPr/>
          </p:nvGraphicFramePr>
          <p:xfrm>
            <a:off x="1351" y="1829"/>
            <a:ext cx="432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7" imgW="2628900" imgH="228600" progId="Equation.DSMT4">
                    <p:embed/>
                  </p:oleObj>
                </mc:Choice>
                <mc:Fallback>
                  <p:oleObj name="Equation" r:id="rId7" imgW="2628900" imgH="228600" progId="Equation.DSMT4">
                    <p:embed/>
                    <p:pic>
                      <p:nvPicPr>
                        <p:cNvPr id="3278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829"/>
                          <a:ext cx="432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21"/>
            <p:cNvSpPr txBox="1">
              <a:spLocks noChangeArrowheads="1"/>
            </p:cNvSpPr>
            <p:nvPr/>
          </p:nvSpPr>
          <p:spPr bwMode="auto">
            <a:xfrm>
              <a:off x="690" y="182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由于</a:t>
              </a:r>
            </a:p>
          </p:txBody>
        </p:sp>
      </p:grpSp>
      <p:grpSp>
        <p:nvGrpSpPr>
          <p:cNvPr id="1383450" name="Group 26"/>
          <p:cNvGrpSpPr>
            <a:grpSpLocks/>
          </p:cNvGrpSpPr>
          <p:nvPr/>
        </p:nvGrpSpPr>
        <p:grpSpPr bwMode="auto">
          <a:xfrm>
            <a:off x="2579688" y="3649664"/>
            <a:ext cx="7385050" cy="1271587"/>
            <a:chOff x="665" y="2299"/>
            <a:chExt cx="4652" cy="801"/>
          </a:xfrm>
        </p:grpSpPr>
        <p:graphicFrame>
          <p:nvGraphicFramePr>
            <p:cNvPr id="32778" name="Object 17"/>
            <p:cNvGraphicFramePr>
              <a:graphicFrameLocks noChangeAspect="1"/>
            </p:cNvGraphicFramePr>
            <p:nvPr/>
          </p:nvGraphicFramePr>
          <p:xfrm>
            <a:off x="1187" y="2724"/>
            <a:ext cx="413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9" imgW="2514600" imgH="228600" progId="Equation.DSMT4">
                    <p:embed/>
                  </p:oleObj>
                </mc:Choice>
                <mc:Fallback>
                  <p:oleObj name="Equation" r:id="rId9" imgW="2514600" imgH="228600" progId="Equation.DSMT4">
                    <p:embed/>
                    <p:pic>
                      <p:nvPicPr>
                        <p:cNvPr id="3277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2724"/>
                          <a:ext cx="413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 Box 22"/>
            <p:cNvSpPr txBox="1">
              <a:spLocks noChangeArrowheads="1"/>
            </p:cNvSpPr>
            <p:nvPr/>
          </p:nvSpPr>
          <p:spPr bwMode="auto">
            <a:xfrm>
              <a:off x="665" y="2299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由有限可加性可得：</a:t>
              </a:r>
            </a:p>
          </p:txBody>
        </p:sp>
      </p:grpSp>
      <p:grpSp>
        <p:nvGrpSpPr>
          <p:cNvPr id="1383451" name="Group 27"/>
          <p:cNvGrpSpPr>
            <a:grpSpLocks/>
          </p:cNvGrpSpPr>
          <p:nvPr/>
        </p:nvGrpSpPr>
        <p:grpSpPr bwMode="auto">
          <a:xfrm>
            <a:off x="2652714" y="4927600"/>
            <a:ext cx="7153275" cy="1138238"/>
            <a:chOff x="752" y="3104"/>
            <a:chExt cx="4506" cy="717"/>
          </a:xfrm>
        </p:grpSpPr>
        <p:graphicFrame>
          <p:nvGraphicFramePr>
            <p:cNvPr id="32776" name="Object 20"/>
            <p:cNvGraphicFramePr>
              <a:graphicFrameLocks noChangeAspect="1"/>
            </p:cNvGraphicFramePr>
            <p:nvPr/>
          </p:nvGraphicFramePr>
          <p:xfrm>
            <a:off x="1228" y="3492"/>
            <a:ext cx="403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11" imgW="2489200" imgH="203200" progId="Equation.DSMT4">
                    <p:embed/>
                  </p:oleObj>
                </mc:Choice>
                <mc:Fallback>
                  <p:oleObj name="Equation" r:id="rId11" imgW="2489200" imgH="203200" progId="Equation.DSMT4">
                    <p:embed/>
                    <p:pic>
                      <p:nvPicPr>
                        <p:cNvPr id="3277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492"/>
                          <a:ext cx="403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Text Box 23"/>
            <p:cNvSpPr txBox="1">
              <a:spLocks noChangeArrowheads="1"/>
            </p:cNvSpPr>
            <p:nvPr/>
          </p:nvSpPr>
          <p:spPr bwMode="auto">
            <a:xfrm>
              <a:off x="752" y="3104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9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4F94C6A-B076-4F53-B290-B59172C6A76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2092325" y="774701"/>
          <a:ext cx="70040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381018" imgH="438357" progId="Equation.DSMT4">
                  <p:embed/>
                </p:oleObj>
              </mc:Choice>
              <mc:Fallback>
                <p:oleObj name="Equation" r:id="rId3" imgW="2381018" imgH="438357" progId="Equation.DSMT4">
                  <p:embed/>
                  <p:pic>
                    <p:nvPicPr>
                      <p:cNvPr id="337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774701"/>
                        <a:ext cx="70040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6510" name="Group 14"/>
          <p:cNvGrpSpPr>
            <a:grpSpLocks/>
          </p:cNvGrpSpPr>
          <p:nvPr/>
        </p:nvGrpSpPr>
        <p:grpSpPr bwMode="auto">
          <a:xfrm>
            <a:off x="2155825" y="2243139"/>
            <a:ext cx="7747000" cy="1316037"/>
            <a:chOff x="398" y="1413"/>
            <a:chExt cx="4880" cy="829"/>
          </a:xfrm>
        </p:grpSpPr>
        <p:graphicFrame>
          <p:nvGraphicFramePr>
            <p:cNvPr id="33800" name="Object 7"/>
            <p:cNvGraphicFramePr>
              <a:graphicFrameLocks noChangeAspect="1"/>
            </p:cNvGraphicFramePr>
            <p:nvPr/>
          </p:nvGraphicFramePr>
          <p:xfrm>
            <a:off x="1009" y="1903"/>
            <a:ext cx="426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5" imgW="2882900" imgH="228600" progId="Equation.DSMT4">
                    <p:embed/>
                  </p:oleObj>
                </mc:Choice>
                <mc:Fallback>
                  <p:oleObj name="Equation" r:id="rId5" imgW="2882900" imgH="228600" progId="Equation.DSMT4">
                    <p:embed/>
                    <p:pic>
                      <p:nvPicPr>
                        <p:cNvPr id="338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903"/>
                          <a:ext cx="426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Text Box 6"/>
            <p:cNvSpPr txBox="1">
              <a:spLocks noChangeArrowheads="1"/>
            </p:cNvSpPr>
            <p:nvPr/>
          </p:nvSpPr>
          <p:spPr bwMode="auto">
            <a:xfrm>
              <a:off x="398" y="1413"/>
              <a:ext cx="30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证明：对任意事件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1386511" name="Group 15"/>
          <p:cNvGrpSpPr>
            <a:grpSpLocks/>
          </p:cNvGrpSpPr>
          <p:nvPr/>
        </p:nvGrpSpPr>
        <p:grpSpPr bwMode="auto">
          <a:xfrm>
            <a:off x="2641601" y="3768726"/>
            <a:ext cx="7654925" cy="1882775"/>
            <a:chOff x="704" y="2374"/>
            <a:chExt cx="4822" cy="1186"/>
          </a:xfrm>
        </p:grpSpPr>
        <p:sp>
          <p:nvSpPr>
            <p:cNvPr id="33798" name="Text Box 10"/>
            <p:cNvSpPr txBox="1">
              <a:spLocks noChangeArrowheads="1"/>
            </p:cNvSpPr>
            <p:nvPr/>
          </p:nvSpPr>
          <p:spPr bwMode="auto">
            <a:xfrm>
              <a:off x="704" y="2374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  <p:graphicFrame>
          <p:nvGraphicFramePr>
            <p:cNvPr id="33799" name="Object 11"/>
            <p:cNvGraphicFramePr>
              <a:graphicFrameLocks noChangeAspect="1"/>
            </p:cNvGraphicFramePr>
            <p:nvPr/>
          </p:nvGraphicFramePr>
          <p:xfrm>
            <a:off x="1047" y="2846"/>
            <a:ext cx="4479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7" imgW="2870200" imgH="457200" progId="Equation.DSMT4">
                    <p:embed/>
                  </p:oleObj>
                </mc:Choice>
                <mc:Fallback>
                  <p:oleObj name="Equation" r:id="rId7" imgW="2870200" imgH="457200" progId="Equation.DSMT4">
                    <p:embed/>
                    <p:pic>
                      <p:nvPicPr>
                        <p:cNvPr id="337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846"/>
                          <a:ext cx="4479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923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C19781-78D4-475D-94FE-D2C7687D0D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036763" y="331789"/>
            <a:ext cx="79803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概率的加法公式可推广到有限个事件的并的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情形。如：</a:t>
            </a: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2305051" y="1830389"/>
          <a:ext cx="41195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305025" imgH="209387" progId="Equation.DSMT4">
                  <p:embed/>
                </p:oleObj>
              </mc:Choice>
              <mc:Fallback>
                <p:oleObj name="Equation" r:id="rId3" imgW="1305025" imgH="209387" progId="Equation.DSMT4">
                  <p:embed/>
                  <p:pic>
                    <p:nvPicPr>
                      <p:cNvPr id="348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1830389"/>
                        <a:ext cx="41195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819275" y="2674939"/>
          <a:ext cx="5240338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1628775" imgH="1047939" progId="Equation.DSMT4">
                  <p:embed/>
                </p:oleObj>
              </mc:Choice>
              <mc:Fallback>
                <p:oleObj name="Equation" r:id="rId5" imgW="1628775" imgH="1047939" progId="Equation.DSMT4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674939"/>
                        <a:ext cx="5240338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4293" name="Text Box 5"/>
          <p:cNvSpPr txBox="1">
            <a:spLocks noChangeArrowheads="1"/>
          </p:cNvSpPr>
          <p:nvPr/>
        </p:nvSpPr>
        <p:spPr bwMode="auto">
          <a:xfrm>
            <a:off x="7672388" y="4084638"/>
            <a:ext cx="2798762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这个式子称为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anose="02010600030101010101" pitchFamily="2" charset="-122"/>
              </a:rPr>
              <a:t>“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多除少补原理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anose="02010600030101010101" pitchFamily="2" charset="-122"/>
              </a:rPr>
              <a:t>”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D61947-6A22-4AF3-B91B-E60EA569504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949450" y="51752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3  等可能概型</a:t>
            </a:r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2066926" y="1370014"/>
            <a:ext cx="81073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等可能概型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（古典概型）：如果一个随机试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具有如下的特征，则称为等可能概型。</a:t>
            </a:r>
          </a:p>
        </p:txBody>
      </p:sp>
      <p:sp>
        <p:nvSpPr>
          <p:cNvPr id="1166340" name="Text Box 4"/>
          <p:cNvSpPr txBox="1">
            <a:spLocks noChangeArrowheads="1"/>
          </p:cNvSpPr>
          <p:nvPr/>
        </p:nvSpPr>
        <p:spPr bwMode="auto">
          <a:xfrm>
            <a:off x="2130426" y="2817814"/>
            <a:ext cx="82534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（1）基本事件的全集是由有限个基本事件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组成的；</a:t>
            </a:r>
          </a:p>
        </p:txBody>
      </p:sp>
      <p:sp>
        <p:nvSpPr>
          <p:cNvPr id="1166341" name="Text Box 5"/>
          <p:cNvSpPr txBox="1">
            <a:spLocks noChangeArrowheads="1"/>
          </p:cNvSpPr>
          <p:nvPr/>
        </p:nvSpPr>
        <p:spPr bwMode="auto">
          <a:xfrm>
            <a:off x="2141538" y="4441826"/>
            <a:ext cx="815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（2）每一个基本事件在一次试验中发生的可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能性是相同的。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22645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autoUpdateAnimBg="0"/>
      <p:bldP spid="1166340" grpId="0" autoUpdateAnimBg="0"/>
      <p:bldP spid="11663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1309C3B-ED54-49C5-8832-53F2D80B41F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67362" name="Text Box 2"/>
          <p:cNvSpPr txBox="1">
            <a:spLocks noChangeArrowheads="1"/>
          </p:cNvSpPr>
          <p:nvPr/>
        </p:nvSpPr>
        <p:spPr bwMode="auto">
          <a:xfrm>
            <a:off x="2108200" y="1296988"/>
            <a:ext cx="82296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在古典概型中，若样本空间包含的基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本事件总个数为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其中事件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包含的基本事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件个数为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的概率为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67363" name="Object 3"/>
          <p:cNvGraphicFramePr>
            <a:graphicFrameLocks noChangeAspect="1"/>
          </p:cNvGraphicFramePr>
          <p:nvPr/>
        </p:nvGraphicFramePr>
        <p:xfrm>
          <a:off x="4676776" y="3484563"/>
          <a:ext cx="18383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599890" imgH="371574" progId="Equation.DSMT4">
                  <p:embed/>
                </p:oleObj>
              </mc:Choice>
              <mc:Fallback>
                <p:oleObj name="Equation" r:id="rId3" imgW="599890" imgH="371574" progId="Equation.DSMT4">
                  <p:embed/>
                  <p:pic>
                    <p:nvPicPr>
                      <p:cNvPr id="1167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6" y="3484563"/>
                        <a:ext cx="18383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095500" y="449264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古典概型中概率的计算</a:t>
            </a:r>
          </a:p>
        </p:txBody>
      </p:sp>
    </p:spTree>
    <p:extLst>
      <p:ext uri="{BB962C8B-B14F-4D97-AF65-F5344CB8AC3E}">
        <p14:creationId xmlns:p14="http://schemas.microsoft.com/office/powerpoint/2010/main" val="27883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9C239F3-9D5D-4F48-BE4B-34A0142ED9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0" y="654051"/>
            <a:ext cx="8402638" cy="3889375"/>
          </a:xfrm>
          <a:noFill/>
        </p:spPr>
        <p:txBody>
          <a:bodyPr/>
          <a:lstStyle/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zh-CN" altLang="en-US" b="1"/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、 甲，乙两人各出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/>
              <a:t>元赌注，采用抛硬币作为赌博手段。正面向上甲得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分，反面朝上乙得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分，谁先达到预先规定的分数就获得全部的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/>
              <a:t>元赌注。当甲差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分，乙差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/>
              <a:t>分时他们不愿意再赌下去，请问如何公平的分配这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/>
              <a:t>元赌注？</a:t>
            </a:r>
          </a:p>
        </p:txBody>
      </p:sp>
    </p:spTree>
    <p:extLst>
      <p:ext uri="{BB962C8B-B14F-4D97-AF65-F5344CB8AC3E}">
        <p14:creationId xmlns:p14="http://schemas.microsoft.com/office/powerpoint/2010/main" val="29165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C8F57F6-EA83-4789-8C9C-38CD948E7D1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957389" y="696913"/>
            <a:ext cx="8269287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 盒中有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个白球，从中分不放回和有放回的抽取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个球，求事件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刚好取到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92652" name="Group 12"/>
          <p:cNvGrpSpPr>
            <a:grpSpLocks/>
          </p:cNvGrpSpPr>
          <p:nvPr/>
        </p:nvGrpSpPr>
        <p:grpSpPr bwMode="auto">
          <a:xfrm>
            <a:off x="1957388" y="2735264"/>
            <a:ext cx="5561012" cy="1677987"/>
            <a:chOff x="273" y="1723"/>
            <a:chExt cx="3503" cy="1057"/>
          </a:xfrm>
        </p:grpSpPr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273" y="1723"/>
              <a:ext cx="231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解：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、不放回抽，</a:t>
              </a:r>
            </a:p>
          </p:txBody>
        </p:sp>
        <p:graphicFrame>
          <p:nvGraphicFramePr>
            <p:cNvPr id="38921" name="Object 6"/>
            <p:cNvGraphicFramePr>
              <a:graphicFrameLocks noChangeAspect="1"/>
            </p:cNvGraphicFramePr>
            <p:nvPr/>
          </p:nvGraphicFramePr>
          <p:xfrm>
            <a:off x="1892" y="2017"/>
            <a:ext cx="188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3" imgW="1130300" imgH="457200" progId="Equation.DSMT4">
                    <p:embed/>
                  </p:oleObj>
                </mc:Choice>
                <mc:Fallback>
                  <p:oleObj name="Equation" r:id="rId3" imgW="1130300" imgH="457200" progId="Equation.DSMT4">
                    <p:embed/>
                    <p:pic>
                      <p:nvPicPr>
                        <p:cNvPr id="3892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2017"/>
                          <a:ext cx="1884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653" name="Group 13"/>
          <p:cNvGrpSpPr>
            <a:grpSpLocks/>
          </p:cNvGrpSpPr>
          <p:nvPr/>
        </p:nvGrpSpPr>
        <p:grpSpPr bwMode="auto">
          <a:xfrm>
            <a:off x="2890838" y="4443413"/>
            <a:ext cx="7327900" cy="1822450"/>
            <a:chOff x="861" y="2799"/>
            <a:chExt cx="4616" cy="1148"/>
          </a:xfrm>
        </p:grpSpPr>
        <p:sp>
          <p:nvSpPr>
            <p:cNvPr id="38918" name="Text Box 8"/>
            <p:cNvSpPr txBox="1">
              <a:spLocks noChangeArrowheads="1"/>
            </p:cNvSpPr>
            <p:nvPr/>
          </p:nvSpPr>
          <p:spPr bwMode="auto">
            <a:xfrm>
              <a:off x="861" y="2799"/>
              <a:ext cx="17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、有放回抽，</a:t>
              </a:r>
            </a:p>
          </p:txBody>
        </p:sp>
        <p:graphicFrame>
          <p:nvGraphicFramePr>
            <p:cNvPr id="38919" name="Object 9"/>
            <p:cNvGraphicFramePr>
              <a:graphicFrameLocks noChangeAspect="1"/>
            </p:cNvGraphicFramePr>
            <p:nvPr/>
          </p:nvGraphicFramePr>
          <p:xfrm>
            <a:off x="1298" y="3241"/>
            <a:ext cx="417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5" imgW="2781300" imgH="469900" progId="Equation.DSMT4">
                    <p:embed/>
                  </p:oleObj>
                </mc:Choice>
                <mc:Fallback>
                  <p:oleObj name="Equation" r:id="rId5" imgW="2781300" imgH="469900" progId="Equation.DSMT4">
                    <p:embed/>
                    <p:pic>
                      <p:nvPicPr>
                        <p:cNvPr id="389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241"/>
                          <a:ext cx="4179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655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A244797-8443-46D4-BE1D-6409BF0D39A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12939" y="544513"/>
            <a:ext cx="8421687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个球随机放到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个盒子中（每个盒子可以放任意多个球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），求下列事件发生的概率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某指定的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个盒子中每盒有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-方正超大字符集" pitchFamily="65" charset="-122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球；  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任意的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个盒子每个盒子刚好有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-方正超大字符集" pitchFamily="65" charset="-122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个球；（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第一个盒子刚好有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个球。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69415" name="Group 7"/>
          <p:cNvGrpSpPr>
            <a:grpSpLocks/>
          </p:cNvGrpSpPr>
          <p:nvPr/>
        </p:nvGrpSpPr>
        <p:grpSpPr bwMode="auto">
          <a:xfrm>
            <a:off x="1955800" y="4416425"/>
            <a:ext cx="7158038" cy="2090738"/>
            <a:chOff x="272" y="2782"/>
            <a:chExt cx="4509" cy="1317"/>
          </a:xfrm>
        </p:grpSpPr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272" y="2931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  <p:graphicFrame>
          <p:nvGraphicFramePr>
            <p:cNvPr id="39942" name="Object 5"/>
            <p:cNvGraphicFramePr>
              <a:graphicFrameLocks noChangeAspect="1"/>
            </p:cNvGraphicFramePr>
            <p:nvPr/>
          </p:nvGraphicFramePr>
          <p:xfrm>
            <a:off x="984" y="2782"/>
            <a:ext cx="3797" cy="1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3" imgW="1816100" imgH="838200" progId="Equation.DSMT4">
                    <p:embed/>
                  </p:oleObj>
                </mc:Choice>
                <mc:Fallback>
                  <p:oleObj name="Equation" r:id="rId3" imgW="1816100" imgH="838200" progId="Equation.DSMT4">
                    <p:embed/>
                    <p:pic>
                      <p:nvPicPr>
                        <p:cNvPr id="39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782"/>
                          <a:ext cx="3797" cy="1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88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9E540B-9FDC-4774-AC27-60965802C85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46275" y="506413"/>
            <a:ext cx="8115300" cy="26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抽签的公平性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盒中有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个白球，把球随机地一只只取出（不放回），求事件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（1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次取到黑球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70439" name="Group 7"/>
          <p:cNvGrpSpPr>
            <a:grpSpLocks/>
          </p:cNvGrpSpPr>
          <p:nvPr/>
        </p:nvGrpSpPr>
        <p:grpSpPr bwMode="auto">
          <a:xfrm>
            <a:off x="2035175" y="3317876"/>
            <a:ext cx="7778750" cy="1655763"/>
            <a:chOff x="322" y="2090"/>
            <a:chExt cx="4900" cy="1043"/>
          </a:xfrm>
        </p:grpSpPr>
        <p:sp>
          <p:nvSpPr>
            <p:cNvPr id="40965" name="Text Box 4"/>
            <p:cNvSpPr txBox="1">
              <a:spLocks noChangeArrowheads="1"/>
            </p:cNvSpPr>
            <p:nvPr/>
          </p:nvSpPr>
          <p:spPr bwMode="auto">
            <a:xfrm>
              <a:off x="322" y="209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  <p:graphicFrame>
          <p:nvGraphicFramePr>
            <p:cNvPr id="40966" name="Object 5"/>
            <p:cNvGraphicFramePr>
              <a:graphicFrameLocks noChangeAspect="1"/>
            </p:cNvGraphicFramePr>
            <p:nvPr/>
          </p:nvGraphicFramePr>
          <p:xfrm>
            <a:off x="790" y="2411"/>
            <a:ext cx="443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3" imgW="2806700" imgH="457200" progId="Equation.DSMT4">
                    <p:embed/>
                  </p:oleObj>
                </mc:Choice>
                <mc:Fallback>
                  <p:oleObj name="Equation" r:id="rId3" imgW="2806700" imgH="457200" progId="Equation.DSMT4">
                    <p:embed/>
                    <p:pic>
                      <p:nvPicPr>
                        <p:cNvPr id="409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2411"/>
                          <a:ext cx="4432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04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5AF0F02-9532-4AA9-80FE-DB6EB34BA88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96740" name="Text Box 4"/>
          <p:cNvSpPr txBox="1">
            <a:spLocks noChangeArrowheads="1"/>
          </p:cNvSpPr>
          <p:nvPr/>
        </p:nvSpPr>
        <p:spPr bwMode="auto">
          <a:xfrm>
            <a:off x="1939925" y="844550"/>
            <a:ext cx="8585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、一盒中含有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－1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个黑球，一个白球，每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次从盒中随机地取一只球，并还入一只黑球，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这样继续下去，求事件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次取到黑球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kumimoji="1"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11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4566FE1-710E-4FCD-9B8E-B0A8403C27E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566863" y="663575"/>
            <a:ext cx="4748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.2  随机事件的概率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100264" y="1360489"/>
            <a:ext cx="377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一、事件的频率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044700" y="2154239"/>
            <a:ext cx="8102600" cy="2822575"/>
            <a:chOff x="328" y="1357"/>
            <a:chExt cx="5104" cy="1778"/>
          </a:xfrm>
        </p:grpSpPr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328" y="1357"/>
              <a:ext cx="5104" cy="1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如果在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次重复随机试验中，事件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生了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次，那么就称比值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</a:t>
              </a:r>
            </a:p>
            <a:p>
              <a:pPr algn="just"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的频率，其中         ，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在这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次试验中发生的频数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24584" name="Object 6"/>
            <p:cNvGraphicFramePr>
              <a:graphicFrameLocks noChangeAspect="1"/>
            </p:cNvGraphicFramePr>
            <p:nvPr/>
          </p:nvGraphicFramePr>
          <p:xfrm>
            <a:off x="1960" y="2217"/>
            <a:ext cx="1128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714155" imgH="371574" progId="Equation.3">
                    <p:embed/>
                  </p:oleObj>
                </mc:Choice>
                <mc:Fallback>
                  <p:oleObj name="Equation" r:id="rId3" imgW="714155" imgH="371574" progId="Equation.3">
                    <p:embed/>
                    <p:pic>
                      <p:nvPicPr>
                        <p:cNvPr id="2458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17"/>
                          <a:ext cx="1128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2039938" y="5164139"/>
            <a:ext cx="690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对任意随机试验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频率具有性质：</a:t>
            </a:r>
          </a:p>
        </p:txBody>
      </p:sp>
    </p:spTree>
    <p:extLst>
      <p:ext uri="{BB962C8B-B14F-4D97-AF65-F5344CB8AC3E}">
        <p14:creationId xmlns:p14="http://schemas.microsoft.com/office/powerpoint/2010/main" val="107639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3F4A4EE-2041-4D01-8579-CBED3180006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2212975" y="550863"/>
            <a:ext cx="8216900" cy="2774950"/>
            <a:chOff x="434" y="347"/>
            <a:chExt cx="5176" cy="1748"/>
          </a:xfrm>
        </p:grpSpPr>
        <p:sp>
          <p:nvSpPr>
            <p:cNvPr id="43014" name="Text Box 3"/>
            <p:cNvSpPr txBox="1">
              <a:spLocks noChangeArrowheads="1"/>
            </p:cNvSpPr>
            <p:nvPr/>
          </p:nvSpPr>
          <p:spPr bwMode="auto">
            <a:xfrm>
              <a:off x="434" y="347"/>
              <a:ext cx="5176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解：显然，这是一个古典概型的问题，样本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空间的大小为       ；而要求概率的事件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所包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含的基本事件个数就不容易计算了，但可考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虑其逆事件，包含的基本事件数为：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15" name="Object 4"/>
            <p:cNvGraphicFramePr>
              <a:graphicFrameLocks noChangeAspect="1"/>
            </p:cNvGraphicFramePr>
            <p:nvPr/>
          </p:nvGraphicFramePr>
          <p:xfrm>
            <a:off x="2051" y="817"/>
            <a:ext cx="38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3" imgW="209486" imgH="180766" progId="Equation.3">
                    <p:embed/>
                  </p:oleObj>
                </mc:Choice>
                <mc:Fallback>
                  <p:oleObj name="Equation" r:id="rId3" imgW="209486" imgH="180766" progId="Equation.3">
                    <p:embed/>
                    <p:pic>
                      <p:nvPicPr>
                        <p:cNvPr id="4301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817"/>
                          <a:ext cx="38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4894264" y="3673476"/>
          <a:ext cx="19446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704633" imgH="209387" progId="Equation.DSMT4">
                  <p:embed/>
                </p:oleObj>
              </mc:Choice>
              <mc:Fallback>
                <p:oleObj name="Equation" r:id="rId5" imgW="704633" imgH="209387" progId="Equation.DSMT4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4" y="3673476"/>
                        <a:ext cx="19446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2479676" y="4713289"/>
          <a:ext cx="55292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7" imgW="2038224" imgH="400195" progId="Equation.3">
                  <p:embed/>
                </p:oleObj>
              </mc:Choice>
              <mc:Fallback>
                <p:oleObj name="Equation" r:id="rId7" imgW="2038224" imgH="400195" progId="Equation.3">
                  <p:embed/>
                  <p:pic>
                    <p:nvPicPr>
                      <p:cNvPr id="430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4713289"/>
                        <a:ext cx="552926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2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A687BE-1D5D-4CB9-B0BF-F3F457850A9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24063" y="660400"/>
            <a:ext cx="8115300" cy="158273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、 从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中有放回的取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个数，求取到的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个数的乘积能被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 b="1">
                <a:latin typeface="Times New Roman" panose="02020603050405020304" pitchFamily="18" charset="0"/>
              </a:rPr>
              <a:t>整除的概率。</a:t>
            </a:r>
          </a:p>
        </p:txBody>
      </p:sp>
      <p:sp>
        <p:nvSpPr>
          <p:cNvPr id="1172483" name="Text Box 3"/>
          <p:cNvSpPr txBox="1">
            <a:spLocks noChangeArrowheads="1"/>
          </p:cNvSpPr>
          <p:nvPr/>
        </p:nvSpPr>
        <p:spPr bwMode="auto">
          <a:xfrm>
            <a:off x="2012951" y="2143125"/>
            <a:ext cx="8451317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表示：取出的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个数中含有偶数，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表示：取出的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个数中含有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172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19425" y="3392489"/>
          <a:ext cx="5894388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2362200" imgH="914400" progId="Equation.DSMT4">
                  <p:embed/>
                </p:oleObj>
              </mc:Choice>
              <mc:Fallback>
                <p:oleObj name="Equation" r:id="rId3" imgW="2362200" imgH="914400" progId="Equation.DSMT4">
                  <p:embed/>
                  <p:pic>
                    <p:nvPicPr>
                      <p:cNvPr id="117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392489"/>
                        <a:ext cx="5894388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7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11B651-4D92-4DA4-9E5C-A7840A83EA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125664" y="504825"/>
            <a:ext cx="8542337" cy="3252788"/>
            <a:chOff x="323" y="283"/>
            <a:chExt cx="5381" cy="2049"/>
          </a:xfrm>
        </p:grpSpPr>
        <p:sp>
          <p:nvSpPr>
            <p:cNvPr id="25608" name="Text Box 3"/>
            <p:cNvSpPr txBox="1">
              <a:spLocks noChangeArrowheads="1"/>
            </p:cNvSpPr>
            <p:nvPr/>
          </p:nvSpPr>
          <p:spPr bwMode="auto">
            <a:xfrm>
              <a:off x="323" y="283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（1）对任意事件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                    。</a:t>
              </a:r>
            </a:p>
          </p:txBody>
        </p:sp>
        <p:graphicFrame>
          <p:nvGraphicFramePr>
            <p:cNvPr id="25609" name="Object 4"/>
            <p:cNvGraphicFramePr>
              <a:graphicFrameLocks noChangeAspect="1"/>
            </p:cNvGraphicFramePr>
            <p:nvPr/>
          </p:nvGraphicFramePr>
          <p:xfrm>
            <a:off x="2682" y="312"/>
            <a:ext cx="1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3" imgW="809376" imgH="209387" progId="Equation.3">
                    <p:embed/>
                  </p:oleObj>
                </mc:Choice>
                <mc:Fallback>
                  <p:oleObj name="Equation" r:id="rId3" imgW="809376" imgH="209387" progId="Equation.3">
                    <p:embed/>
                    <p:pic>
                      <p:nvPicPr>
                        <p:cNvPr id="256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312"/>
                          <a:ext cx="1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5"/>
            <p:cNvSpPr txBox="1">
              <a:spLocks noChangeArrowheads="1"/>
            </p:cNvSpPr>
            <p:nvPr/>
          </p:nvSpPr>
          <p:spPr bwMode="auto">
            <a:xfrm>
              <a:off x="339" y="819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611" name="Object 6"/>
            <p:cNvGraphicFramePr>
              <a:graphicFrameLocks noChangeAspect="1"/>
            </p:cNvGraphicFramePr>
            <p:nvPr/>
          </p:nvGraphicFramePr>
          <p:xfrm>
            <a:off x="1032" y="818"/>
            <a:ext cx="97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5" imgW="590368" imgH="209387" progId="Equation.3">
                    <p:embed/>
                  </p:oleObj>
                </mc:Choice>
                <mc:Fallback>
                  <p:oleObj name="Equation" r:id="rId5" imgW="590368" imgH="209387" progId="Equation.3">
                    <p:embed/>
                    <p:pic>
                      <p:nvPicPr>
                        <p:cNvPr id="256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818"/>
                          <a:ext cx="97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348" y="1302"/>
              <a:ext cx="53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（3）对任意有限多个互不相容的事件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、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                                  。</a:t>
              </a:r>
            </a:p>
          </p:txBody>
        </p:sp>
        <p:graphicFrame>
          <p:nvGraphicFramePr>
            <p:cNvPr id="25613" name="Object 8"/>
            <p:cNvGraphicFramePr>
              <a:graphicFrameLocks noChangeAspect="1"/>
            </p:cNvGraphicFramePr>
            <p:nvPr/>
          </p:nvGraphicFramePr>
          <p:xfrm>
            <a:off x="1372" y="1643"/>
            <a:ext cx="2111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7" imgW="1305025" imgH="409736" progId="Equation.3">
                    <p:embed/>
                  </p:oleObj>
                </mc:Choice>
                <mc:Fallback>
                  <p:oleObj name="Equation" r:id="rId7" imgW="1305025" imgH="409736" progId="Equation.3">
                    <p:embed/>
                    <p:pic>
                      <p:nvPicPr>
                        <p:cNvPr id="256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43"/>
                          <a:ext cx="2111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8153" name="Group 9"/>
          <p:cNvGrpSpPr>
            <a:grpSpLocks/>
          </p:cNvGrpSpPr>
          <p:nvPr/>
        </p:nvGrpSpPr>
        <p:grpSpPr bwMode="auto">
          <a:xfrm>
            <a:off x="1870075" y="3506789"/>
            <a:ext cx="8440738" cy="3049587"/>
            <a:chOff x="244" y="2245"/>
            <a:chExt cx="5317" cy="1921"/>
          </a:xfrm>
        </p:grpSpPr>
        <p:sp>
          <p:nvSpPr>
            <p:cNvPr id="1158154" name="AutoShape 10"/>
            <p:cNvSpPr>
              <a:spLocks noChangeArrowheads="1"/>
            </p:cNvSpPr>
            <p:nvPr/>
          </p:nvSpPr>
          <p:spPr bwMode="auto">
            <a:xfrm>
              <a:off x="244" y="2245"/>
              <a:ext cx="864" cy="672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 Box 11"/>
            <p:cNvSpPr txBox="1">
              <a:spLocks noChangeArrowheads="1"/>
            </p:cNvSpPr>
            <p:nvPr/>
          </p:nvSpPr>
          <p:spPr bwMode="auto">
            <a:xfrm>
              <a:off x="1024" y="2436"/>
              <a:ext cx="44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由频率的定义可见，如果事件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发生的</a:t>
              </a:r>
            </a:p>
          </p:txBody>
        </p:sp>
        <p:sp>
          <p:nvSpPr>
            <p:cNvPr id="25607" name="Text Box 12"/>
            <p:cNvSpPr txBox="1">
              <a:spLocks noChangeArrowheads="1"/>
            </p:cNvSpPr>
            <p:nvPr/>
          </p:nvSpPr>
          <p:spPr bwMode="auto">
            <a:xfrm>
              <a:off x="306" y="2879"/>
              <a:ext cx="5255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可能性愈大，频率就愈大；另一方面，频率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还有稳定性，即当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很大时，频率稳定在一个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固定值附近摆动。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0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6216D5A-677B-499C-8B67-0B82CE89BED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141539" y="706439"/>
            <a:ext cx="405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二、概率的定义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132013" y="1506539"/>
            <a:ext cx="4811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（1）概率的统计定义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098675" y="2290764"/>
            <a:ext cx="8280400" cy="3559175"/>
            <a:chOff x="380" y="1650"/>
            <a:chExt cx="5216" cy="2242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80" y="1650"/>
              <a:ext cx="5216" cy="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定义1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在同一组条件下所作的大量重复试验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中，如果事件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发生的频率总是在一个确定的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常数 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附近摆动，并且逐渐稳定于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那末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 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就表示事件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发生的可能性大小，并称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它为事件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的概率，记作     。</a:t>
              </a: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1" name="Object 6"/>
            <p:cNvGraphicFramePr>
              <a:graphicFrameLocks noChangeAspect="1"/>
            </p:cNvGraphicFramePr>
            <p:nvPr/>
          </p:nvGraphicFramePr>
          <p:xfrm>
            <a:off x="3168" y="3544"/>
            <a:ext cx="6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3" imgW="333272" imgH="180766" progId="Equation.3">
                    <p:embed/>
                  </p:oleObj>
                </mc:Choice>
                <mc:Fallback>
                  <p:oleObj name="Equation" r:id="rId3" imgW="333272" imgH="180766" progId="Equation.3">
                    <p:embed/>
                    <p:pic>
                      <p:nvPicPr>
                        <p:cNvPr id="2663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44"/>
                          <a:ext cx="6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3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A7CE3F9-B151-477F-A4A0-3B24A33A4BB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082801" y="762000"/>
            <a:ext cx="628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（2）概率的公理化定义</a:t>
            </a:r>
          </a:p>
        </p:txBody>
      </p:sp>
      <p:grpSp>
        <p:nvGrpSpPr>
          <p:cNvPr id="1160195" name="Group 3"/>
          <p:cNvGrpSpPr>
            <a:grpSpLocks/>
          </p:cNvGrpSpPr>
          <p:nvPr/>
        </p:nvGrpSpPr>
        <p:grpSpPr bwMode="auto">
          <a:xfrm>
            <a:off x="2070100" y="1509713"/>
            <a:ext cx="8597900" cy="2774950"/>
            <a:chOff x="344" y="1007"/>
            <a:chExt cx="5300" cy="1748"/>
          </a:xfrm>
        </p:grpSpPr>
        <p:sp>
          <p:nvSpPr>
            <p:cNvPr id="27660" name="Text Box 4"/>
            <p:cNvSpPr txBox="1">
              <a:spLocks noChangeArrowheads="1"/>
            </p:cNvSpPr>
            <p:nvPr/>
          </p:nvSpPr>
          <p:spPr bwMode="auto">
            <a:xfrm>
              <a:off x="344" y="1007"/>
              <a:ext cx="5300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定义2：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是随机试验，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的样本空间，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对于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的每一个事件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对应唯一的实数值，记为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，称为事件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的概率，如果集合函数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满足下列条件：</a:t>
              </a:r>
            </a:p>
          </p:txBody>
        </p:sp>
        <p:graphicFrame>
          <p:nvGraphicFramePr>
            <p:cNvPr id="27661" name="Object 5"/>
            <p:cNvGraphicFramePr>
              <a:graphicFrameLocks noChangeAspect="1"/>
            </p:cNvGraphicFramePr>
            <p:nvPr/>
          </p:nvGraphicFramePr>
          <p:xfrm>
            <a:off x="382" y="1954"/>
            <a:ext cx="62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3" imgW="333272" imgH="180766" progId="Equation.3">
                    <p:embed/>
                  </p:oleObj>
                </mc:Choice>
                <mc:Fallback>
                  <p:oleObj name="Equation" r:id="rId3" imgW="333272" imgH="180766" progId="Equation.3">
                    <p:embed/>
                    <p:pic>
                      <p:nvPicPr>
                        <p:cNvPr id="276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1954"/>
                          <a:ext cx="62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5061" y="1944"/>
            <a:ext cx="52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5" imgW="257096" imgH="180766" progId="Equation.3">
                    <p:embed/>
                  </p:oleObj>
                </mc:Choice>
                <mc:Fallback>
                  <p:oleObj name="Equation" r:id="rId5" imgW="257096" imgH="180766" progId="Equation.3">
                    <p:embed/>
                    <p:pic>
                      <p:nvPicPr>
                        <p:cNvPr id="276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1944"/>
                          <a:ext cx="52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0199" name="Group 7"/>
          <p:cNvGrpSpPr>
            <a:grpSpLocks/>
          </p:cNvGrpSpPr>
          <p:nvPr/>
        </p:nvGrpSpPr>
        <p:grpSpPr bwMode="auto">
          <a:xfrm>
            <a:off x="2170113" y="4540250"/>
            <a:ext cx="4806950" cy="1430338"/>
            <a:chOff x="414" y="3006"/>
            <a:chExt cx="2912" cy="901"/>
          </a:xfrm>
        </p:grpSpPr>
        <p:grpSp>
          <p:nvGrpSpPr>
            <p:cNvPr id="27654" name="Group 8"/>
            <p:cNvGrpSpPr>
              <a:grpSpLocks/>
            </p:cNvGrpSpPr>
            <p:nvPr/>
          </p:nvGrpSpPr>
          <p:grpSpPr bwMode="auto">
            <a:xfrm>
              <a:off x="414" y="3006"/>
              <a:ext cx="2912" cy="365"/>
              <a:chOff x="816" y="864"/>
              <a:chExt cx="2912" cy="365"/>
            </a:xfrm>
          </p:grpSpPr>
          <p:graphicFrame>
            <p:nvGraphicFramePr>
              <p:cNvPr id="27658" name="Object 9"/>
              <p:cNvGraphicFramePr>
                <a:graphicFrameLocks noChangeAspect="1"/>
              </p:cNvGraphicFramePr>
              <p:nvPr/>
            </p:nvGraphicFramePr>
            <p:xfrm>
              <a:off x="2543" y="912"/>
              <a:ext cx="118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" name="Equation" r:id="rId7" imgW="752243" imgH="180766" progId="Equation.DSMT4">
                      <p:embed/>
                    </p:oleObj>
                  </mc:Choice>
                  <mc:Fallback>
                    <p:oleObj name="Equation" r:id="rId7" imgW="752243" imgH="180766" progId="Equation.DSMT4">
                      <p:embed/>
                      <p:pic>
                        <p:nvPicPr>
                          <p:cNvPr id="27658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3" y="912"/>
                            <a:ext cx="118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17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（1）非负性：</a:t>
                </a:r>
              </a:p>
            </p:txBody>
          </p:sp>
        </p:grp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436" y="3542"/>
              <a:ext cx="2756" cy="365"/>
              <a:chOff x="816" y="1392"/>
              <a:chExt cx="2756" cy="365"/>
            </a:xfrm>
          </p:grpSpPr>
          <p:graphicFrame>
            <p:nvGraphicFramePr>
              <p:cNvPr id="27656" name="Object 12"/>
              <p:cNvGraphicFramePr>
                <a:graphicFrameLocks noChangeAspect="1"/>
              </p:cNvGraphicFramePr>
              <p:nvPr/>
            </p:nvGraphicFramePr>
            <p:xfrm>
              <a:off x="2698" y="1440"/>
              <a:ext cx="874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" name="Equation" r:id="rId9" imgW="552280" imgH="180766" progId="Equation.3">
                      <p:embed/>
                    </p:oleObj>
                  </mc:Choice>
                  <mc:Fallback>
                    <p:oleObj name="Equation" r:id="rId9" imgW="552280" imgH="180766" progId="Equation.3">
                      <p:embed/>
                      <p:pic>
                        <p:nvPicPr>
                          <p:cNvPr id="276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8" y="1440"/>
                            <a:ext cx="874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7" name="Text Box 13"/>
              <p:cNvSpPr txBox="1">
                <a:spLocks noChangeArrowheads="1"/>
              </p:cNvSpPr>
              <p:nvPr/>
            </p:nvSpPr>
            <p:spPr bwMode="auto">
              <a:xfrm>
                <a:off x="816" y="1392"/>
                <a:ext cx="18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（2）规范性：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1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355E4EB-E6B1-4755-A53A-2B10D5FEF6C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155825" y="615951"/>
            <a:ext cx="708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可列可加性：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是任意无穷多个互不相容的事件，有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5676900" y="635000"/>
          <a:ext cx="36639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71752" imgH="209387" progId="Equation.DSMT4">
                  <p:embed/>
                </p:oleObj>
              </mc:Choice>
              <mc:Fallback>
                <p:oleObj name="Equation" r:id="rId3" imgW="971752" imgH="209387" progId="Equation.DSMT4">
                  <p:embed/>
                  <p:pic>
                    <p:nvPicPr>
                      <p:cNvPr id="286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635000"/>
                        <a:ext cx="36639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525839" y="2162175"/>
          <a:ext cx="32289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209804" imgH="409736" progId="Equation.DSMT4">
                  <p:embed/>
                </p:oleObj>
              </mc:Choice>
              <mc:Fallback>
                <p:oleObj name="Equation" r:id="rId5" imgW="1209804" imgH="409736" progId="Equation.DSMT4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9" y="2162175"/>
                        <a:ext cx="32289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21" name="Text Box 5"/>
          <p:cNvSpPr txBox="1">
            <a:spLocks noChangeArrowheads="1"/>
          </p:cNvSpPr>
          <p:nvPr/>
        </p:nvSpPr>
        <p:spPr bwMode="auto">
          <a:xfrm>
            <a:off x="2251075" y="3857626"/>
            <a:ext cx="808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这3条也是概率的三个基本性质，此外概率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还有一些其他性质：</a:t>
            </a:r>
          </a:p>
        </p:txBody>
      </p:sp>
    </p:spTree>
    <p:extLst>
      <p:ext uri="{BB962C8B-B14F-4D97-AF65-F5344CB8AC3E}">
        <p14:creationId xmlns:p14="http://schemas.microsoft.com/office/powerpoint/2010/main" val="4216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B696B15-9521-4DDB-9B24-6C1635E3266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1655763" y="915988"/>
          <a:ext cx="8280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867145" imgH="199847" progId="Equation.DSMT4">
                  <p:embed/>
                </p:oleObj>
              </mc:Choice>
              <mc:Fallback>
                <p:oleObj name="Equation" r:id="rId3" imgW="2867145" imgH="199847" progId="Equation.DSMT4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915988"/>
                        <a:ext cx="8280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2257" name="Group 17"/>
          <p:cNvGrpSpPr>
            <a:grpSpLocks/>
          </p:cNvGrpSpPr>
          <p:nvPr/>
        </p:nvGrpSpPr>
        <p:grpSpPr bwMode="auto">
          <a:xfrm>
            <a:off x="1814514" y="1689101"/>
            <a:ext cx="4435475" cy="608013"/>
            <a:chOff x="183" y="1064"/>
            <a:chExt cx="2794" cy="383"/>
          </a:xfrm>
        </p:grpSpPr>
        <p:sp>
          <p:nvSpPr>
            <p:cNvPr id="29713" name="Text Box 6"/>
            <p:cNvSpPr txBox="1">
              <a:spLocks noChangeArrowheads="1"/>
            </p:cNvSpPr>
            <p:nvPr/>
          </p:nvSpPr>
          <p:spPr bwMode="auto">
            <a:xfrm>
              <a:off x="183" y="1064"/>
              <a:ext cx="11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证明：令</a:t>
              </a:r>
            </a:p>
          </p:txBody>
        </p:sp>
        <p:graphicFrame>
          <p:nvGraphicFramePr>
            <p:cNvPr id="29714" name="Object 7"/>
            <p:cNvGraphicFramePr>
              <a:graphicFrameLocks noChangeAspect="1"/>
            </p:cNvGraphicFramePr>
            <p:nvPr/>
          </p:nvGraphicFramePr>
          <p:xfrm>
            <a:off x="1312" y="1110"/>
            <a:ext cx="166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5" imgW="1130300" imgH="228600" progId="Equation.DSMT4">
                    <p:embed/>
                  </p:oleObj>
                </mc:Choice>
                <mc:Fallback>
                  <p:oleObj name="Equation" r:id="rId5" imgW="1130300" imgH="228600" progId="Equation.DSMT4">
                    <p:embed/>
                    <p:pic>
                      <p:nvPicPr>
                        <p:cNvPr id="2971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110"/>
                          <a:ext cx="166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58" name="Group 18"/>
          <p:cNvGrpSpPr>
            <a:grpSpLocks/>
          </p:cNvGrpSpPr>
          <p:nvPr/>
        </p:nvGrpSpPr>
        <p:grpSpPr bwMode="auto">
          <a:xfrm>
            <a:off x="3173414" y="1644651"/>
            <a:ext cx="5888037" cy="1971675"/>
            <a:chOff x="1039" y="1036"/>
            <a:chExt cx="3709" cy="1242"/>
          </a:xfrm>
        </p:grpSpPr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3007" y="1036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，则</a:t>
              </a:r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1039" y="1601"/>
            <a:ext cx="3709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7" imgW="2362200" imgH="431800" progId="Equation.DSMT4">
                    <p:embed/>
                  </p:oleObj>
                </mc:Choice>
                <mc:Fallback>
                  <p:oleObj name="Equation" r:id="rId7" imgW="2362200" imgH="431800" progId="Equation.DSMT4">
                    <p:embed/>
                    <p:pic>
                      <p:nvPicPr>
                        <p:cNvPr id="297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1601"/>
                          <a:ext cx="3709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59" name="Group 19"/>
          <p:cNvGrpSpPr>
            <a:grpSpLocks/>
          </p:cNvGrpSpPr>
          <p:nvPr/>
        </p:nvGrpSpPr>
        <p:grpSpPr bwMode="auto">
          <a:xfrm>
            <a:off x="2913063" y="3781425"/>
            <a:ext cx="5302250" cy="1792288"/>
            <a:chOff x="875" y="2382"/>
            <a:chExt cx="3340" cy="1129"/>
          </a:xfrm>
        </p:grpSpPr>
        <p:sp>
          <p:nvSpPr>
            <p:cNvPr id="29709" name="Text Box 10"/>
            <p:cNvSpPr txBox="1">
              <a:spLocks noChangeArrowheads="1"/>
            </p:cNvSpPr>
            <p:nvPr/>
          </p:nvSpPr>
          <p:spPr bwMode="auto">
            <a:xfrm>
              <a:off x="940" y="2382"/>
              <a:ext cx="322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由概率的可列可加性得到：</a:t>
              </a:r>
            </a:p>
          </p:txBody>
        </p:sp>
        <p:graphicFrame>
          <p:nvGraphicFramePr>
            <p:cNvPr id="29710" name="Object 11"/>
            <p:cNvGraphicFramePr>
              <a:graphicFrameLocks noChangeAspect="1"/>
            </p:cNvGraphicFramePr>
            <p:nvPr/>
          </p:nvGraphicFramePr>
          <p:xfrm>
            <a:off x="875" y="2883"/>
            <a:ext cx="3340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9" imgW="2298700" imgH="431800" progId="Equation.DSMT4">
                    <p:embed/>
                  </p:oleObj>
                </mc:Choice>
                <mc:Fallback>
                  <p:oleObj name="Equation" r:id="rId9" imgW="2298700" imgH="431800" progId="Equation.DSMT4">
                    <p:embed/>
                    <p:pic>
                      <p:nvPicPr>
                        <p:cNvPr id="2971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883"/>
                          <a:ext cx="3340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60" name="Group 20"/>
          <p:cNvGrpSpPr>
            <a:grpSpLocks/>
          </p:cNvGrpSpPr>
          <p:nvPr/>
        </p:nvGrpSpPr>
        <p:grpSpPr bwMode="auto">
          <a:xfrm>
            <a:off x="3048115" y="5658658"/>
            <a:ext cx="5694363" cy="635000"/>
            <a:chOff x="988" y="3568"/>
            <a:chExt cx="3587" cy="400"/>
          </a:xfrm>
        </p:grpSpPr>
        <p:sp>
          <p:nvSpPr>
            <p:cNvPr id="29705" name="Text Box 12"/>
            <p:cNvSpPr txBox="1">
              <a:spLocks noChangeArrowheads="1"/>
            </p:cNvSpPr>
            <p:nvPr/>
          </p:nvSpPr>
          <p:spPr bwMode="auto">
            <a:xfrm>
              <a:off x="988" y="3589"/>
              <a:ext cx="88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而实数</a:t>
              </a:r>
            </a:p>
          </p:txBody>
        </p:sp>
        <p:graphicFrame>
          <p:nvGraphicFramePr>
            <p:cNvPr id="29706" name="Object 13"/>
            <p:cNvGraphicFramePr>
              <a:graphicFrameLocks noChangeAspect="1"/>
            </p:cNvGraphicFramePr>
            <p:nvPr/>
          </p:nvGraphicFramePr>
          <p:xfrm>
            <a:off x="1898" y="3651"/>
            <a:ext cx="8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11" imgW="558558" imgH="203112" progId="Equation.DSMT4">
                    <p:embed/>
                  </p:oleObj>
                </mc:Choice>
                <mc:Fallback>
                  <p:oleObj name="Equation" r:id="rId11" imgW="558558" imgH="203112" progId="Equation.DSMT4">
                    <p:embed/>
                    <p:pic>
                      <p:nvPicPr>
                        <p:cNvPr id="2970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651"/>
                          <a:ext cx="8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14"/>
            <p:cNvSpPr txBox="1">
              <a:spLocks noChangeArrowheads="1"/>
            </p:cNvSpPr>
            <p:nvPr/>
          </p:nvSpPr>
          <p:spPr bwMode="auto">
            <a:xfrm>
              <a:off x="2799" y="3568"/>
              <a:ext cx="88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，所以</a:t>
              </a:r>
            </a:p>
          </p:txBody>
        </p:sp>
        <p:graphicFrame>
          <p:nvGraphicFramePr>
            <p:cNvPr id="29708" name="Object 15"/>
            <p:cNvGraphicFramePr>
              <a:graphicFrameLocks noChangeAspect="1"/>
            </p:cNvGraphicFramePr>
            <p:nvPr/>
          </p:nvGraphicFramePr>
          <p:xfrm>
            <a:off x="3682" y="3615"/>
            <a:ext cx="89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13" imgW="558558" imgH="203112" progId="Equation.DSMT4">
                    <p:embed/>
                  </p:oleObj>
                </mc:Choice>
                <mc:Fallback>
                  <p:oleObj name="Equation" r:id="rId13" imgW="558558" imgH="203112" progId="Equation.DSMT4">
                    <p:embed/>
                    <p:pic>
                      <p:nvPicPr>
                        <p:cNvPr id="2970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3615"/>
                          <a:ext cx="89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8731251" y="5681663"/>
            <a:ext cx="396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0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47EED1C-DC6F-44A9-98EB-C6302429719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671639" y="885826"/>
          <a:ext cx="873283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3038542" imgH="666825" progId="Equation.DSMT4">
                  <p:embed/>
                </p:oleObj>
              </mc:Choice>
              <mc:Fallback>
                <p:oleObj name="Equation" r:id="rId3" imgW="3038542" imgH="666825" progId="Equation.DSMT4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9" y="885826"/>
                        <a:ext cx="8732837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9354" name="Group 26"/>
          <p:cNvGrpSpPr>
            <a:grpSpLocks/>
          </p:cNvGrpSpPr>
          <p:nvPr/>
        </p:nvGrpSpPr>
        <p:grpSpPr bwMode="auto">
          <a:xfrm>
            <a:off x="1568450" y="2757488"/>
            <a:ext cx="8967788" cy="1301750"/>
            <a:chOff x="85" y="1757"/>
            <a:chExt cx="5649" cy="820"/>
          </a:xfrm>
        </p:grpSpPr>
        <p:sp>
          <p:nvSpPr>
            <p:cNvPr id="30728" name="Text Box 6"/>
            <p:cNvSpPr txBox="1">
              <a:spLocks noChangeArrowheads="1"/>
            </p:cNvSpPr>
            <p:nvPr/>
          </p:nvSpPr>
          <p:spPr bwMode="auto">
            <a:xfrm>
              <a:off x="85" y="1771"/>
              <a:ext cx="11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证明：令</a:t>
              </a:r>
            </a:p>
          </p:txBody>
        </p:sp>
        <p:graphicFrame>
          <p:nvGraphicFramePr>
            <p:cNvPr id="30729" name="Object 7"/>
            <p:cNvGraphicFramePr>
              <a:graphicFrameLocks noChangeAspect="1"/>
            </p:cNvGraphicFramePr>
            <p:nvPr/>
          </p:nvGraphicFramePr>
          <p:xfrm>
            <a:off x="1273" y="1815"/>
            <a:ext cx="187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5" imgW="1219200" imgH="228600" progId="Equation.DSMT4">
                    <p:embed/>
                  </p:oleObj>
                </mc:Choice>
                <mc:Fallback>
                  <p:oleObj name="Equation" r:id="rId5" imgW="1219200" imgH="228600" progId="Equation.DSMT4">
                    <p:embed/>
                    <p:pic>
                      <p:nvPicPr>
                        <p:cNvPr id="3072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1815"/>
                          <a:ext cx="187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9"/>
            <p:cNvGraphicFramePr>
              <a:graphicFrameLocks noChangeAspect="1"/>
            </p:cNvGraphicFramePr>
            <p:nvPr/>
          </p:nvGraphicFramePr>
          <p:xfrm>
            <a:off x="1148" y="2216"/>
            <a:ext cx="212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7" imgW="1384300" imgH="228600" progId="Equation.DSMT4">
                    <p:embed/>
                  </p:oleObj>
                </mc:Choice>
                <mc:Fallback>
                  <p:oleObj name="Equation" r:id="rId7" imgW="1384300" imgH="228600" progId="Equation.DSMT4">
                    <p:embed/>
                    <p:pic>
                      <p:nvPicPr>
                        <p:cNvPr id="3073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2216"/>
                          <a:ext cx="212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3209" y="1757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，则</a:t>
              </a:r>
            </a:p>
          </p:txBody>
        </p:sp>
        <p:sp>
          <p:nvSpPr>
            <p:cNvPr id="30732" name="Text Box 13"/>
            <p:cNvSpPr txBox="1">
              <a:spLocks noChangeArrowheads="1"/>
            </p:cNvSpPr>
            <p:nvPr/>
          </p:nvSpPr>
          <p:spPr bwMode="auto">
            <a:xfrm>
              <a:off x="3292" y="2214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是互不相容的事件；</a:t>
              </a:r>
            </a:p>
          </p:txBody>
        </p:sp>
      </p:grpSp>
      <p:grpSp>
        <p:nvGrpSpPr>
          <p:cNvPr id="1379355" name="Group 27"/>
          <p:cNvGrpSpPr>
            <a:grpSpLocks/>
          </p:cNvGrpSpPr>
          <p:nvPr/>
        </p:nvGrpSpPr>
        <p:grpSpPr bwMode="auto">
          <a:xfrm>
            <a:off x="2971800" y="4121151"/>
            <a:ext cx="7118350" cy="2555875"/>
            <a:chOff x="912" y="2596"/>
            <a:chExt cx="4484" cy="1610"/>
          </a:xfrm>
        </p:grpSpPr>
        <p:sp>
          <p:nvSpPr>
            <p:cNvPr id="30726" name="Text Box 14"/>
            <p:cNvSpPr txBox="1">
              <a:spLocks noChangeArrowheads="1"/>
            </p:cNvSpPr>
            <p:nvPr/>
          </p:nvSpPr>
          <p:spPr bwMode="auto">
            <a:xfrm>
              <a:off x="912" y="2596"/>
              <a:ext cx="192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由可列可加性有</a:t>
              </a:r>
            </a:p>
          </p:txBody>
        </p:sp>
        <p:graphicFrame>
          <p:nvGraphicFramePr>
            <p:cNvPr id="30727" name="Object 23"/>
            <p:cNvGraphicFramePr>
              <a:graphicFrameLocks noChangeAspect="1"/>
            </p:cNvGraphicFramePr>
            <p:nvPr/>
          </p:nvGraphicFramePr>
          <p:xfrm>
            <a:off x="1001" y="3028"/>
            <a:ext cx="4395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9" imgW="3238500" imgH="889000" progId="Equation.DSMT4">
                    <p:embed/>
                  </p:oleObj>
                </mc:Choice>
                <mc:Fallback>
                  <p:oleObj name="Equation" r:id="rId9" imgW="3238500" imgH="889000" progId="Equation.DSMT4">
                    <p:embed/>
                    <p:pic>
                      <p:nvPicPr>
                        <p:cNvPr id="3072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3028"/>
                          <a:ext cx="4395" cy="1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87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D2B062B-A7E3-4A12-AE33-3C2A09F464F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1968501" y="758825"/>
          <a:ext cx="7159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448174" imgH="218927" progId="Equation.DSMT4">
                  <p:embed/>
                </p:oleObj>
              </mc:Choice>
              <mc:Fallback>
                <p:oleObj name="Equation" r:id="rId3" imgW="2448174" imgH="218927" progId="Equation.DSMT4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758825"/>
                        <a:ext cx="71596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3277" name="Group 13"/>
          <p:cNvGrpSpPr>
            <a:grpSpLocks/>
          </p:cNvGrpSpPr>
          <p:nvPr/>
        </p:nvGrpSpPr>
        <p:grpSpPr bwMode="auto">
          <a:xfrm>
            <a:off x="1979614" y="1778000"/>
            <a:ext cx="4962525" cy="590550"/>
            <a:chOff x="287" y="1120"/>
            <a:chExt cx="3126" cy="372"/>
          </a:xfrm>
        </p:grpSpPr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287" y="1120"/>
              <a:ext cx="14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证明：因为</a:t>
              </a:r>
            </a:p>
          </p:txBody>
        </p:sp>
        <p:graphicFrame>
          <p:nvGraphicFramePr>
            <p:cNvPr id="31756" name="Object 8"/>
            <p:cNvGraphicFramePr>
              <a:graphicFrameLocks noChangeAspect="1"/>
            </p:cNvGraphicFramePr>
            <p:nvPr/>
          </p:nvGraphicFramePr>
          <p:xfrm>
            <a:off x="1656" y="1144"/>
            <a:ext cx="1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5" imgW="1155700" imgH="228600" progId="Equation.DSMT4">
                    <p:embed/>
                  </p:oleObj>
                </mc:Choice>
                <mc:Fallback>
                  <p:oleObj name="Equation" r:id="rId5" imgW="1155700" imgH="228600" progId="Equation.DSMT4">
                    <p:embed/>
                    <p:pic>
                      <p:nvPicPr>
                        <p:cNvPr id="317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1144"/>
                          <a:ext cx="1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3278" name="Group 14"/>
          <p:cNvGrpSpPr>
            <a:grpSpLocks/>
          </p:cNvGrpSpPr>
          <p:nvPr/>
        </p:nvGrpSpPr>
        <p:grpSpPr bwMode="auto">
          <a:xfrm>
            <a:off x="2166939" y="2659063"/>
            <a:ext cx="6599237" cy="1401762"/>
            <a:chOff x="349" y="1675"/>
            <a:chExt cx="4157" cy="883"/>
          </a:xfrm>
        </p:grpSpPr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349" y="1675"/>
              <a:ext cx="218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由有限可加性得：</a:t>
              </a:r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1094" y="2205"/>
            <a:ext cx="34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7" imgW="2209800" imgH="228600" progId="Equation.DSMT4">
                    <p:embed/>
                  </p:oleObj>
                </mc:Choice>
                <mc:Fallback>
                  <p:oleObj name="Equation" r:id="rId7" imgW="2209800" imgH="228600" progId="Equation.DSMT4">
                    <p:embed/>
                    <p:pic>
                      <p:nvPicPr>
                        <p:cNvPr id="317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205"/>
                          <a:ext cx="341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3279" name="Group 15"/>
          <p:cNvGrpSpPr>
            <a:grpSpLocks/>
          </p:cNvGrpSpPr>
          <p:nvPr/>
        </p:nvGrpSpPr>
        <p:grpSpPr bwMode="auto">
          <a:xfrm>
            <a:off x="2124076" y="4408489"/>
            <a:ext cx="3711575" cy="593725"/>
            <a:chOff x="371" y="2763"/>
            <a:chExt cx="2338" cy="374"/>
          </a:xfrm>
        </p:grpSpPr>
        <p:sp>
          <p:nvSpPr>
            <p:cNvPr id="31751" name="Text Box 11"/>
            <p:cNvSpPr txBox="1">
              <a:spLocks noChangeArrowheads="1"/>
            </p:cNvSpPr>
            <p:nvPr/>
          </p:nvSpPr>
          <p:spPr bwMode="auto">
            <a:xfrm>
              <a:off x="371" y="2763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  <p:graphicFrame>
          <p:nvGraphicFramePr>
            <p:cNvPr id="31752" name="Object 12"/>
            <p:cNvGraphicFramePr>
              <a:graphicFrameLocks noChangeAspect="1"/>
            </p:cNvGraphicFramePr>
            <p:nvPr/>
          </p:nvGraphicFramePr>
          <p:xfrm>
            <a:off x="1050" y="2781"/>
            <a:ext cx="165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9" imgW="1066800" imgH="228600" progId="Equation.DSMT4">
                    <p:embed/>
                  </p:oleObj>
                </mc:Choice>
                <mc:Fallback>
                  <p:oleObj name="Equation" r:id="rId9" imgW="1066800" imgH="228600" progId="Equation.DSMT4">
                    <p:embed/>
                    <p:pic>
                      <p:nvPicPr>
                        <p:cNvPr id="317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2781"/>
                          <a:ext cx="165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9602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1018</Words>
  <Application>Microsoft Office PowerPoint</Application>
  <PresentationFormat>宽屏</PresentationFormat>
  <Paragraphs>110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宋体-方正超大字符集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2020-02-25T01:31:38Z</dcterms:created>
  <dcterms:modified xsi:type="dcterms:W3CDTF">2020-02-26T10:42:02Z</dcterms:modified>
</cp:coreProperties>
</file>